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notesMasterIdLst>
    <p:notesMasterId r:id="rId8"/>
  </p:notes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120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F315E5-F4A1-4676-A10B-0EDE8BBCFB0D}" type="datetimeFigureOut">
              <a:rPr lang="ru-RU" smtClean="0"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2200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9AAA56-EC31-4BDD-B18F-B801750906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9AAA56-EC31-4BDD-B18F-B8017509064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534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3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4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5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6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7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8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 dirty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642346" y="316800"/>
            <a:ext cx="2496454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 smtClean="0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spc="-6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u="none" strike="noStrike" spc="-11" smtClean="0">
                <a:solidFill>
                  <a:schemeClr val="lt1"/>
                </a:solidFill>
                <a:uFillTx/>
                <a:latin typeface="Calibri"/>
              </a:rPr>
              <a:t>СЕНТЯБРЬ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en-US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Поронайск, ул. Комсомольская, д. </a:t>
            </a:r>
            <a:r>
              <a:rPr lang="ru-RU" sz="1300">
                <a:solidFill>
                  <a:srgbClr val="FFFFFF"/>
                </a:solidFill>
              </a:rPr>
              <a:t>10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875092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9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10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1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2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3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4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5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6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7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8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9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20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1"/>
          <a:stretch/>
        </p:blipFill>
        <p:spPr>
          <a:xfrm>
            <a:off x="6172115" y="8208180"/>
            <a:ext cx="600840" cy="515880"/>
          </a:xfrm>
          <a:prstGeom prst="rect">
            <a:avLst/>
          </a:prstGeom>
          <a:ln w="0">
            <a:noFill/>
          </a:ln>
        </p:spPr>
      </p:pic>
      <p:sp>
        <p:nvSpPr>
          <p:cNvPr id="39" name="object 44"/>
          <p:cNvSpPr/>
          <p:nvPr/>
        </p:nvSpPr>
        <p:spPr>
          <a:xfrm>
            <a:off x="3815523" y="75069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2121591577"/>
              </p:ext>
            </p:extLst>
          </p:nvPr>
        </p:nvGraphicFramePr>
        <p:xfrm>
          <a:off x="145503" y="1797848"/>
          <a:ext cx="7340040" cy="5452104"/>
        </p:xfrm>
        <a:graphic>
          <a:graphicData uri="http://schemas.openxmlformats.org/drawingml/2006/table">
            <a:tbl>
              <a:tblPr/>
              <a:tblGrid>
                <a:gridCol w="1040459"/>
                <a:gridCol w="5362032"/>
                <a:gridCol w="937549"/>
              </a:tblGrid>
              <a:tr h="4042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lt1"/>
                          </a:solidFill>
                          <a:uFillTx/>
                          <a:latin typeface="+mj-lt"/>
                        </a:rPr>
                        <a:t>Дата </a:t>
                      </a:r>
                      <a:endParaRPr lang="ru-RU" sz="1400" b="0" u="none" strike="noStrike" dirty="0">
                        <a:solidFill>
                          <a:srgbClr val="FFFFFF"/>
                        </a:solidFill>
                        <a:uFillTx/>
                        <a:latin typeface="+mj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lt1"/>
                          </a:solidFill>
                          <a:uFillTx/>
                          <a:latin typeface="+mj-lt"/>
                        </a:rPr>
                        <a:t>Мероприятие</a:t>
                      </a:r>
                      <a:endParaRPr lang="ru-RU" sz="1400" b="0" u="none" strike="noStrike" dirty="0">
                        <a:solidFill>
                          <a:srgbClr val="FFFFFF"/>
                        </a:solidFill>
                        <a:uFillTx/>
                        <a:latin typeface="+mj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chemeClr val="lt1"/>
                          </a:solidFill>
                          <a:uFillTx/>
                          <a:latin typeface="+mj-lt"/>
                        </a:rPr>
                        <a:t>Время</a:t>
                      </a:r>
                      <a:endParaRPr lang="ru-RU" sz="1400" b="0" u="none" strike="noStrike">
                        <a:solidFill>
                          <a:srgbClr val="FFFFFF"/>
                        </a:solidFill>
                        <a:uFillTx/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u="none" strike="noStrike">
                          <a:solidFill>
                            <a:schemeClr val="lt1"/>
                          </a:solidFill>
                          <a:uFillTx/>
                          <a:latin typeface="+mj-lt"/>
                        </a:rPr>
                        <a:t>начала</a:t>
                      </a:r>
                      <a:endParaRPr lang="ru-RU" sz="1400" b="0" u="none" strike="noStrike">
                        <a:solidFill>
                          <a:srgbClr val="FFFFFF"/>
                        </a:solidFill>
                        <a:uFillTx/>
                        <a:latin typeface="+mj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430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01.09.2026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Вспомним школу «День знаний, праздник для всех!», связь поколений.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13.00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03.09.2026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Лекция общества «Знание» Тема: Голосуем сердцем-воспитываем примером: выборы в России.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18:00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0118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04.09.2026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Мероприятие посвящённое «81 годовщине окончания Великой Отечественной войны»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15:00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07.09.2026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Беседа- практикум: «Активный образ жизни-залог здоровья и долголетия» 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12:00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34296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11.09.2026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Онлайн площадка совместно с представителем социальной защиты.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14:00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14.09.2026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Плетем сети, собираем посылки для участников СВО.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en-US" sz="1400">
                          <a:effectLst/>
                          <a:latin typeface="Times New Roman, serif"/>
                        </a:rPr>
                        <a:t>1</a:t>
                      </a:r>
                      <a:r>
                        <a:rPr lang="ru-RU" sz="1400">
                          <a:effectLst/>
                          <a:latin typeface="Times New Roman, serif"/>
                        </a:rPr>
                        <a:t>1:</a:t>
                      </a:r>
                      <a:r>
                        <a:rPr lang="en-US" sz="1400">
                          <a:effectLst/>
                          <a:latin typeface="Times New Roman, serif"/>
                        </a:rPr>
                        <a:t>00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18.09.2026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Вечерняя встреча у камина: «Осенний блюз»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15:</a:t>
                      </a:r>
                      <a:r>
                        <a:rPr lang="en-US" sz="1400">
                          <a:effectLst/>
                          <a:latin typeface="Times New Roman, serif"/>
                        </a:rPr>
                        <a:t>00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23.09.2026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«Споём-те хором, друзья» Встреча с Русским Народным хором.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en-US" sz="1400">
                          <a:effectLst/>
                          <a:latin typeface="Times New Roman, serif"/>
                        </a:rPr>
                        <a:t>16:00</a:t>
                      </a:r>
                      <a:endParaRPr lang="en-US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6536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27.09.2026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, serif"/>
                        </a:rPr>
                        <a:t>Мастер-класс: «Подарок своими руками»</a:t>
                      </a:r>
                      <a:endParaRPr lang="ru-RU">
                        <a:effectLst/>
                      </a:endParaRPr>
                    </a:p>
                  </a:txBody>
                  <a:tcPr marL="66675" marR="66675" marT="66675" marB="66675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, serif"/>
                        </a:rPr>
                        <a:t>14:00</a:t>
                      </a:r>
                      <a:endParaRPr lang="ru-RU" dirty="0">
                        <a:effectLst/>
                      </a:endParaRPr>
                    </a:p>
                  </a:txBody>
                  <a:tcPr marL="66675" marR="66675" marT="66675" marB="66675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162</Words>
  <Application>Microsoft Office PowerPoint</Application>
  <PresentationFormat>Произвольный</PresentationFormat>
  <Paragraphs>42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35</cp:revision>
  <dcterms:created xsi:type="dcterms:W3CDTF">2025-11-06T11:20:25Z</dcterms:created>
  <dcterms:modified xsi:type="dcterms:W3CDTF">2026-08-27T23:54:06Z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