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59" r:id="rId6"/>
  </p:sldMasterIdLst>
  <p:notesMasterIdLst>
    <p:notesMasterId r:id="rId8"/>
  </p:notesMasterIdLst>
  <p:sldIdLst>
    <p:sldId id="256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40" y="-72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315E5-F4A1-4676-A10B-0EDE8BBCFB0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AAA56-EC31-4BDD-B18F-B80175090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9AAA56-EC31-4BDD-B18F-B8017509064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53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F17980-2762-4C37-B574-466208ED791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F86873-CFE6-43C4-BEC6-344493CCF9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0B6155-5442-4CC7-B4A7-34D504EA8BD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F6F7C39-E076-4C87-B948-7DA2750636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FBC66A5-47A5-4100-827F-9A25295EAC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2706AC-AD3A-42E4-90BF-5FEE11941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B22E5EB-F40C-4EFD-AC04-5F913B7F88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9711B2-19AE-459C-AAD9-343B337CB79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B4C1A-D5CE-47A6-A159-A68C74CD56A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86B857-8DF9-4BA7-88CF-8537A490FF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8D9AC7-A278-4CFC-ACB3-FB4D93C628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51DAEC-2DBD-4AF6-8E6A-EC059DBEBEF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3F31046-4CBB-4DD7-ADD5-9AFA1F8B749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object 33"/>
          <p:cNvPicPr/>
          <p:nvPr/>
        </p:nvPicPr>
        <p:blipFill>
          <a:blip r:embed="rId3"/>
          <a:stretch/>
        </p:blipFill>
        <p:spPr>
          <a:xfrm>
            <a:off x="3731760" y="108000"/>
            <a:ext cx="3719520" cy="1657800"/>
          </a:xfrm>
          <a:prstGeom prst="rect">
            <a:avLst/>
          </a:prstGeom>
          <a:ln w="0">
            <a:noFill/>
          </a:ln>
        </p:spPr>
      </p:pic>
      <p:sp>
        <p:nvSpPr>
          <p:cNvPr id="45" name="object 35"/>
          <p:cNvSpPr/>
          <p:nvPr/>
        </p:nvSpPr>
        <p:spPr>
          <a:xfrm>
            <a:off x="111240" y="7000200"/>
            <a:ext cx="7345080" cy="358308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583080"/>
              <a:gd name="textAreaBottom" fmla="*/ 3583800 h 35830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46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47" name="object 36"/>
            <p:cNvPicPr/>
            <p:nvPr/>
          </p:nvPicPr>
          <p:blipFill>
            <a:blip r:embed="rId4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8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9" name="object 38"/>
            <p:cNvPicPr/>
            <p:nvPr/>
          </p:nvPicPr>
          <p:blipFill>
            <a:blip r:embed="rId5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39"/>
            <p:cNvPicPr/>
            <p:nvPr/>
          </p:nvPicPr>
          <p:blipFill>
            <a:blip r:embed="rId6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0"/>
            <p:cNvPicPr/>
            <p:nvPr/>
          </p:nvPicPr>
          <p:blipFill>
            <a:blip r:embed="rId7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1"/>
            <p:cNvPicPr/>
            <p:nvPr/>
          </p:nvPicPr>
          <p:blipFill>
            <a:blip r:embed="rId8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714354" y="316800"/>
            <a:ext cx="2424446" cy="1122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uFillTx/>
                <a:latin typeface="Calibri"/>
              </a:rPr>
              <a:t> </a:t>
            </a:r>
            <a:r>
              <a:rPr lang="ru-RU" sz="2700" b="1" spc="-11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object 43"/>
          <p:cNvSpPr/>
          <p:nvPr/>
        </p:nvSpPr>
        <p:spPr>
          <a:xfrm>
            <a:off x="628920" y="8441640"/>
            <a:ext cx="5113440" cy="17177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en-US" sz="1300" b="0" u="none" strike="noStrike" dirty="0" smtClean="0">
              <a:solidFill>
                <a:srgbClr val="FFFFFF"/>
              </a:solidFill>
              <a:uFillTx/>
              <a:latin typeface="Calibri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uFillTx/>
                <a:latin typeface="Calibri"/>
              </a:rPr>
              <a:t>Адрес</a:t>
            </a:r>
            <a:r>
              <a:rPr lang="ru-RU" sz="1300" dirty="0">
                <a:solidFill>
                  <a:srgbClr val="FFFFFF"/>
                </a:solidFill>
              </a:rPr>
              <a:t>: </a:t>
            </a:r>
            <a:r>
              <a:rPr lang="ru-RU" sz="1300" dirty="0" err="1" smtClean="0">
                <a:solidFill>
                  <a:srgbClr val="FFFFFF"/>
                </a:solidFill>
              </a:rPr>
              <a:t>пгт</a:t>
            </a:r>
            <a:r>
              <a:rPr lang="ru-RU" sz="1300" dirty="0" smtClean="0">
                <a:solidFill>
                  <a:srgbClr val="FFFFFF"/>
                </a:solidFill>
              </a:rPr>
              <a:t>. </a:t>
            </a:r>
            <a:r>
              <a:rPr lang="ru-RU" sz="1300" dirty="0">
                <a:solidFill>
                  <a:srgbClr val="FFFFFF"/>
                </a:solidFill>
              </a:rPr>
              <a:t>Ноглики, ул. Советская, д. 44 А</a:t>
            </a:r>
            <a:r>
              <a:rPr sz="1300" dirty="0"/>
              <a:t/>
            </a:r>
            <a:br>
              <a:rPr sz="1300" dirty="0"/>
            </a:br>
            <a:endParaRPr lang="ru-RU" sz="13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875092"/>
            <a:ext cx="9169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uFillTx/>
                <a:latin typeface="Calibri"/>
              </a:rPr>
              <a:t>Сахалинской </a:t>
            </a:r>
            <a:r>
              <a:rPr lang="ru-RU" sz="800" b="0" u="none" strike="noStrike" spc="-11" dirty="0" smtClean="0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7120" cy="982440"/>
            <a:chOff x="512280" y="489240"/>
            <a:chExt cx="2517120" cy="982440"/>
          </a:xfrm>
        </p:grpSpPr>
        <p:pic>
          <p:nvPicPr>
            <p:cNvPr id="58" name="object 49"/>
            <p:cNvPicPr/>
            <p:nvPr/>
          </p:nvPicPr>
          <p:blipFill>
            <a:blip r:embed="rId9"/>
            <a:stretch/>
          </p:blipFill>
          <p:spPr>
            <a:xfrm>
              <a:off x="512280" y="48924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7120" cy="150480"/>
              <a:chOff x="1917720" y="814680"/>
              <a:chExt cx="447120" cy="15048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10"/>
              <a:stretch/>
            </p:blipFill>
            <p:spPr>
              <a:xfrm>
                <a:off x="2244240" y="81504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1"/>
            <a:stretch/>
          </p:blipFill>
          <p:spPr>
            <a:xfrm>
              <a:off x="1556640" y="104976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800" cy="182880"/>
              <a:chOff x="1762920" y="1051200"/>
              <a:chExt cx="676800" cy="182880"/>
            </a:xfrm>
          </p:grpSpPr>
          <p:pic>
            <p:nvPicPr>
              <p:cNvPr id="65" name="object 56"/>
              <p:cNvPicPr/>
              <p:nvPr/>
            </p:nvPicPr>
            <p:blipFill>
              <a:blip r:embed="rId12"/>
              <a:stretch/>
            </p:blipFill>
            <p:spPr>
              <a:xfrm>
                <a:off x="1762920" y="105156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90160" cy="149400"/>
              <a:chOff x="2489040" y="1051560"/>
              <a:chExt cx="290160" cy="149400"/>
            </a:xfrm>
          </p:grpSpPr>
          <p:pic>
            <p:nvPicPr>
              <p:cNvPr id="68" name="object 59"/>
              <p:cNvPicPr/>
              <p:nvPr/>
            </p:nvPicPr>
            <p:blipFill>
              <a:blip r:embed="rId13"/>
              <a:stretch/>
            </p:blipFill>
            <p:spPr>
              <a:xfrm>
                <a:off x="2489040" y="105156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4"/>
              <a:stretch/>
            </p:blipFill>
            <p:spPr>
              <a:xfrm>
                <a:off x="2658960" y="105156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760" cy="187200"/>
              <a:chOff x="1556640" y="1284480"/>
              <a:chExt cx="1472760" cy="187200"/>
            </a:xfrm>
          </p:grpSpPr>
          <p:pic>
            <p:nvPicPr>
              <p:cNvPr id="71" name="object 62"/>
              <p:cNvPicPr/>
              <p:nvPr/>
            </p:nvPicPr>
            <p:blipFill>
              <a:blip r:embed="rId15"/>
              <a:stretch/>
            </p:blipFill>
            <p:spPr>
              <a:xfrm>
                <a:off x="1556640" y="129204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6"/>
              <a:stretch/>
            </p:blipFill>
            <p:spPr>
              <a:xfrm>
                <a:off x="17258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7"/>
              <a:stretch/>
            </p:blipFill>
            <p:spPr>
              <a:xfrm>
                <a:off x="1917720" y="128448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8"/>
              <a:stretch/>
            </p:blipFill>
            <p:spPr>
              <a:xfrm>
                <a:off x="23000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9"/>
              <a:stretch/>
            </p:blipFill>
            <p:spPr>
              <a:xfrm>
                <a:off x="2661480" y="129096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20"/>
              <a:stretch/>
            </p:blipFill>
            <p:spPr>
              <a:xfrm>
                <a:off x="2861640" y="129096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9" name="Овал 3"/>
          <p:cNvSpPr/>
          <p:nvPr/>
        </p:nvSpPr>
        <p:spPr>
          <a:xfrm>
            <a:off x="6047640" y="793764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1"/>
          <a:stretch/>
        </p:blipFill>
        <p:spPr>
          <a:xfrm>
            <a:off x="6172115" y="8208180"/>
            <a:ext cx="600840" cy="5158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3512466590"/>
              </p:ext>
            </p:extLst>
          </p:nvPr>
        </p:nvGraphicFramePr>
        <p:xfrm>
          <a:off x="252397" y="2106340"/>
          <a:ext cx="7133686" cy="4897434"/>
        </p:xfrm>
        <a:graphic>
          <a:graphicData uri="http://schemas.openxmlformats.org/drawingml/2006/table">
            <a:tbl>
              <a:tblPr/>
              <a:tblGrid>
                <a:gridCol w="940998"/>
                <a:gridCol w="4697682"/>
                <a:gridCol w="1495006"/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Дата 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Мероприятие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Время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начала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8150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01.10.2026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Праздничное мероприятие посвященное Международному дню пожилых людей «Как молоды мы были...» - беседа за чаепитием.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14:30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rtl="0">
                        <a:lnSpc>
                          <a:spcPct val="115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01.10.2026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Онлайн - лекция общества «Знание» «1 октября — наш день: говорим о главном для пожилых людей</a:t>
                      </a: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».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18:00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</a:rPr>
                        <a:t/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effectLst/>
                        </a:rPr>
                      </a:b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4870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08.10.2026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«День здоровья с оздоровительной ходьбой»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15:00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3231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13.10.2026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</a:rPr>
                        <a:t/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effectLst/>
                        </a:rPr>
                      </a:b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Лекция по вопросам пенсионного законодательства.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11:00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19.10.2026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</a:rPr>
                        <a:t/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effectLst/>
                        </a:rPr>
                      </a:b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Мастер-класс по декоративно-прикладному творчеству «Золотая осень».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11:00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</a:rPr>
                        <a:t/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effectLst/>
                        </a:rPr>
                      </a:b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24.10.2026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</a:rPr>
                        <a:t/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effectLst/>
                        </a:rPr>
                      </a:b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200" u="none" strike="noStrike" dirty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Тематическая встреча посвященная Году единства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народов России</a:t>
                      </a:r>
                      <a:r>
                        <a:rPr lang="ru-RU" sz="1200" u="none" strike="noStrike" dirty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 «Сила народа — в единстве народа»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11:00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</a:rPr>
                        <a:t/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effectLst/>
                        </a:rPr>
                      </a:b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26.10.2026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Тематическая беседа, посвященная Дню бабушек и дедушек.</a:t>
                      </a:r>
                      <a:endParaRPr lang="ru-RU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14:00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30.10.2026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</a:rPr>
                        <a:t/>
                      </a:r>
                      <a:br>
                        <a:rPr lang="ru-RU" sz="1200" dirty="0">
                          <a:solidFill>
                            <a:srgbClr val="000000"/>
                          </a:solidFill>
                          <a:effectLst/>
                        </a:rPr>
                      </a:b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Компьютерная грамотность, возможность национального мессенджера Макс в части получения жизненно необходимых документов в цифровом формате.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11:00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9" name="object 44"/>
          <p:cNvSpPr/>
          <p:nvPr/>
        </p:nvSpPr>
        <p:spPr>
          <a:xfrm>
            <a:off x="3819240" y="7361640"/>
            <a:ext cx="3296880" cy="1119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работы: </a:t>
            </a:r>
            <a:endParaRPr lang="ru-RU" sz="1600" b="1" u="none" strike="noStrike" spc="-11" dirty="0" smtClean="0">
              <a:solidFill>
                <a:srgbClr val="58595B"/>
              </a:solidFill>
              <a:uFillTx/>
              <a:latin typeface="Calibri"/>
            </a:endParaRPr>
          </a:p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spc="-11" dirty="0" smtClean="0">
                <a:solidFill>
                  <a:srgbClr val="58595B"/>
                </a:solidFill>
                <a:uFillTx/>
                <a:latin typeface="Calibri"/>
              </a:rPr>
              <a:t>понедельник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09:00–17:15</a:t>
            </a:r>
            <a:r>
              <a:rPr lang="ru-RU" sz="1600" b="1" u="none" strike="noStrike" spc="-14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uFillTx/>
                <a:latin typeface="Calibri"/>
              </a:rPr>
              <a:t>пятница 09:00-17:00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</TotalTime>
  <Words>165</Words>
  <Application>Microsoft Office PowerPoint</Application>
  <PresentationFormat>Произвольный</PresentationFormat>
  <Paragraphs>41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Зотова Евгения Александровна</cp:lastModifiedBy>
  <cp:revision>30</cp:revision>
  <dcterms:created xsi:type="dcterms:W3CDTF">2025-11-06T11:20:25Z</dcterms:created>
  <dcterms:modified xsi:type="dcterms:W3CDTF">2026-09-30T06:05:00Z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