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5" r:id="rId4"/>
    <p:sldMasterId id="2147483657" r:id="rId5"/>
    <p:sldMasterId id="2147483659" r:id="rId6"/>
  </p:sldMasterIdLst>
  <p:notesMasterIdLst>
    <p:notesMasterId r:id="rId8"/>
  </p:notesMasterIdLst>
  <p:sldIdLst>
    <p:sldId id="256" r:id="rId7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40" y="-72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315E5-F4A1-4676-A10B-0EDE8BBCFB0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AAA56-EC31-4BDD-B18F-B80175090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9AAA56-EC31-4BDD-B18F-B8017509064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534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AF17980-2762-4C37-B574-466208ED791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F86873-CFE6-43C4-BEC6-344493CCF95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70B6155-5442-4CC7-B4A7-34D504EA8BD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F6F7C39-E076-4C87-B948-7DA27506366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FBC66A5-47A5-4100-827F-9A25295EACD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42706AC-AD3A-42E4-90BF-5FEE119413C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CB22E5EB-F40C-4EFD-AC04-5F913B7F887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F9711B2-19AE-459C-AAD9-343B337CB79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BB4C1A-D5CE-47A6-A159-A68C74CD56A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786B857-8DF9-4BA7-88CF-8537A490FFB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8D9AC7-A278-4CFC-ACB3-FB4D93C628B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51DAEC-2DBD-4AF6-8E6A-EC059DBEBEF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3F31046-4CBB-4DD7-ADD5-9AFA1F8B749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object 33"/>
          <p:cNvPicPr/>
          <p:nvPr/>
        </p:nvPicPr>
        <p:blipFill>
          <a:blip r:embed="rId3"/>
          <a:stretch/>
        </p:blipFill>
        <p:spPr>
          <a:xfrm>
            <a:off x="3731760" y="108000"/>
            <a:ext cx="3719520" cy="1657800"/>
          </a:xfrm>
          <a:prstGeom prst="rect">
            <a:avLst/>
          </a:prstGeom>
          <a:ln w="0">
            <a:noFill/>
          </a:ln>
        </p:spPr>
      </p:pic>
      <p:sp>
        <p:nvSpPr>
          <p:cNvPr id="45" name="object 35"/>
          <p:cNvSpPr/>
          <p:nvPr/>
        </p:nvSpPr>
        <p:spPr>
          <a:xfrm>
            <a:off x="111240" y="7000200"/>
            <a:ext cx="7345080" cy="358308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583080"/>
              <a:gd name="textAreaBottom" fmla="*/ 3583800 h 35830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grpSp>
        <p:nvGrpSpPr>
          <p:cNvPr id="46" name="Группа 1"/>
          <p:cNvGrpSpPr/>
          <p:nvPr/>
        </p:nvGrpSpPr>
        <p:grpSpPr>
          <a:xfrm>
            <a:off x="644400" y="8176320"/>
            <a:ext cx="1147320" cy="132120"/>
            <a:chOff x="644400" y="8176320"/>
            <a:chExt cx="1147320" cy="132120"/>
          </a:xfrm>
        </p:grpSpPr>
        <p:pic>
          <p:nvPicPr>
            <p:cNvPr id="47" name="object 36"/>
            <p:cNvPicPr/>
            <p:nvPr/>
          </p:nvPicPr>
          <p:blipFill>
            <a:blip r:embed="rId4"/>
            <a:stretch/>
          </p:blipFill>
          <p:spPr>
            <a:xfrm>
              <a:off x="644400" y="8176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8" name="object 37"/>
            <p:cNvSpPr/>
            <p:nvPr/>
          </p:nvSpPr>
          <p:spPr>
            <a:xfrm>
              <a:off x="771480" y="8178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49" name="object 38"/>
            <p:cNvPicPr/>
            <p:nvPr/>
          </p:nvPicPr>
          <p:blipFill>
            <a:blip r:embed="rId5"/>
            <a:stretch/>
          </p:blipFill>
          <p:spPr>
            <a:xfrm>
              <a:off x="888840" y="8176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39"/>
            <p:cNvPicPr/>
            <p:nvPr/>
          </p:nvPicPr>
          <p:blipFill>
            <a:blip r:embed="rId6"/>
            <a:stretch/>
          </p:blipFill>
          <p:spPr>
            <a:xfrm>
              <a:off x="1201680" y="8176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0"/>
            <p:cNvPicPr/>
            <p:nvPr/>
          </p:nvPicPr>
          <p:blipFill>
            <a:blip r:embed="rId7"/>
            <a:stretch/>
          </p:blipFill>
          <p:spPr>
            <a:xfrm>
              <a:off x="1545480" y="8178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2" name="object 41"/>
            <p:cNvPicPr/>
            <p:nvPr/>
          </p:nvPicPr>
          <p:blipFill>
            <a:blip r:embed="rId8"/>
            <a:stretch/>
          </p:blipFill>
          <p:spPr>
            <a:xfrm>
              <a:off x="1679400" y="8178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642346" y="316800"/>
            <a:ext cx="2496454" cy="1122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uFillTx/>
                <a:latin typeface="Calibri"/>
              </a:rPr>
              <a:t>МЕРОПРИЯТИЯ </a:t>
            </a:r>
            <a:r>
              <a:rPr lang="ru-RU" sz="2700" b="1" u="none" strike="noStrike">
                <a:solidFill>
                  <a:schemeClr val="lt1"/>
                </a:solidFill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uFillTx/>
                <a:latin typeface="Calibri"/>
              </a:rPr>
              <a:t> </a:t>
            </a:r>
            <a:r>
              <a:rPr lang="ru-RU" sz="2700" b="1" u="none" strike="noStrike" spc="-6" smtClean="0">
                <a:solidFill>
                  <a:schemeClr val="lt1"/>
                </a:solidFill>
                <a:uFillTx/>
                <a:latin typeface="Calibri"/>
              </a:rPr>
              <a:t>ОКТЯБРЬ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object 43"/>
          <p:cNvSpPr/>
          <p:nvPr/>
        </p:nvSpPr>
        <p:spPr>
          <a:xfrm>
            <a:off x="628920" y="8441640"/>
            <a:ext cx="5113440" cy="155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en-US" sz="1300" b="0" u="none" strike="noStrike" dirty="0" smtClean="0">
              <a:solidFill>
                <a:srgbClr val="FFFFFF"/>
              </a:solidFill>
              <a:uFillTx/>
              <a:latin typeface="Calibri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 smtClean="0">
                <a:solidFill>
                  <a:srgbClr val="FFFFFF"/>
                </a:solidFill>
                <a:uFillTx/>
                <a:latin typeface="Calibri"/>
              </a:rPr>
              <a:t>Адрес</a:t>
            </a:r>
            <a:r>
              <a:rPr lang="ru-RU" sz="1300" dirty="0">
                <a:solidFill>
                  <a:srgbClr val="FFFFFF"/>
                </a:solidFill>
              </a:rPr>
              <a:t>: г. Углегорск, ул. Лейтенанта Егорова, д. 4</a:t>
            </a:r>
            <a:endParaRPr lang="ru-RU" sz="13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object 45"/>
          <p:cNvSpPr/>
          <p:nvPr/>
        </p:nvSpPr>
        <p:spPr>
          <a:xfrm>
            <a:off x="6123240" y="8875092"/>
            <a:ext cx="91692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по</a:t>
            </a:r>
            <a:r>
              <a:rPr lang="ru-RU" sz="800" b="0" u="none" strike="noStrike" spc="45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0" dirty="0" smtClean="0">
                <a:solidFill>
                  <a:srgbClr val="FFFFFF"/>
                </a:solidFill>
                <a:uFillTx/>
                <a:latin typeface="Calibri"/>
              </a:rPr>
              <a:t>Сахалинской </a:t>
            </a:r>
            <a:r>
              <a:rPr lang="ru-RU" sz="800" b="0" u="none" strike="noStrike" spc="-11" dirty="0" smtClean="0">
                <a:solidFill>
                  <a:srgbClr val="FFFFFF"/>
                </a:solidFill>
                <a:uFillTx/>
                <a:latin typeface="Calibri"/>
              </a:rPr>
              <a:t>области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57" name="Группа 103"/>
          <p:cNvGrpSpPr/>
          <p:nvPr/>
        </p:nvGrpSpPr>
        <p:grpSpPr>
          <a:xfrm>
            <a:off x="512280" y="489240"/>
            <a:ext cx="2517120" cy="982440"/>
            <a:chOff x="512280" y="489240"/>
            <a:chExt cx="2517120" cy="982440"/>
          </a:xfrm>
        </p:grpSpPr>
        <p:pic>
          <p:nvPicPr>
            <p:cNvPr id="58" name="object 49"/>
            <p:cNvPicPr/>
            <p:nvPr/>
          </p:nvPicPr>
          <p:blipFill>
            <a:blip r:embed="rId9"/>
            <a:stretch/>
          </p:blipFill>
          <p:spPr>
            <a:xfrm>
              <a:off x="512280" y="48924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" name="object 50"/>
            <p:cNvSpPr/>
            <p:nvPr/>
          </p:nvSpPr>
          <p:spPr>
            <a:xfrm>
              <a:off x="1577160" y="81468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grpSp>
          <p:nvGrpSpPr>
            <p:cNvPr id="60" name="object 51"/>
            <p:cNvGrpSpPr/>
            <p:nvPr/>
          </p:nvGrpSpPr>
          <p:grpSpPr>
            <a:xfrm>
              <a:off x="1917720" y="814680"/>
              <a:ext cx="447120" cy="150480"/>
              <a:chOff x="1917720" y="814680"/>
              <a:chExt cx="447120" cy="150480"/>
            </a:xfrm>
          </p:grpSpPr>
          <p:sp>
            <p:nvSpPr>
              <p:cNvPr id="61" name="object 52"/>
              <p:cNvSpPr/>
              <p:nvPr/>
            </p:nvSpPr>
            <p:spPr>
              <a:xfrm>
                <a:off x="1917720" y="81468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62" name="object 53"/>
              <p:cNvPicPr/>
              <p:nvPr/>
            </p:nvPicPr>
            <p:blipFill>
              <a:blip r:embed="rId10"/>
              <a:stretch/>
            </p:blipFill>
            <p:spPr>
              <a:xfrm>
                <a:off x="2244240" y="81504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3" name="object 54"/>
            <p:cNvPicPr/>
            <p:nvPr/>
          </p:nvPicPr>
          <p:blipFill>
            <a:blip r:embed="rId11"/>
            <a:stretch/>
          </p:blipFill>
          <p:spPr>
            <a:xfrm>
              <a:off x="1556640" y="104976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4" name="object 55"/>
            <p:cNvGrpSpPr/>
            <p:nvPr/>
          </p:nvGrpSpPr>
          <p:grpSpPr>
            <a:xfrm>
              <a:off x="1762920" y="1051200"/>
              <a:ext cx="676800" cy="182880"/>
              <a:chOff x="1762920" y="1051200"/>
              <a:chExt cx="676800" cy="182880"/>
            </a:xfrm>
          </p:grpSpPr>
          <p:pic>
            <p:nvPicPr>
              <p:cNvPr id="65" name="object 56"/>
              <p:cNvPicPr/>
              <p:nvPr/>
            </p:nvPicPr>
            <p:blipFill>
              <a:blip r:embed="rId12"/>
              <a:stretch/>
            </p:blipFill>
            <p:spPr>
              <a:xfrm>
                <a:off x="1762920" y="105156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57"/>
              <p:cNvSpPr/>
              <p:nvPr/>
            </p:nvSpPr>
            <p:spPr>
              <a:xfrm>
                <a:off x="1917720" y="105120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67" name="object 58"/>
            <p:cNvGrpSpPr/>
            <p:nvPr/>
          </p:nvGrpSpPr>
          <p:grpSpPr>
            <a:xfrm>
              <a:off x="2489040" y="1051560"/>
              <a:ext cx="290160" cy="149400"/>
              <a:chOff x="2489040" y="1051560"/>
              <a:chExt cx="290160" cy="149400"/>
            </a:xfrm>
          </p:grpSpPr>
          <p:pic>
            <p:nvPicPr>
              <p:cNvPr id="68" name="object 59"/>
              <p:cNvPicPr/>
              <p:nvPr/>
            </p:nvPicPr>
            <p:blipFill>
              <a:blip r:embed="rId13"/>
              <a:stretch/>
            </p:blipFill>
            <p:spPr>
              <a:xfrm>
                <a:off x="2489040" y="105156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0"/>
              <p:cNvPicPr/>
              <p:nvPr/>
            </p:nvPicPr>
            <p:blipFill>
              <a:blip r:embed="rId14"/>
              <a:stretch/>
            </p:blipFill>
            <p:spPr>
              <a:xfrm>
                <a:off x="2658960" y="105156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70" name="object 61"/>
            <p:cNvGrpSpPr/>
            <p:nvPr/>
          </p:nvGrpSpPr>
          <p:grpSpPr>
            <a:xfrm>
              <a:off x="1556640" y="1284480"/>
              <a:ext cx="1472760" cy="187200"/>
              <a:chOff x="1556640" y="1284480"/>
              <a:chExt cx="1472760" cy="187200"/>
            </a:xfrm>
          </p:grpSpPr>
          <p:pic>
            <p:nvPicPr>
              <p:cNvPr id="71" name="object 62"/>
              <p:cNvPicPr/>
              <p:nvPr/>
            </p:nvPicPr>
            <p:blipFill>
              <a:blip r:embed="rId15"/>
              <a:stretch/>
            </p:blipFill>
            <p:spPr>
              <a:xfrm>
                <a:off x="1556640" y="129204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3"/>
              <p:cNvPicPr/>
              <p:nvPr/>
            </p:nvPicPr>
            <p:blipFill>
              <a:blip r:embed="rId16"/>
              <a:stretch/>
            </p:blipFill>
            <p:spPr>
              <a:xfrm>
                <a:off x="17258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4"/>
              <p:cNvPicPr/>
              <p:nvPr/>
            </p:nvPicPr>
            <p:blipFill>
              <a:blip r:embed="rId17"/>
              <a:stretch/>
            </p:blipFill>
            <p:spPr>
              <a:xfrm>
                <a:off x="1917720" y="128448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5"/>
              <p:cNvPicPr/>
              <p:nvPr/>
            </p:nvPicPr>
            <p:blipFill>
              <a:blip r:embed="rId18"/>
              <a:stretch/>
            </p:blipFill>
            <p:spPr>
              <a:xfrm>
                <a:off x="23000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5" name="object 66"/>
              <p:cNvSpPr/>
              <p:nvPr/>
            </p:nvSpPr>
            <p:spPr>
              <a:xfrm>
                <a:off x="2494080" y="129096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76" name="object 67"/>
              <p:cNvPicPr/>
              <p:nvPr/>
            </p:nvPicPr>
            <p:blipFill>
              <a:blip r:embed="rId19"/>
              <a:stretch/>
            </p:blipFill>
            <p:spPr>
              <a:xfrm>
                <a:off x="2661480" y="129096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object 68"/>
              <p:cNvPicPr/>
              <p:nvPr/>
            </p:nvPicPr>
            <p:blipFill>
              <a:blip r:embed="rId20"/>
              <a:stretch/>
            </p:blipFill>
            <p:spPr>
              <a:xfrm>
                <a:off x="2861640" y="129096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9" name="Овал 3"/>
          <p:cNvSpPr/>
          <p:nvPr/>
        </p:nvSpPr>
        <p:spPr>
          <a:xfrm>
            <a:off x="6047640" y="793764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80" name="object 48"/>
          <p:cNvPicPr/>
          <p:nvPr/>
        </p:nvPicPr>
        <p:blipFill>
          <a:blip r:embed="rId21"/>
          <a:stretch/>
        </p:blipFill>
        <p:spPr>
          <a:xfrm>
            <a:off x="6172115" y="8208180"/>
            <a:ext cx="600840" cy="5158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2" name="Таблица 4"/>
          <p:cNvGraphicFramePr/>
          <p:nvPr>
            <p:extLst>
              <p:ext uri="{D42A27DB-BD31-4B8C-83A1-F6EECF244321}">
                <p14:modId xmlns:p14="http://schemas.microsoft.com/office/powerpoint/2010/main" val="800966941"/>
              </p:ext>
            </p:extLst>
          </p:nvPr>
        </p:nvGraphicFramePr>
        <p:xfrm>
          <a:off x="383450" y="1880847"/>
          <a:ext cx="6789600" cy="4374141"/>
        </p:xfrm>
        <a:graphic>
          <a:graphicData uri="http://schemas.openxmlformats.org/drawingml/2006/table">
            <a:tbl>
              <a:tblPr/>
              <a:tblGrid>
                <a:gridCol w="1378576"/>
                <a:gridCol w="4260104"/>
                <a:gridCol w="1150920"/>
              </a:tblGrid>
              <a:tr h="60448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Дата 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Мероприятие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Время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начала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935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01.10.2026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Лекция  общества «Знание»: 1 октября — наш день: говорим о главном для пожилых людей.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18:00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01.10.2026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Души запасы золотые (встреча в кругу друзей)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14:00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86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06.10.2026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Беседа, посвященная Дню учителя в центральной библиотеке «Учитель вечен на земле...»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12:30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12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14.10.2026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Встреча: «Здравствуй праздник «Покров»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14:00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274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NSimSun"/>
                          <a:cs typeface="Mangal"/>
                        </a:rPr>
                        <a:t>20.10.2026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Обзор  выставки в центральной библиотеке «Владимир Даль — рыцарь и хранитель родной речи»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NSimSun"/>
                          <a:cs typeface="Mangal"/>
                        </a:rPr>
                        <a:t>14:00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6274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NSimSun"/>
                          <a:cs typeface="Mangal"/>
                        </a:rPr>
                        <a:t>23.10.2026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Компьютерная грамотность. Возможности национального мессенджера МАКС в части получения жизненно необходимых документов в цифровом формате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NSimSun"/>
                          <a:cs typeface="Mangal"/>
                        </a:rPr>
                        <a:t>12:30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9" name="object 44"/>
          <p:cNvSpPr/>
          <p:nvPr/>
        </p:nvSpPr>
        <p:spPr>
          <a:xfrm>
            <a:off x="3819240" y="7361640"/>
            <a:ext cx="3296880" cy="11192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работы: </a:t>
            </a:r>
            <a:endParaRPr lang="ru-RU" sz="1600" b="1" u="none" strike="noStrike" spc="-11" dirty="0" smtClean="0">
              <a:solidFill>
                <a:srgbClr val="58595B"/>
              </a:solidFill>
              <a:uFillTx/>
              <a:latin typeface="Calibri"/>
            </a:endParaRPr>
          </a:p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spc="-11" dirty="0" smtClean="0">
                <a:solidFill>
                  <a:srgbClr val="58595B"/>
                </a:solidFill>
                <a:uFillTx/>
                <a:latin typeface="Calibri"/>
              </a:rPr>
              <a:t>понедельник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четверг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09:00–17:15</a:t>
            </a:r>
            <a:r>
              <a:rPr lang="ru-RU" sz="1600" b="1" u="none" strike="noStrike" spc="-14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uFillTx/>
                <a:latin typeface="Calibri"/>
              </a:rPr>
              <a:t>пятница 09:00-17:00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</TotalTime>
  <Words>140</Words>
  <Application>Microsoft Office PowerPoint</Application>
  <PresentationFormat>Произвольный</PresentationFormat>
  <Paragraphs>33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Office Theme</vt:lpstr>
      <vt:lpstr>Office Theme</vt:lpstr>
      <vt:lpstr>Office Theme</vt:lpstr>
      <vt:lpstr>Office Theme</vt:lpstr>
      <vt:lpstr>Office Theme</vt:lpstr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Зотова Евгения Александровна</cp:lastModifiedBy>
  <cp:revision>30</cp:revision>
  <dcterms:created xsi:type="dcterms:W3CDTF">2025-11-06T11:20:25Z</dcterms:created>
  <dcterms:modified xsi:type="dcterms:W3CDTF">2026-09-30T06:16:15Z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