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</p:sldMasterIdLst>
  <p:sldIdLst>
    <p:sldId id="256" r:id="rId6"/>
    <p:sldId id="257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313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084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0760" cy="7052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1405A8E-FCC3-4B2C-AC22-EE64FD57B548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084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0760" cy="7052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3104597-6ACE-4534-AE94-E80B10329FB2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084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0760" cy="7052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70AB522A-9F3F-4D2D-83AF-B743FFB64C3D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084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0760" cy="7052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7AB84FF-DAE4-4E81-9E1B-5A22B305D9BA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084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0760" cy="7052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FE870B9D-8F92-4E84-905F-D291C969842C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08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0760" cy="7052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4520" cy="52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3760" cy="52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3CBD406-DFAF-482B-9C21-05406B046999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3760" cy="52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08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0760" cy="7052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4520" cy="52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3760" cy="52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E1BFD8C-1CCC-4809-8DEB-6026E7C9EF3C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3760" cy="52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08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0760" cy="7052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16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4520" cy="52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7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3760" cy="52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D6FDEE77-421C-4901-8B2B-B57DE4DBC56B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3760" cy="52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08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0760" cy="7052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3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4520" cy="52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24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3760" cy="52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AFEE26C-DA3D-410E-B270-602A1F05AC89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3760" cy="52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08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0760" cy="7052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30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4520" cy="52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1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3760" cy="52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E2F7EE74-FEC9-4106-9F2F-E0518C84684A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3760" cy="528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4480" cy="1652760"/>
          </a:xfrm>
          <a:prstGeom prst="rect">
            <a:avLst/>
          </a:prstGeom>
          <a:ln w="0">
            <a:noFill/>
          </a:ln>
        </p:spPr>
      </p:pic>
      <p:sp>
        <p:nvSpPr>
          <p:cNvPr id="36" name="object 35"/>
          <p:cNvSpPr/>
          <p:nvPr/>
        </p:nvSpPr>
        <p:spPr>
          <a:xfrm>
            <a:off x="61740" y="6735780"/>
            <a:ext cx="7340040" cy="4023000"/>
          </a:xfrm>
          <a:custGeom>
            <a:avLst/>
            <a:gdLst>
              <a:gd name="textAreaLeft" fmla="*/ 0 w 7340040"/>
              <a:gd name="textAreaRight" fmla="*/ 7345800 w 7340040"/>
              <a:gd name="textAreaTop" fmla="*/ 0 h 4023000"/>
              <a:gd name="textAreaBottom" fmla="*/ 4028760 h 402300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37" name="Группа 1"/>
          <p:cNvGrpSpPr/>
          <p:nvPr/>
        </p:nvGrpSpPr>
        <p:grpSpPr>
          <a:xfrm>
            <a:off x="644400" y="8176320"/>
            <a:ext cx="1142280" cy="127080"/>
            <a:chOff x="644400" y="8176320"/>
            <a:chExt cx="1142280" cy="127080"/>
          </a:xfrm>
        </p:grpSpPr>
        <p:pic>
          <p:nvPicPr>
            <p:cNvPr id="38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97560" cy="1270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9" name="object 37"/>
            <p:cNvSpPr/>
            <p:nvPr/>
          </p:nvSpPr>
          <p:spPr>
            <a:xfrm>
              <a:off x="771480" y="8178120"/>
              <a:ext cx="88920" cy="123840"/>
            </a:xfrm>
            <a:custGeom>
              <a:avLst/>
              <a:gdLst>
                <a:gd name="textAreaLeft" fmla="*/ 0 w 88920"/>
                <a:gd name="textAreaRight" fmla="*/ 94680 w 88920"/>
                <a:gd name="textAreaTop" fmla="*/ 0 h 123840"/>
                <a:gd name="textAreaBottom" fmla="*/ 129600 h 12384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0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86560" cy="127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1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3560" cy="127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4400" cy="123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07280" cy="1252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82440" y="316800"/>
            <a:ext cx="2551320" cy="186156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 smtClean="0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lang="ru-RU" sz="2700" b="1" strike="noStrike" spc="-1" dirty="0">
                <a:solidFill>
                  <a:schemeClr val="lt1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chemeClr val="lt1"/>
                </a:solidFill>
                <a:latin typeface="Calibri"/>
              </a:rPr>
              <a:t> ИЮНЬ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chemeClr val="lt1"/>
                </a:solidFill>
                <a:latin typeface="Calibri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object 43"/>
          <p:cNvSpPr/>
          <p:nvPr/>
        </p:nvSpPr>
        <p:spPr>
          <a:xfrm>
            <a:off x="231480" y="8353440"/>
            <a:ext cx="5505840" cy="218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Адрес: 446660 Самарская область, Борский район, с. Борское,                                ул. Неверовская, 23А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Контактный номер +7 937 079 87 85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ФИО Хрон Ольга Сергеевна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object 44"/>
          <p:cNvSpPr/>
          <p:nvPr/>
        </p:nvSpPr>
        <p:spPr>
          <a:xfrm>
            <a:off x="3801686" y="7448220"/>
            <a:ext cx="3291840" cy="83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четверг 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</a:rPr>
              <a:t>17:00                                пятница  08:00-16:00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object 45"/>
          <p:cNvSpPr/>
          <p:nvPr/>
        </p:nvSpPr>
        <p:spPr>
          <a:xfrm>
            <a:off x="6123240" y="8786520"/>
            <a:ext cx="91188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54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54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Самарской </a:t>
            </a:r>
            <a:r>
              <a:rPr lang="ru-RU" sz="800" b="0" strike="noStrike" spc="454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8" name="Группа 103"/>
          <p:cNvGrpSpPr/>
          <p:nvPr/>
        </p:nvGrpSpPr>
        <p:grpSpPr>
          <a:xfrm>
            <a:off x="512280" y="489240"/>
            <a:ext cx="2512080" cy="977400"/>
            <a:chOff x="512280" y="489240"/>
            <a:chExt cx="2512080" cy="977400"/>
          </a:xfrm>
        </p:grpSpPr>
        <p:pic>
          <p:nvPicPr>
            <p:cNvPr id="49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3760" cy="9514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object 50"/>
            <p:cNvSpPr/>
            <p:nvPr/>
          </p:nvSpPr>
          <p:spPr>
            <a:xfrm>
              <a:off x="1577160" y="814680"/>
              <a:ext cx="289440" cy="179640"/>
            </a:xfrm>
            <a:custGeom>
              <a:avLst/>
              <a:gdLst>
                <a:gd name="textAreaLeft" fmla="*/ 0 w 289440"/>
                <a:gd name="textAreaRight" fmla="*/ 295200 w 289440"/>
                <a:gd name="textAreaTop" fmla="*/ 0 h 179640"/>
                <a:gd name="textAreaBottom" fmla="*/ 185400 h 17964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FFFFFF"/>
                </a:solidFill>
                <a:latin typeface="Arial"/>
              </a:endParaRPr>
            </a:p>
          </p:txBody>
        </p:sp>
        <p:grpSp>
          <p:nvGrpSpPr>
            <p:cNvPr id="51" name="object 51"/>
            <p:cNvGrpSpPr/>
            <p:nvPr/>
          </p:nvGrpSpPr>
          <p:grpSpPr>
            <a:xfrm>
              <a:off x="1917720" y="814680"/>
              <a:ext cx="442080" cy="145440"/>
              <a:chOff x="1917720" y="814680"/>
              <a:chExt cx="442080" cy="14544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720" y="814680"/>
                <a:ext cx="285120" cy="145440"/>
              </a:xfrm>
              <a:custGeom>
                <a:avLst/>
                <a:gdLst>
                  <a:gd name="textAreaLeft" fmla="*/ 0 w 285120"/>
                  <a:gd name="textAreaRight" fmla="*/ 290880 w 285120"/>
                  <a:gd name="textAreaTop" fmla="*/ 0 h 145440"/>
                  <a:gd name="textAreaBottom" fmla="*/ 151200 h 14544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5560" cy="14436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4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4080" cy="14796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5" name="object 55"/>
            <p:cNvGrpSpPr/>
            <p:nvPr/>
          </p:nvGrpSpPr>
          <p:grpSpPr>
            <a:xfrm>
              <a:off x="1762920" y="1051200"/>
              <a:ext cx="671760" cy="177840"/>
              <a:chOff x="1762920" y="1051200"/>
              <a:chExt cx="671760" cy="177840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17000" cy="1443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720" y="1051200"/>
                <a:ext cx="516960" cy="177840"/>
              </a:xfrm>
              <a:custGeom>
                <a:avLst/>
                <a:gdLst>
                  <a:gd name="textAreaLeft" fmla="*/ 0 w 516960"/>
                  <a:gd name="textAreaRight" fmla="*/ 522720 w 516960"/>
                  <a:gd name="textAreaTop" fmla="*/ 0 h 177840"/>
                  <a:gd name="textAreaBottom" fmla="*/ 183600 h 17784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40" y="1051560"/>
              <a:ext cx="285120" cy="144360"/>
              <a:chOff x="2489040" y="1051560"/>
              <a:chExt cx="285120" cy="144360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4200" cy="144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5200" cy="14436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640" y="1284480"/>
              <a:ext cx="1467720" cy="182160"/>
              <a:chOff x="1556640" y="1284480"/>
              <a:chExt cx="1467720" cy="182160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37520" cy="149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58760" cy="149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4600" cy="1821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58760" cy="1497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080" y="1290960"/>
                <a:ext cx="132840" cy="144000"/>
              </a:xfrm>
              <a:custGeom>
                <a:avLst/>
                <a:gdLst>
                  <a:gd name="textAreaLeft" fmla="*/ 0 w 132840"/>
                  <a:gd name="textAreaRight" fmla="*/ 138600 w 132840"/>
                  <a:gd name="textAreaTop" fmla="*/ 0 h 144000"/>
                  <a:gd name="textAreaBottom" fmla="*/ 149760 h 14400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4520" cy="1756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2720" cy="14436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9" name="Прямоугольник: скругленные углы 2"/>
          <p:cNvSpPr/>
          <p:nvPr/>
        </p:nvSpPr>
        <p:spPr>
          <a:xfrm>
            <a:off x="6140520" y="9593640"/>
            <a:ext cx="869040" cy="8528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0" name="Овал 3"/>
          <p:cNvSpPr/>
          <p:nvPr/>
        </p:nvSpPr>
        <p:spPr>
          <a:xfrm>
            <a:off x="6047640" y="7937640"/>
            <a:ext cx="809640" cy="8096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1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595800" cy="51084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56440" cy="8564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4"/>
          <p:cNvGraphicFramePr/>
          <p:nvPr>
            <p:extLst>
              <p:ext uri="{D42A27DB-BD31-4B8C-83A1-F6EECF244321}">
                <p14:modId xmlns:p14="http://schemas.microsoft.com/office/powerpoint/2010/main" val="3870032874"/>
              </p:ext>
            </p:extLst>
          </p:nvPr>
        </p:nvGraphicFramePr>
        <p:xfrm>
          <a:off x="344160" y="1974810"/>
          <a:ext cx="6789600" cy="5718120"/>
        </p:xfrm>
        <a:graphic>
          <a:graphicData uri="http://schemas.openxmlformats.org/drawingml/2006/table">
            <a:tbl>
              <a:tblPr/>
              <a:tblGrid>
                <a:gridCol w="84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96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0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90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chemeClr val="lt1"/>
                          </a:solidFill>
                          <a:latin typeface="Times New Roman"/>
                        </a:rPr>
                        <a:t>Дата </a:t>
                      </a:r>
                      <a:endParaRPr lang="ru-RU" sz="14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chemeClr val="lt1"/>
                          </a:solidFill>
                          <a:latin typeface="Times New Roman"/>
                        </a:rPr>
                        <a:t>Мероприятие</a:t>
                      </a:r>
                      <a:endParaRPr lang="ru-RU" sz="14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Время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начала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49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>
                          <a:solidFill>
                            <a:srgbClr val="231F20"/>
                          </a:solidFill>
                          <a:latin typeface="Times New Roman"/>
                        </a:rPr>
                        <a:t>02.06.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Беседа о ЗОЖ в Борском краеведческом музее на тему: «Лекарственное лукощко» (встреча с Борским травником)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0" strike="noStrike" spc="-12">
                          <a:solidFill>
                            <a:srgbClr val="231F20"/>
                          </a:solidFill>
                          <a:latin typeface="Times New Roman"/>
                        </a:rPr>
                        <a:t>10:</a:t>
                      </a:r>
                      <a:r>
                        <a:rPr lang="ru-RU" sz="1400" b="0" strike="noStrike" spc="-26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85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>
                          <a:solidFill>
                            <a:srgbClr val="231F20"/>
                          </a:solidFill>
                          <a:latin typeface="Times New Roman"/>
                        </a:rPr>
                        <a:t>04.06.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Интерактивная игра, посвященная Пушкинскому дню в России (06.06) на тему: «Ай да Пушкин, ай да ***!»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Урок компьютерной и финансовой грамотности: «Пароли, двухфакторная аудентификация и конфиденциальность».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Онлайн- лекция Управления установления пенсий на тему: «Пенсия по инвалидности».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10:00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7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09.06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Квиз: «Откуда пошло  слово...», посвященный Дню славянской письменности и культуры.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10:00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9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11.06.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Творческая встреча с </a:t>
                      </a:r>
                      <a:r>
                        <a:rPr lang="ru-RU" sz="1400" b="0" i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вокально - инструментальной группой «</a:t>
                      </a:r>
                      <a:r>
                        <a:rPr lang="ru-RU" sz="1400" b="0" i="1" strike="noStrike" spc="-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Борчане</a:t>
                      </a:r>
                      <a:r>
                        <a:rPr lang="ru-RU" sz="1400" b="0" i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» (худ. рук В. А. </a:t>
                      </a:r>
                      <a:r>
                        <a:rPr lang="ru-RU" sz="1400" b="0" i="1" strike="noStrike" spc="-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Кутыга</a:t>
                      </a:r>
                      <a:r>
                        <a:rPr lang="ru-RU" sz="1400" b="0" i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) посвященная государственному празднику  - Дню России и Году единства народов России 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 на тему: «Под небом России</a:t>
                      </a: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!»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Просветительское онлайн - мероприятие ФП «Здоровое долголетие». Тема: «Как сохранить здоровье летом?»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10:00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9640">
                <a:tc>
                  <a:txBody>
                    <a:bodyPr/>
                    <a:lstStyle/>
                    <a:p>
                      <a:pPr algn="just"/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16.06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Поэтический час: «Один день с Владимиром Высоцким»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400" b="0" i="1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Индивидуальное бесплатное консультирование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по правовым, пенсионным и социальным вопросам с привлечением ответственных работников клиентской службы (на правах отдела) в муниципальном районе Борский и отдела установления пенсий №11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object 46"/>
          <p:cNvPicPr/>
          <p:nvPr/>
        </p:nvPicPr>
        <p:blipFill>
          <a:blip r:embed="rId2"/>
          <a:stretch/>
        </p:blipFill>
        <p:spPr>
          <a:xfrm>
            <a:off x="3731760" y="108000"/>
            <a:ext cx="3714480" cy="1652760"/>
          </a:xfrm>
          <a:prstGeom prst="rect">
            <a:avLst/>
          </a:prstGeom>
          <a:ln w="0">
            <a:noFill/>
          </a:ln>
        </p:spPr>
      </p:pic>
      <p:sp>
        <p:nvSpPr>
          <p:cNvPr id="75" name="object 47"/>
          <p:cNvSpPr/>
          <p:nvPr/>
        </p:nvSpPr>
        <p:spPr>
          <a:xfrm>
            <a:off x="214560" y="7036200"/>
            <a:ext cx="7340040" cy="3578040"/>
          </a:xfrm>
          <a:custGeom>
            <a:avLst/>
            <a:gdLst>
              <a:gd name="textAreaLeft" fmla="*/ 0 w 7340040"/>
              <a:gd name="textAreaRight" fmla="*/ 7345800 w 7340040"/>
              <a:gd name="textAreaTop" fmla="*/ 0 h 3578040"/>
              <a:gd name="textAreaBottom" fmla="*/ 3583800 h 357804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76" name="Группа 4"/>
          <p:cNvGrpSpPr/>
          <p:nvPr/>
        </p:nvGrpSpPr>
        <p:grpSpPr>
          <a:xfrm>
            <a:off x="644400" y="8176320"/>
            <a:ext cx="1142280" cy="127080"/>
            <a:chOff x="644400" y="8176320"/>
            <a:chExt cx="1142280" cy="127080"/>
          </a:xfrm>
        </p:grpSpPr>
        <p:pic>
          <p:nvPicPr>
            <p:cNvPr id="77" name="object 69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97560" cy="1270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78" name="object 70"/>
            <p:cNvSpPr/>
            <p:nvPr/>
          </p:nvSpPr>
          <p:spPr>
            <a:xfrm>
              <a:off x="771480" y="8178120"/>
              <a:ext cx="88920" cy="123840"/>
            </a:xfrm>
            <a:custGeom>
              <a:avLst/>
              <a:gdLst>
                <a:gd name="textAreaLeft" fmla="*/ 0 w 88920"/>
                <a:gd name="textAreaRight" fmla="*/ 94680 w 88920"/>
                <a:gd name="textAreaTop" fmla="*/ 0 h 123840"/>
                <a:gd name="textAreaBottom" fmla="*/ 129600 h 12384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79" name="object 71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86560" cy="127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0" name="object 72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3560" cy="127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1" name="object 73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4400" cy="123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2" name="object 74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07280" cy="1252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155840" y="316800"/>
            <a:ext cx="2977920" cy="186156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chemeClr val="lt1"/>
                </a:solidFill>
                <a:latin typeface="Calibri"/>
              </a:rPr>
              <a:t>        МЕРОПРИЯТИЯ          </a:t>
            </a:r>
            <a:r>
              <a:rPr lang="ru-RU" sz="2700" b="1" strike="noStrike" spc="-1" dirty="0">
                <a:solidFill>
                  <a:schemeClr val="lt1"/>
                </a:solidFill>
                <a:latin typeface="Calibri"/>
              </a:rPr>
              <a:t>НА ИЮНЬ</a:t>
            </a:r>
            <a:r>
              <a:rPr sz="2700" dirty="0"/>
              <a:t/>
            </a:r>
            <a:br>
              <a:rPr sz="2700" dirty="0"/>
            </a:br>
            <a:r>
              <a:rPr lang="ru-RU" sz="2700" b="1" strike="noStrike" spc="-1" dirty="0">
                <a:solidFill>
                  <a:schemeClr val="lt1"/>
                </a:solidFill>
                <a:latin typeface="Calibri"/>
              </a:rPr>
              <a:t>                       </a:t>
            </a:r>
            <a:r>
              <a:rPr lang="ru-RU" sz="2700" b="1" strike="noStrike" spc="-21" dirty="0">
                <a:solidFill>
                  <a:schemeClr val="lt1"/>
                </a:solidFill>
                <a:latin typeface="Calibri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object 76"/>
          <p:cNvSpPr/>
          <p:nvPr/>
        </p:nvSpPr>
        <p:spPr>
          <a:xfrm>
            <a:off x="281520" y="8300160"/>
            <a:ext cx="5108400" cy="218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Адрес: 446660 Самарская область, Борский район, с. Борское,                     ул. Неверовская, дом 23А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Контактный номер +7 937 079 87 85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ФИО Хрон Ольга Сергеевна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object 77"/>
          <p:cNvSpPr/>
          <p:nvPr/>
        </p:nvSpPr>
        <p:spPr>
          <a:xfrm>
            <a:off x="3909600" y="7036200"/>
            <a:ext cx="3291840" cy="83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четверг 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</a:rPr>
              <a:t>17:00                                пятница  08:00-16:00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object 78"/>
          <p:cNvSpPr/>
          <p:nvPr/>
        </p:nvSpPr>
        <p:spPr>
          <a:xfrm>
            <a:off x="6123240" y="8817120"/>
            <a:ext cx="1018800" cy="540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54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54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Самарской</a:t>
            </a:r>
            <a:r>
              <a:rPr lang="ru-RU" sz="800" b="0" strike="noStrike" spc="454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87" name="Группа 5"/>
          <p:cNvGrpSpPr/>
          <p:nvPr/>
        </p:nvGrpSpPr>
        <p:grpSpPr>
          <a:xfrm>
            <a:off x="512280" y="489240"/>
            <a:ext cx="2512080" cy="977400"/>
            <a:chOff x="512280" y="489240"/>
            <a:chExt cx="2512080" cy="977400"/>
          </a:xfrm>
        </p:grpSpPr>
        <p:pic>
          <p:nvPicPr>
            <p:cNvPr id="88" name="object 7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3760" cy="9514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9" name="object 80"/>
            <p:cNvSpPr/>
            <p:nvPr/>
          </p:nvSpPr>
          <p:spPr>
            <a:xfrm>
              <a:off x="1577160" y="814680"/>
              <a:ext cx="289440" cy="179640"/>
            </a:xfrm>
            <a:custGeom>
              <a:avLst/>
              <a:gdLst>
                <a:gd name="textAreaLeft" fmla="*/ 0 w 289440"/>
                <a:gd name="textAreaRight" fmla="*/ 295200 w 289440"/>
                <a:gd name="textAreaTop" fmla="*/ 0 h 179640"/>
                <a:gd name="textAreaBottom" fmla="*/ 185400 h 17964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FFFFFF"/>
                </a:solidFill>
                <a:latin typeface="Arial"/>
              </a:endParaRPr>
            </a:p>
          </p:txBody>
        </p:sp>
        <p:grpSp>
          <p:nvGrpSpPr>
            <p:cNvPr id="90" name="object 81"/>
            <p:cNvGrpSpPr/>
            <p:nvPr/>
          </p:nvGrpSpPr>
          <p:grpSpPr>
            <a:xfrm>
              <a:off x="1917720" y="814680"/>
              <a:ext cx="442080" cy="145440"/>
              <a:chOff x="1917720" y="814680"/>
              <a:chExt cx="442080" cy="145440"/>
            </a:xfrm>
          </p:grpSpPr>
          <p:sp>
            <p:nvSpPr>
              <p:cNvPr id="91" name="object 82"/>
              <p:cNvSpPr/>
              <p:nvPr/>
            </p:nvSpPr>
            <p:spPr>
              <a:xfrm>
                <a:off x="1917720" y="814680"/>
                <a:ext cx="285120" cy="145440"/>
              </a:xfrm>
              <a:custGeom>
                <a:avLst/>
                <a:gdLst>
                  <a:gd name="textAreaLeft" fmla="*/ 0 w 285120"/>
                  <a:gd name="textAreaRight" fmla="*/ 290880 w 285120"/>
                  <a:gd name="textAreaTop" fmla="*/ 0 h 145440"/>
                  <a:gd name="textAreaBottom" fmla="*/ 151200 h 14544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92" name="object 8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15560" cy="14436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93" name="object 8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4080" cy="14796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94" name="object 85"/>
            <p:cNvGrpSpPr/>
            <p:nvPr/>
          </p:nvGrpSpPr>
          <p:grpSpPr>
            <a:xfrm>
              <a:off x="1762920" y="1051200"/>
              <a:ext cx="671760" cy="177840"/>
              <a:chOff x="1762920" y="1051200"/>
              <a:chExt cx="671760" cy="177840"/>
            </a:xfrm>
          </p:grpSpPr>
          <p:pic>
            <p:nvPicPr>
              <p:cNvPr id="95" name="object 8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17000" cy="1443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6" name="object 87"/>
              <p:cNvSpPr/>
              <p:nvPr/>
            </p:nvSpPr>
            <p:spPr>
              <a:xfrm>
                <a:off x="1917720" y="1051200"/>
                <a:ext cx="516960" cy="177840"/>
              </a:xfrm>
              <a:custGeom>
                <a:avLst/>
                <a:gdLst>
                  <a:gd name="textAreaLeft" fmla="*/ 0 w 516960"/>
                  <a:gd name="textAreaRight" fmla="*/ 522720 w 516960"/>
                  <a:gd name="textAreaTop" fmla="*/ 0 h 177840"/>
                  <a:gd name="textAreaBottom" fmla="*/ 183600 h 17784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97" name="object 88"/>
            <p:cNvGrpSpPr/>
            <p:nvPr/>
          </p:nvGrpSpPr>
          <p:grpSpPr>
            <a:xfrm>
              <a:off x="2489040" y="1051560"/>
              <a:ext cx="285120" cy="144360"/>
              <a:chOff x="2489040" y="1051560"/>
              <a:chExt cx="285120" cy="144360"/>
            </a:xfrm>
          </p:grpSpPr>
          <p:pic>
            <p:nvPicPr>
              <p:cNvPr id="98" name="object 8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4200" cy="144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9" name="object 9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15200" cy="14436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00" name="object 91"/>
            <p:cNvGrpSpPr/>
            <p:nvPr/>
          </p:nvGrpSpPr>
          <p:grpSpPr>
            <a:xfrm>
              <a:off x="1556640" y="1284480"/>
              <a:ext cx="1467720" cy="182160"/>
              <a:chOff x="1556640" y="1284480"/>
              <a:chExt cx="1467720" cy="182160"/>
            </a:xfrm>
          </p:grpSpPr>
          <p:pic>
            <p:nvPicPr>
              <p:cNvPr id="101" name="object 9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37520" cy="149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2" name="object 9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58760" cy="149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3" name="object 9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4600" cy="1821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4" name="object 9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58760" cy="1497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5" name="object 96"/>
              <p:cNvSpPr/>
              <p:nvPr/>
            </p:nvSpPr>
            <p:spPr>
              <a:xfrm>
                <a:off x="2494080" y="1290960"/>
                <a:ext cx="132840" cy="144000"/>
              </a:xfrm>
              <a:custGeom>
                <a:avLst/>
                <a:gdLst>
                  <a:gd name="textAreaLeft" fmla="*/ 0 w 132840"/>
                  <a:gd name="textAreaRight" fmla="*/ 138600 w 132840"/>
                  <a:gd name="textAreaTop" fmla="*/ 0 h 144000"/>
                  <a:gd name="textAreaBottom" fmla="*/ 149760 h 14400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106" name="object 9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4520" cy="1756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7" name="object 9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2720" cy="14436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08" name="Прямоугольник: скругленные углы 3"/>
          <p:cNvSpPr/>
          <p:nvPr/>
        </p:nvSpPr>
        <p:spPr>
          <a:xfrm>
            <a:off x="6140520" y="9593640"/>
            <a:ext cx="869040" cy="8528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09" name="Овал 2"/>
          <p:cNvSpPr/>
          <p:nvPr/>
        </p:nvSpPr>
        <p:spPr>
          <a:xfrm>
            <a:off x="6047640" y="7937640"/>
            <a:ext cx="809640" cy="8096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10" name="object 99"/>
          <p:cNvPicPr/>
          <p:nvPr/>
        </p:nvPicPr>
        <p:blipFill>
          <a:blip r:embed="rId20"/>
          <a:stretch/>
        </p:blipFill>
        <p:spPr>
          <a:xfrm>
            <a:off x="6162120" y="8141760"/>
            <a:ext cx="595800" cy="510840"/>
          </a:xfrm>
          <a:prstGeom prst="rect">
            <a:avLst/>
          </a:prstGeom>
          <a:ln w="0">
            <a:noFill/>
          </a:ln>
        </p:spPr>
      </p:pic>
      <p:pic>
        <p:nvPicPr>
          <p:cNvPr id="111" name="Рисунок 2"/>
          <p:cNvPicPr/>
          <p:nvPr/>
        </p:nvPicPr>
        <p:blipFill>
          <a:blip r:embed="rId21"/>
          <a:stretch/>
        </p:blipFill>
        <p:spPr>
          <a:xfrm>
            <a:off x="6153120" y="9577080"/>
            <a:ext cx="856440" cy="8564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2" name="Таблица 2"/>
          <p:cNvGraphicFramePr/>
          <p:nvPr>
            <p:extLst>
              <p:ext uri="{D42A27DB-BD31-4B8C-83A1-F6EECF244321}">
                <p14:modId xmlns:p14="http://schemas.microsoft.com/office/powerpoint/2010/main" val="822648546"/>
              </p:ext>
            </p:extLst>
          </p:nvPr>
        </p:nvGraphicFramePr>
        <p:xfrm>
          <a:off x="400680" y="1688040"/>
          <a:ext cx="7042680" cy="4369560"/>
        </p:xfrm>
        <a:graphic>
          <a:graphicData uri="http://schemas.openxmlformats.org/drawingml/2006/table">
            <a:tbl>
              <a:tblPr/>
              <a:tblGrid>
                <a:gridCol w="88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23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16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chemeClr val="lt1"/>
                          </a:solidFill>
                          <a:latin typeface="Times New Roman"/>
                        </a:rPr>
                        <a:t>Дата </a:t>
                      </a:r>
                      <a:endParaRPr lang="ru-RU" sz="14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Мероприятие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Время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начала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276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strike="noStrike" spc="-12">
                          <a:solidFill>
                            <a:srgbClr val="231F20"/>
                          </a:solidFill>
                          <a:latin typeface="Times New Roman"/>
                        </a:rPr>
                        <a:t>18.06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Профилактическая встреча с сотрудниками Дополнительного офиса № 6991/0633 СберБанка с. Борское на тему: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«Защита от мошенничества: как распознать новые схемы и не стать жертвой обмана»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10:00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52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22.06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Всероссийская </a:t>
                      </a: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акция:  «Свеча памяти!». Возложение цветов к Вечному огню в честь       Дня памяти и скорби -  начала ВОВ.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Просветительское мероприятие с Общероссийской общественно — государственной просветительской организацией «Российское общество «Знание»  </a:t>
                      </a:r>
                      <a:r>
                        <a:rPr lang="ru-RU" sz="1400" b="0" i="1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«Память пылающих лет: путь к Победе»</a:t>
                      </a:r>
                      <a:r>
                        <a:rPr lang="ru-RU" sz="1400" b="0" i="1" strike="noStrike" spc="-1" dirty="0" smtClean="0">
                          <a:solidFill>
                            <a:srgbClr val="C9211E"/>
                          </a:solidFill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 dirty="0" smtClean="0">
                          <a:solidFill>
                            <a:schemeClr val="dk1"/>
                          </a:solidFill>
                          <a:latin typeface="Times New Roman"/>
                        </a:rPr>
                        <a:t>10:00</a:t>
                      </a:r>
                      <a:endParaRPr lang="ru-RU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99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23.06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Беседа - практикум по ЗОЖ: «С заботой о себе: здоровье и уход»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10:00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99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25.06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Помощь СВО (плетем маскировочные сети «Фронтовая паутинка»)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chemeClr val="dk1"/>
                          </a:solidFill>
                          <a:latin typeface="Times New Roman"/>
                        </a:rPr>
                        <a:t>10:00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9960">
                <a:tc>
                  <a:txBody>
                    <a:bodyPr/>
                    <a:lstStyle/>
                    <a:p>
                      <a:pPr algn="ctr"/>
                      <a:r>
                        <a:rPr lang="ru-RU" sz="1400" b="1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30.06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Помощь СВО </a:t>
                      </a: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(чайная гостиная: «Чай с ароматами Борских трав»)</a:t>
                      </a:r>
                      <a:endParaRPr lang="ru-RU" sz="1400" b="0" strike="noStrike" spc="-1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01.07. День ветеранов боевых действий (возложение цветов к памятнику участников СВО и памятнику воинов - интернационалистов).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</TotalTime>
  <Words>450</Words>
  <Application>Microsoft Office PowerPoint</Application>
  <PresentationFormat>Произвольный</PresentationFormat>
  <Paragraphs>63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2</vt:i4>
      </vt:variant>
    </vt:vector>
  </HeadingPairs>
  <TitlesOfParts>
    <vt:vector size="12" baseType="lpstr">
      <vt:lpstr>Arial</vt:lpstr>
      <vt:lpstr>Calibri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Office Theme</vt:lpstr>
      <vt:lpstr>МЕРОПРИЯТИЯ НА ИЮНЬ 2026</vt:lpstr>
      <vt:lpstr>        МЕРОПРИЯТИЯ          НА ИЮНЬ                       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Акимова Раиса Николаевна</cp:lastModifiedBy>
  <cp:revision>33</cp:revision>
  <cp:lastPrinted>2025-12-05T15:49:32Z</cp:lastPrinted>
  <dcterms:created xsi:type="dcterms:W3CDTF">2025-11-06T11:20:25Z</dcterms:created>
  <dcterms:modified xsi:type="dcterms:W3CDTF">2026-05-22T10:05:48Z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