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  <p:sldMasterId id="2147483652" r:id="rId3"/>
    <p:sldMasterId id="2147483654" r:id="rId4"/>
    <p:sldMasterId id="2147483656" r:id="rId5"/>
  </p:sldMasterIdLst>
  <p:sldIdLst>
    <p:sldId id="256" r:id="rId6"/>
    <p:sldId id="257" r:id="rId7"/>
  </p:sldIdLst>
  <p:sldSz cx="7556500" cy="1069340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8">
          <p15:clr>
            <a:srgbClr val="A4A3A4"/>
          </p15:clr>
        </p15:guide>
        <p15:guide id="2" pos="23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3132" y="90"/>
      </p:cViewPr>
      <p:guideLst>
        <p:guide orient="horz" pos="3368"/>
        <p:guide pos="23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372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3640" cy="7054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67E2DEA1-7B70-448A-8F36-43490079AFC3}" type="slidenum">
              <a:t>‹#›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372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3640" cy="7054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4C3AA35C-B0E8-4D71-A072-F224273992EE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372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3640" cy="7054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3DB09CFC-EEA4-4FFC-9CC4-AF111BD9DE17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372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3640" cy="7054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CB37F411-ECE9-4B93-BDC3-95177B6A0E38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372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3640" cy="7054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3FDC4690-CA88-416C-B6A8-58DAAEDBE58C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3720" cy="4374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3640" cy="7054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ftr" idx="1"/>
          </p:nvPr>
        </p:nvSpPr>
        <p:spPr>
          <a:xfrm>
            <a:off x="2571480" y="9945000"/>
            <a:ext cx="2417400" cy="53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sldNum" idx="2"/>
          </p:nvPr>
        </p:nvSpPr>
        <p:spPr>
          <a:xfrm>
            <a:off x="5445360" y="9945000"/>
            <a:ext cx="1736640" cy="53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3068B03F-960A-4CDD-ACEE-C1B3AEE658A5}" type="slidenum">
              <a:rPr lang="ru-RU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rPr>
              <a:t>‹#›</a:t>
            </a:fld>
            <a:endParaRPr lang="ru-RU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dt" idx="3"/>
          </p:nvPr>
        </p:nvSpPr>
        <p:spPr>
          <a:xfrm>
            <a:off x="378000" y="9945000"/>
            <a:ext cx="1736640" cy="53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3720" cy="4374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3640" cy="7054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  <p:sp>
        <p:nvSpPr>
          <p:cNvPr id="9" name="PlaceHolder 3"/>
          <p:cNvSpPr>
            <a:spLocks noGrp="1"/>
          </p:cNvSpPr>
          <p:nvPr>
            <p:ph type="ftr" idx="4"/>
          </p:nvPr>
        </p:nvSpPr>
        <p:spPr>
          <a:xfrm>
            <a:off x="2571480" y="9945000"/>
            <a:ext cx="2417400" cy="53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10" name="PlaceHolder 4"/>
          <p:cNvSpPr>
            <a:spLocks noGrp="1"/>
          </p:cNvSpPr>
          <p:nvPr>
            <p:ph type="sldNum" idx="5"/>
          </p:nvPr>
        </p:nvSpPr>
        <p:spPr>
          <a:xfrm>
            <a:off x="5445360" y="9945000"/>
            <a:ext cx="1736640" cy="53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51A0EA24-E119-4935-B02A-391CBC43FD6B}" type="slidenum">
              <a:rPr lang="ru-RU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rPr>
              <a:t>‹#›</a:t>
            </a:fld>
            <a:endParaRPr lang="ru-RU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" name="PlaceHolder 5"/>
          <p:cNvSpPr>
            <a:spLocks noGrp="1"/>
          </p:cNvSpPr>
          <p:nvPr>
            <p:ph type="dt" idx="6"/>
          </p:nvPr>
        </p:nvSpPr>
        <p:spPr>
          <a:xfrm>
            <a:off x="378000" y="9945000"/>
            <a:ext cx="1736640" cy="53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3720" cy="4374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3640" cy="7054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  <p:sp>
        <p:nvSpPr>
          <p:cNvPr id="16" name="PlaceHolder 3"/>
          <p:cNvSpPr>
            <a:spLocks noGrp="1"/>
          </p:cNvSpPr>
          <p:nvPr>
            <p:ph type="ftr" idx="7"/>
          </p:nvPr>
        </p:nvSpPr>
        <p:spPr>
          <a:xfrm>
            <a:off x="2571480" y="9945000"/>
            <a:ext cx="2417400" cy="53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17" name="PlaceHolder 4"/>
          <p:cNvSpPr>
            <a:spLocks noGrp="1"/>
          </p:cNvSpPr>
          <p:nvPr>
            <p:ph type="sldNum" idx="8"/>
          </p:nvPr>
        </p:nvSpPr>
        <p:spPr>
          <a:xfrm>
            <a:off x="5445360" y="9945000"/>
            <a:ext cx="1736640" cy="53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95E00359-D87F-4510-B37F-710DB0A0B9A8}" type="slidenum">
              <a:rPr lang="ru-RU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rPr>
              <a:t>‹#›</a:t>
            </a:fld>
            <a:endParaRPr lang="ru-RU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8" name="PlaceHolder 5"/>
          <p:cNvSpPr>
            <a:spLocks noGrp="1"/>
          </p:cNvSpPr>
          <p:nvPr>
            <p:ph type="dt" idx="9"/>
          </p:nvPr>
        </p:nvSpPr>
        <p:spPr>
          <a:xfrm>
            <a:off x="378000" y="9945000"/>
            <a:ext cx="1736640" cy="53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3720" cy="4374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3640" cy="7054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  <p:sp>
        <p:nvSpPr>
          <p:cNvPr id="23" name="PlaceHolder 3"/>
          <p:cNvSpPr>
            <a:spLocks noGrp="1"/>
          </p:cNvSpPr>
          <p:nvPr>
            <p:ph type="ftr" idx="10"/>
          </p:nvPr>
        </p:nvSpPr>
        <p:spPr>
          <a:xfrm>
            <a:off x="2571480" y="9945000"/>
            <a:ext cx="2417400" cy="53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24" name="PlaceHolder 4"/>
          <p:cNvSpPr>
            <a:spLocks noGrp="1"/>
          </p:cNvSpPr>
          <p:nvPr>
            <p:ph type="sldNum" idx="11"/>
          </p:nvPr>
        </p:nvSpPr>
        <p:spPr>
          <a:xfrm>
            <a:off x="5445360" y="9945000"/>
            <a:ext cx="1736640" cy="53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7F907510-07A2-41FC-A9AE-21CF1711AC43}" type="slidenum">
              <a:rPr lang="ru-RU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rPr>
              <a:t>‹#›</a:t>
            </a:fld>
            <a:endParaRPr lang="ru-RU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5" name="PlaceHolder 5"/>
          <p:cNvSpPr>
            <a:spLocks noGrp="1"/>
          </p:cNvSpPr>
          <p:nvPr>
            <p:ph type="dt" idx="12"/>
          </p:nvPr>
        </p:nvSpPr>
        <p:spPr>
          <a:xfrm>
            <a:off x="378000" y="9945000"/>
            <a:ext cx="1736640" cy="53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3720" cy="4374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3640" cy="7054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  <p:sp>
        <p:nvSpPr>
          <p:cNvPr id="30" name="PlaceHolder 3"/>
          <p:cNvSpPr>
            <a:spLocks noGrp="1"/>
          </p:cNvSpPr>
          <p:nvPr>
            <p:ph type="ftr" idx="13"/>
          </p:nvPr>
        </p:nvSpPr>
        <p:spPr>
          <a:xfrm>
            <a:off x="2571480" y="9945000"/>
            <a:ext cx="2417400" cy="53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31" name="PlaceHolder 4"/>
          <p:cNvSpPr>
            <a:spLocks noGrp="1"/>
          </p:cNvSpPr>
          <p:nvPr>
            <p:ph type="sldNum" idx="14"/>
          </p:nvPr>
        </p:nvSpPr>
        <p:spPr>
          <a:xfrm>
            <a:off x="5445360" y="9945000"/>
            <a:ext cx="1736640" cy="53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75169E0F-C0AE-4176-B27F-1E231BBF748E}" type="slidenum">
              <a:rPr lang="ru-RU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rPr>
              <a:t>‹#›</a:t>
            </a:fld>
            <a:endParaRPr lang="ru-RU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2" name="PlaceHolder 5"/>
          <p:cNvSpPr>
            <a:spLocks noGrp="1"/>
          </p:cNvSpPr>
          <p:nvPr>
            <p:ph type="dt" idx="15"/>
          </p:nvPr>
        </p:nvSpPr>
        <p:spPr>
          <a:xfrm>
            <a:off x="378000" y="9945000"/>
            <a:ext cx="1736640" cy="53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object 33"/>
          <p:cNvPicPr/>
          <p:nvPr/>
        </p:nvPicPr>
        <p:blipFill>
          <a:blip r:embed="rId2"/>
          <a:stretch/>
        </p:blipFill>
        <p:spPr>
          <a:xfrm>
            <a:off x="3731760" y="108000"/>
            <a:ext cx="3717360" cy="1655640"/>
          </a:xfrm>
          <a:prstGeom prst="rect">
            <a:avLst/>
          </a:prstGeom>
          <a:ln w="0">
            <a:noFill/>
          </a:ln>
        </p:spPr>
      </p:pic>
      <p:sp>
        <p:nvSpPr>
          <p:cNvPr id="36" name="object 35"/>
          <p:cNvSpPr/>
          <p:nvPr/>
        </p:nvSpPr>
        <p:spPr>
          <a:xfrm>
            <a:off x="59760" y="6601320"/>
            <a:ext cx="7342920" cy="4025880"/>
          </a:xfrm>
          <a:custGeom>
            <a:avLst/>
            <a:gdLst>
              <a:gd name="textAreaLeft" fmla="*/ 0 w 7342920"/>
              <a:gd name="textAreaRight" fmla="*/ 7345800 w 7342920"/>
              <a:gd name="textAreaTop" fmla="*/ 0 h 4025880"/>
              <a:gd name="textAreaBottom" fmla="*/ 4028760 h 4025880"/>
            </a:gdLst>
            <a:ahLst/>
            <a:cxnLst/>
            <a:rect l="textAreaLeft" t="textAreaTop" r="textAreaRight" b="textAreaBottom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 dirty="0">
              <a:solidFill>
                <a:srgbClr val="FFFFFF"/>
              </a:solidFill>
              <a:latin typeface="Arial"/>
            </a:endParaRPr>
          </a:p>
        </p:txBody>
      </p:sp>
      <p:grpSp>
        <p:nvGrpSpPr>
          <p:cNvPr id="37" name="Группа 1"/>
          <p:cNvGrpSpPr/>
          <p:nvPr/>
        </p:nvGrpSpPr>
        <p:grpSpPr>
          <a:xfrm>
            <a:off x="644400" y="8176320"/>
            <a:ext cx="1145160" cy="129960"/>
            <a:chOff x="644400" y="8176320"/>
            <a:chExt cx="1145160" cy="129960"/>
          </a:xfrm>
        </p:grpSpPr>
        <p:pic>
          <p:nvPicPr>
            <p:cNvPr id="38" name="object 36"/>
            <p:cNvPicPr/>
            <p:nvPr/>
          </p:nvPicPr>
          <p:blipFill>
            <a:blip r:embed="rId3"/>
            <a:stretch/>
          </p:blipFill>
          <p:spPr>
            <a:xfrm>
              <a:off x="644400" y="8176320"/>
              <a:ext cx="100440" cy="12996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39" name="object 37"/>
            <p:cNvSpPr/>
            <p:nvPr/>
          </p:nvSpPr>
          <p:spPr>
            <a:xfrm>
              <a:off x="771480" y="8178120"/>
              <a:ext cx="91800" cy="126720"/>
            </a:xfrm>
            <a:custGeom>
              <a:avLst/>
              <a:gdLst>
                <a:gd name="textAreaLeft" fmla="*/ 0 w 91800"/>
                <a:gd name="textAreaRight" fmla="*/ 94680 w 91800"/>
                <a:gd name="textAreaTop" fmla="*/ 0 h 126720"/>
                <a:gd name="textAreaBottom" fmla="*/ 129600 h 126720"/>
              </a:gdLst>
              <a:ahLst/>
              <a:cxnLst/>
              <a:rect l="textAreaLeft" t="textAreaTop" r="textAreaRight" b="textAreaBottom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strike="noStrike" spc="-1" dirty="0">
                <a:solidFill>
                  <a:srgbClr val="000000"/>
                </a:solidFill>
                <a:latin typeface="Arial"/>
              </a:endParaRPr>
            </a:p>
          </p:txBody>
        </p:sp>
        <p:pic>
          <p:nvPicPr>
            <p:cNvPr id="40" name="object 38"/>
            <p:cNvPicPr/>
            <p:nvPr/>
          </p:nvPicPr>
          <p:blipFill>
            <a:blip r:embed="rId4"/>
            <a:stretch/>
          </p:blipFill>
          <p:spPr>
            <a:xfrm>
              <a:off x="888840" y="8176320"/>
              <a:ext cx="289440" cy="12996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41" name="object 39"/>
            <p:cNvPicPr/>
            <p:nvPr/>
          </p:nvPicPr>
          <p:blipFill>
            <a:blip r:embed="rId5"/>
            <a:stretch/>
          </p:blipFill>
          <p:spPr>
            <a:xfrm>
              <a:off x="1201680" y="8176320"/>
              <a:ext cx="316440" cy="12996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42" name="object 40"/>
            <p:cNvPicPr/>
            <p:nvPr/>
          </p:nvPicPr>
          <p:blipFill>
            <a:blip r:embed="rId6"/>
            <a:stretch/>
          </p:blipFill>
          <p:spPr>
            <a:xfrm>
              <a:off x="1545480" y="8178120"/>
              <a:ext cx="107280" cy="12636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43" name="object 41"/>
            <p:cNvPicPr/>
            <p:nvPr/>
          </p:nvPicPr>
          <p:blipFill>
            <a:blip r:embed="rId7"/>
            <a:stretch/>
          </p:blipFill>
          <p:spPr>
            <a:xfrm>
              <a:off x="1679400" y="8178120"/>
              <a:ext cx="110160" cy="12816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4254500" y="241300"/>
            <a:ext cx="2882140" cy="1939940"/>
          </a:xfrm>
          <a:prstGeom prst="rect">
            <a:avLst/>
          </a:prstGeom>
          <a:noFill/>
          <a:ln w="0">
            <a:noFill/>
          </a:ln>
        </p:spPr>
        <p:txBody>
          <a:bodyPr lIns="0" tIns="81360" rIns="0" bIns="0" anchor="t">
            <a:noAutofit/>
          </a:bodyPr>
          <a:lstStyle/>
          <a:p>
            <a:pPr marL="439560" indent="-427320" algn="r">
              <a:lnSpc>
                <a:spcPts val="2701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ru-RU" sz="2700" b="1" strike="noStrike" spc="-12" dirty="0" smtClean="0">
                <a:solidFill>
                  <a:schemeClr val="lt1"/>
                </a:solidFill>
                <a:latin typeface="Calibri"/>
              </a:rPr>
              <a:t>ПЛАН</a:t>
            </a:r>
            <a:br>
              <a:rPr lang="ru-RU" sz="2700" b="1" strike="noStrike" spc="-12" dirty="0" smtClean="0">
                <a:solidFill>
                  <a:schemeClr val="lt1"/>
                </a:solidFill>
                <a:latin typeface="Calibri"/>
              </a:rPr>
            </a:br>
            <a:r>
              <a:rPr lang="ru-RU" sz="2700" b="1" strike="noStrike" spc="-12" dirty="0" smtClean="0">
                <a:solidFill>
                  <a:schemeClr val="lt1"/>
                </a:solidFill>
                <a:latin typeface="Calibri"/>
              </a:rPr>
              <a:t>МЕРОПРИЯТИЙ </a:t>
            </a:r>
            <a:r>
              <a:rPr lang="ru-RU" sz="2700" b="1" strike="noStrike" spc="-1" dirty="0">
                <a:solidFill>
                  <a:schemeClr val="lt1"/>
                </a:solidFill>
                <a:latin typeface="Calibri"/>
              </a:rPr>
              <a:t>НА</a:t>
            </a:r>
            <a:r>
              <a:rPr lang="ru-RU" sz="2700" b="1" strike="noStrike" spc="-7" dirty="0">
                <a:solidFill>
                  <a:schemeClr val="lt1"/>
                </a:solidFill>
                <a:latin typeface="Calibri"/>
              </a:rPr>
              <a:t> </a:t>
            </a:r>
            <a:r>
              <a:rPr lang="ru-RU" sz="2700" b="1" spc="-7" dirty="0" smtClean="0">
                <a:solidFill>
                  <a:schemeClr val="lt1"/>
                </a:solidFill>
                <a:latin typeface="Calibri"/>
              </a:rPr>
              <a:t>ОКТЯБРЬ</a:t>
            </a:r>
            <a:endParaRPr lang="ru-RU" sz="2700" b="0" strike="noStrike" spc="-1" dirty="0">
              <a:solidFill>
                <a:srgbClr val="000000"/>
              </a:solidFill>
              <a:latin typeface="Arial"/>
            </a:endParaRPr>
          </a:p>
          <a:p>
            <a:pPr marL="439560" indent="0" algn="r">
              <a:lnSpc>
                <a:spcPts val="2701"/>
              </a:lnSpc>
              <a:buNone/>
              <a:tabLst>
                <a:tab pos="0" algn="l"/>
              </a:tabLst>
            </a:pPr>
            <a:r>
              <a:rPr lang="ru-RU" sz="2700" b="1" strike="noStrike" spc="-21" dirty="0">
                <a:solidFill>
                  <a:schemeClr val="lt1"/>
                </a:solidFill>
                <a:latin typeface="Calibri"/>
              </a:rPr>
              <a:t>2026</a:t>
            </a:r>
            <a:endParaRPr lang="ru-RU" sz="27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object 43"/>
          <p:cNvSpPr/>
          <p:nvPr/>
        </p:nvSpPr>
        <p:spPr>
          <a:xfrm>
            <a:off x="257400" y="8441640"/>
            <a:ext cx="5482800" cy="202552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 anchor="t">
            <a:spAutoFit/>
          </a:bodyPr>
          <a:lstStyle/>
          <a:p>
            <a:pPr marL="12600">
              <a:lnSpc>
                <a:spcPct val="75000"/>
              </a:lnSpc>
              <a:spcBef>
                <a:spcPts val="1375"/>
              </a:spcBef>
            </a:pPr>
            <a:r>
              <a:rPr lang="ru-RU" sz="4400" b="1" strike="noStrike" spc="-12" dirty="0">
                <a:solidFill>
                  <a:srgbClr val="FFFFFF"/>
                </a:solidFill>
                <a:latin typeface="Calibri"/>
              </a:rPr>
              <a:t>ПРИХОДИТЕ, </a:t>
            </a:r>
            <a:r>
              <a:rPr lang="ru-RU" sz="4400" b="1" strike="noStrike" spc="-1" dirty="0">
                <a:solidFill>
                  <a:srgbClr val="FFFFFF"/>
                </a:solidFill>
                <a:latin typeface="Calibri"/>
              </a:rPr>
              <a:t>МЫ</a:t>
            </a:r>
            <a:r>
              <a:rPr lang="ru-RU" sz="4400" b="1" strike="noStrike" spc="-137" dirty="0">
                <a:solidFill>
                  <a:srgbClr val="FFFFFF"/>
                </a:solidFill>
                <a:latin typeface="Calibri"/>
              </a:rPr>
              <a:t> </a:t>
            </a:r>
            <a:r>
              <a:rPr lang="ru-RU" sz="4400" b="1" strike="noStrike" spc="-1" dirty="0">
                <a:solidFill>
                  <a:srgbClr val="FFFFFF"/>
                </a:solidFill>
                <a:latin typeface="Calibri"/>
              </a:rPr>
              <a:t>ВАС</a:t>
            </a:r>
            <a:r>
              <a:rPr lang="ru-RU" sz="4400" b="1" strike="noStrike" spc="-137" dirty="0">
                <a:solidFill>
                  <a:srgbClr val="FFFFFF"/>
                </a:solidFill>
                <a:latin typeface="Calibri"/>
              </a:rPr>
              <a:t> </a:t>
            </a:r>
            <a:r>
              <a:rPr lang="ru-RU" sz="4400" b="1" strike="noStrike" spc="-12" dirty="0">
                <a:solidFill>
                  <a:srgbClr val="FFFFFF"/>
                </a:solidFill>
                <a:latin typeface="Calibri"/>
              </a:rPr>
              <a:t>ЖДЕМ!</a:t>
            </a:r>
            <a:endParaRPr lang="ru-RU" sz="4400" b="0" strike="noStrike" spc="-1" dirty="0">
              <a:solidFill>
                <a:srgbClr val="000000"/>
              </a:solidFill>
              <a:latin typeface="Arial"/>
            </a:endParaRPr>
          </a:p>
          <a:p>
            <a:pPr marL="15120">
              <a:lnSpc>
                <a:spcPts val="1429"/>
              </a:lnSpc>
              <a:spcBef>
                <a:spcPts val="1040"/>
              </a:spcBef>
            </a:pPr>
            <a:r>
              <a:rPr lang="ru-RU" sz="1300" b="0" strike="noStrike" spc="-1" dirty="0">
                <a:solidFill>
                  <a:srgbClr val="FFFFFF"/>
                </a:solidFill>
                <a:latin typeface="Calibri"/>
              </a:rPr>
              <a:t>Наши</a:t>
            </a:r>
            <a:r>
              <a:rPr lang="ru-RU" sz="1300" b="0" strike="noStrike" spc="-35" dirty="0">
                <a:solidFill>
                  <a:srgbClr val="FFFFFF"/>
                </a:solidFill>
                <a:latin typeface="Calibri"/>
              </a:rPr>
              <a:t> </a:t>
            </a:r>
            <a:r>
              <a:rPr lang="ru-RU" sz="1300" b="0" strike="noStrike" spc="-12" dirty="0">
                <a:solidFill>
                  <a:srgbClr val="FFFFFF"/>
                </a:solidFill>
                <a:latin typeface="Calibri"/>
              </a:rPr>
              <a:t>контакты:</a:t>
            </a:r>
            <a:endParaRPr lang="ru-RU" sz="1300" b="0" strike="noStrike" spc="-1" dirty="0">
              <a:solidFill>
                <a:srgbClr val="000000"/>
              </a:solidFill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lang="ru-RU" sz="1300" b="0" strike="noStrike" spc="-1" dirty="0">
                <a:solidFill>
                  <a:srgbClr val="FFFFFF"/>
                </a:solidFill>
                <a:latin typeface="Calibri"/>
              </a:rPr>
              <a:t>Адрес: </a:t>
            </a:r>
            <a:r>
              <a:rPr lang="ru-RU" sz="1300" b="0" strike="noStrike" spc="-1" dirty="0" smtClean="0">
                <a:solidFill>
                  <a:srgbClr val="FFFFFF"/>
                </a:solidFill>
                <a:latin typeface="Calibri"/>
              </a:rPr>
              <a:t>446306  </a:t>
            </a:r>
            <a:r>
              <a:rPr lang="ru-RU" sz="1300" b="0" strike="noStrike" spc="-1" dirty="0">
                <a:solidFill>
                  <a:srgbClr val="FFFFFF"/>
                </a:solidFill>
                <a:latin typeface="Calibri"/>
              </a:rPr>
              <a:t>Самарская область, </a:t>
            </a:r>
            <a:r>
              <a:rPr lang="ru-RU" sz="1300" b="0" strike="noStrike" spc="-1" dirty="0" smtClean="0">
                <a:solidFill>
                  <a:srgbClr val="FFFFFF"/>
                </a:solidFill>
                <a:latin typeface="Calibri"/>
              </a:rPr>
              <a:t>г.Отрадный,ул.Советская,д.94,                                </a:t>
            </a:r>
            <a:r>
              <a:rPr sz="1300" dirty="0"/>
              <a:t/>
            </a:r>
            <a:br>
              <a:rPr sz="1300" dirty="0"/>
            </a:br>
            <a:r>
              <a:rPr lang="ru-RU" sz="1300" b="0" strike="noStrike" spc="-1" dirty="0">
                <a:solidFill>
                  <a:srgbClr val="FFFFFF"/>
                </a:solidFill>
                <a:latin typeface="Calibri"/>
              </a:rPr>
              <a:t>Контактный номер </a:t>
            </a:r>
            <a:r>
              <a:rPr lang="ru-RU" sz="1300" spc="-1" dirty="0">
                <a:solidFill>
                  <a:srgbClr val="FFFFFF"/>
                </a:solidFill>
              </a:rPr>
              <a:t>88002001200( </a:t>
            </a:r>
            <a:r>
              <a:rPr lang="ru-RU" sz="1300" spc="-1" dirty="0" err="1">
                <a:solidFill>
                  <a:srgbClr val="FFFFFF"/>
                </a:solidFill>
              </a:rPr>
              <a:t>доб</a:t>
            </a:r>
            <a:r>
              <a:rPr lang="ru-RU" sz="1300" spc="-1" dirty="0">
                <a:solidFill>
                  <a:srgbClr val="FFFFFF"/>
                </a:solidFill>
              </a:rPr>
              <a:t> 6093)</a:t>
            </a:r>
            <a:endParaRPr lang="ru-RU" sz="1300" spc="-1" dirty="0">
              <a:solidFill>
                <a:srgbClr val="000000"/>
              </a:solidFill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lang="ru-RU" sz="1300" b="0" strike="noStrike" spc="-1" dirty="0" smtClean="0">
                <a:solidFill>
                  <a:srgbClr val="FFFFFF"/>
                </a:solidFill>
                <a:latin typeface="Calibri"/>
              </a:rPr>
              <a:t>ФИО Чаплыгина Татьяна Николаевна</a:t>
            </a:r>
            <a:endParaRPr lang="ru-RU" sz="13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object 44"/>
          <p:cNvSpPr/>
          <p:nvPr/>
        </p:nvSpPr>
        <p:spPr>
          <a:xfrm>
            <a:off x="3841560" y="7141320"/>
            <a:ext cx="3294720" cy="83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 indent="1948680">
              <a:lnSpc>
                <a:spcPct val="112000"/>
              </a:lnSpc>
              <a:spcBef>
                <a:spcPts val="99"/>
              </a:spcBef>
              <a:tabLst>
                <a:tab pos="0" algn="l"/>
              </a:tabLst>
            </a:pPr>
            <a:r>
              <a:rPr lang="ru-RU" sz="1600" b="1" strike="noStrike" spc="-1" dirty="0">
                <a:solidFill>
                  <a:srgbClr val="58595B"/>
                </a:solidFill>
                <a:latin typeface="Calibri"/>
              </a:rPr>
              <a:t>Время</a:t>
            </a:r>
            <a:r>
              <a:rPr lang="ru-RU" sz="1600" b="1" strike="noStrike" spc="-66" dirty="0">
                <a:solidFill>
                  <a:srgbClr val="58595B"/>
                </a:solidFill>
                <a:latin typeface="Calibri"/>
              </a:rPr>
              <a:t> </a:t>
            </a:r>
            <a:r>
              <a:rPr lang="ru-RU" sz="1600" b="1" strike="noStrike" spc="-12" dirty="0">
                <a:solidFill>
                  <a:srgbClr val="58595B"/>
                </a:solidFill>
                <a:latin typeface="Calibri"/>
              </a:rPr>
              <a:t>работы: понедельник </a:t>
            </a:r>
            <a:r>
              <a:rPr lang="ru-RU" sz="1600" b="1" strike="noStrike" spc="-1" dirty="0">
                <a:solidFill>
                  <a:srgbClr val="58595B"/>
                </a:solidFill>
                <a:latin typeface="Calibri"/>
              </a:rPr>
              <a:t>–</a:t>
            </a:r>
            <a:r>
              <a:rPr lang="ru-RU" sz="1600" b="1" strike="noStrike" spc="-12" dirty="0">
                <a:solidFill>
                  <a:srgbClr val="58595B"/>
                </a:solidFill>
                <a:latin typeface="Calibri"/>
              </a:rPr>
              <a:t> четверг  </a:t>
            </a:r>
            <a:r>
              <a:rPr lang="ru-RU" sz="1600" b="1" strike="noStrike" spc="-1" dirty="0">
                <a:solidFill>
                  <a:srgbClr val="58595B"/>
                </a:solidFill>
                <a:latin typeface="Calibri"/>
              </a:rPr>
              <a:t>08:00</a:t>
            </a:r>
            <a:r>
              <a:rPr lang="ru-RU" sz="1600" b="1" strike="noStrike" spc="-7" dirty="0">
                <a:solidFill>
                  <a:srgbClr val="58595B"/>
                </a:solidFill>
                <a:latin typeface="Calibri"/>
              </a:rPr>
              <a:t> </a:t>
            </a:r>
            <a:r>
              <a:rPr lang="ru-RU" sz="1600" b="1" strike="noStrike" spc="-1" dirty="0">
                <a:solidFill>
                  <a:srgbClr val="58595B"/>
                </a:solidFill>
                <a:latin typeface="Calibri"/>
              </a:rPr>
              <a:t>–</a:t>
            </a:r>
            <a:r>
              <a:rPr lang="ru-RU" sz="1600" b="1" strike="noStrike" spc="-15" dirty="0">
                <a:solidFill>
                  <a:srgbClr val="58595B"/>
                </a:solidFill>
                <a:latin typeface="Calibri"/>
              </a:rPr>
              <a:t> </a:t>
            </a:r>
            <a:r>
              <a:rPr lang="ru-RU" sz="1600" b="1" strike="noStrike" spc="-21" dirty="0">
                <a:solidFill>
                  <a:srgbClr val="58595B"/>
                </a:solidFill>
                <a:latin typeface="Calibri"/>
              </a:rPr>
              <a:t>17:00                                пятница  08:00-16:00</a:t>
            </a:r>
            <a:endParaRPr lang="ru-RU" sz="16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object 45"/>
          <p:cNvSpPr/>
          <p:nvPr/>
        </p:nvSpPr>
        <p:spPr>
          <a:xfrm>
            <a:off x="6123240" y="8786520"/>
            <a:ext cx="914760" cy="641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 anchor="t">
            <a:spAutoFit/>
          </a:bodyPr>
          <a:lstStyle/>
          <a:p>
            <a:pPr marL="12600">
              <a:lnSpc>
                <a:spcPts val="799"/>
              </a:lnSpc>
              <a:spcBef>
                <a:spcPts val="258"/>
              </a:spcBef>
            </a:pP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Отделение Фонда</a:t>
            </a:r>
            <a:r>
              <a:rPr lang="ru-RU" sz="800" b="0" strike="noStrike" spc="477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пенсионного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</a:rPr>
              <a:t>и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 социального</a:t>
            </a:r>
            <a:r>
              <a:rPr lang="ru-RU" sz="800" b="0" strike="noStrike" spc="477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страхования</a:t>
            </a:r>
            <a:r>
              <a:rPr lang="ru-RU" sz="800" b="0" strike="noStrike" spc="-1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26">
                <a:solidFill>
                  <a:srgbClr val="FFFFFF"/>
                </a:solidFill>
                <a:latin typeface="Calibri"/>
              </a:rPr>
              <a:t>РФ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</a:rPr>
              <a:t>по</a:t>
            </a:r>
            <a:r>
              <a:rPr lang="ru-RU" sz="800" b="0" strike="noStrike" spc="24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21">
                <a:solidFill>
                  <a:srgbClr val="FFFFFF"/>
                </a:solidFill>
                <a:latin typeface="Calibri"/>
              </a:rPr>
              <a:t>Самарской </a:t>
            </a:r>
            <a:r>
              <a:rPr lang="ru-RU" sz="800" b="0" strike="noStrike" spc="477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области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48" name="Группа 103"/>
          <p:cNvGrpSpPr/>
          <p:nvPr/>
        </p:nvGrpSpPr>
        <p:grpSpPr>
          <a:xfrm>
            <a:off x="512280" y="489240"/>
            <a:ext cx="2514960" cy="980280"/>
            <a:chOff x="512280" y="489240"/>
            <a:chExt cx="2514960" cy="980280"/>
          </a:xfrm>
        </p:grpSpPr>
        <p:pic>
          <p:nvPicPr>
            <p:cNvPr id="49" name="object 49"/>
            <p:cNvPicPr/>
            <p:nvPr/>
          </p:nvPicPr>
          <p:blipFill>
            <a:blip r:embed="rId8"/>
            <a:stretch/>
          </p:blipFill>
          <p:spPr>
            <a:xfrm>
              <a:off x="512280" y="489240"/>
              <a:ext cx="836640" cy="95436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50" name="object 50"/>
            <p:cNvSpPr/>
            <p:nvPr/>
          </p:nvSpPr>
          <p:spPr>
            <a:xfrm>
              <a:off x="1577160" y="814680"/>
              <a:ext cx="292320" cy="182520"/>
            </a:xfrm>
            <a:custGeom>
              <a:avLst/>
              <a:gdLst>
                <a:gd name="textAreaLeft" fmla="*/ 0 w 292320"/>
                <a:gd name="textAreaRight" fmla="*/ 295200 w 292320"/>
                <a:gd name="textAreaTop" fmla="*/ 0 h 182520"/>
                <a:gd name="textAreaBottom" fmla="*/ 185400 h 182520"/>
              </a:gdLst>
              <a:ahLst/>
              <a:cxnLst/>
              <a:rect l="textAreaLeft" t="textAreaTop" r="textAreaRight" b="textAreaBottom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grpSp>
          <p:nvGrpSpPr>
            <p:cNvPr id="51" name="object 51"/>
            <p:cNvGrpSpPr/>
            <p:nvPr/>
          </p:nvGrpSpPr>
          <p:grpSpPr>
            <a:xfrm>
              <a:off x="1917720" y="814680"/>
              <a:ext cx="444960" cy="148320"/>
              <a:chOff x="1917720" y="814680"/>
              <a:chExt cx="444960" cy="148320"/>
            </a:xfrm>
          </p:grpSpPr>
          <p:sp>
            <p:nvSpPr>
              <p:cNvPr id="52" name="object 52"/>
              <p:cNvSpPr/>
              <p:nvPr/>
            </p:nvSpPr>
            <p:spPr>
              <a:xfrm>
                <a:off x="1917720" y="814680"/>
                <a:ext cx="288000" cy="148320"/>
              </a:xfrm>
              <a:custGeom>
                <a:avLst/>
                <a:gdLst>
                  <a:gd name="textAreaLeft" fmla="*/ 0 w 288000"/>
                  <a:gd name="textAreaRight" fmla="*/ 290880 w 288000"/>
                  <a:gd name="textAreaTop" fmla="*/ 0 h 148320"/>
                  <a:gd name="textAreaBottom" fmla="*/ 151200 h 148320"/>
                </a:gdLst>
                <a:ahLst/>
                <a:cxnLst/>
                <a:rect l="textAreaLeft" t="textAreaTop" r="textAreaRight" b="textAreaBottom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ru-RU" sz="1800" b="0" strike="noStrike" spc="-1">
                  <a:solidFill>
                    <a:srgbClr val="FFFFFF"/>
                  </a:solidFill>
                  <a:latin typeface="Arial"/>
                </a:endParaRPr>
              </a:p>
            </p:txBody>
          </p:sp>
          <p:pic>
            <p:nvPicPr>
              <p:cNvPr id="53" name="object 53"/>
              <p:cNvPicPr/>
              <p:nvPr/>
            </p:nvPicPr>
            <p:blipFill>
              <a:blip r:embed="rId9"/>
              <a:stretch/>
            </p:blipFill>
            <p:spPr>
              <a:xfrm>
                <a:off x="2244240" y="815040"/>
                <a:ext cx="118440" cy="147240"/>
              </a:xfrm>
              <a:prstGeom prst="rect">
                <a:avLst/>
              </a:prstGeom>
              <a:ln w="0">
                <a:noFill/>
              </a:ln>
            </p:spPr>
          </p:pic>
        </p:grpSp>
        <p:pic>
          <p:nvPicPr>
            <p:cNvPr id="54" name="object 54"/>
            <p:cNvPicPr/>
            <p:nvPr/>
          </p:nvPicPr>
          <p:blipFill>
            <a:blip r:embed="rId10"/>
            <a:stretch/>
          </p:blipFill>
          <p:spPr>
            <a:xfrm>
              <a:off x="1556640" y="1049760"/>
              <a:ext cx="156960" cy="150840"/>
            </a:xfrm>
            <a:prstGeom prst="rect">
              <a:avLst/>
            </a:prstGeom>
            <a:ln w="0">
              <a:noFill/>
            </a:ln>
          </p:spPr>
        </p:pic>
        <p:grpSp>
          <p:nvGrpSpPr>
            <p:cNvPr id="55" name="object 55"/>
            <p:cNvGrpSpPr/>
            <p:nvPr/>
          </p:nvGrpSpPr>
          <p:grpSpPr>
            <a:xfrm>
              <a:off x="1762920" y="1051200"/>
              <a:ext cx="674640" cy="180720"/>
              <a:chOff x="1762920" y="1051200"/>
              <a:chExt cx="674640" cy="180720"/>
            </a:xfrm>
          </p:grpSpPr>
          <p:pic>
            <p:nvPicPr>
              <p:cNvPr id="56" name="object 56"/>
              <p:cNvPicPr/>
              <p:nvPr/>
            </p:nvPicPr>
            <p:blipFill>
              <a:blip r:embed="rId11"/>
              <a:stretch/>
            </p:blipFill>
            <p:spPr>
              <a:xfrm>
                <a:off x="1762920" y="1051560"/>
                <a:ext cx="119880" cy="14724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57" name="object 57"/>
              <p:cNvSpPr/>
              <p:nvPr/>
            </p:nvSpPr>
            <p:spPr>
              <a:xfrm>
                <a:off x="1917720" y="1051200"/>
                <a:ext cx="519840" cy="180720"/>
              </a:xfrm>
              <a:custGeom>
                <a:avLst/>
                <a:gdLst>
                  <a:gd name="textAreaLeft" fmla="*/ 0 w 519840"/>
                  <a:gd name="textAreaRight" fmla="*/ 522720 w 519840"/>
                  <a:gd name="textAreaTop" fmla="*/ 0 h 180720"/>
                  <a:gd name="textAreaBottom" fmla="*/ 183600 h 180720"/>
                </a:gdLst>
                <a:ahLst/>
                <a:cxnLst/>
                <a:rect l="textAreaLeft" t="textAreaTop" r="textAreaRight" b="textAreaBottom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ru-RU" sz="1800" b="0" strike="noStrike" spc="-1">
                  <a:solidFill>
                    <a:srgbClr val="FFFFFF"/>
                  </a:solidFill>
                  <a:latin typeface="Arial"/>
                </a:endParaRPr>
              </a:p>
            </p:txBody>
          </p:sp>
        </p:grpSp>
        <p:grpSp>
          <p:nvGrpSpPr>
            <p:cNvPr id="58" name="object 58"/>
            <p:cNvGrpSpPr/>
            <p:nvPr/>
          </p:nvGrpSpPr>
          <p:grpSpPr>
            <a:xfrm>
              <a:off x="2489040" y="1051560"/>
              <a:ext cx="288000" cy="147240"/>
              <a:chOff x="2489040" y="1051560"/>
              <a:chExt cx="288000" cy="147240"/>
            </a:xfrm>
          </p:grpSpPr>
          <p:pic>
            <p:nvPicPr>
              <p:cNvPr id="59" name="object 59"/>
              <p:cNvPicPr/>
              <p:nvPr/>
            </p:nvPicPr>
            <p:blipFill>
              <a:blip r:embed="rId12"/>
              <a:stretch/>
            </p:blipFill>
            <p:spPr>
              <a:xfrm>
                <a:off x="2489040" y="1051560"/>
                <a:ext cx="127080" cy="14724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0" name="object 60"/>
              <p:cNvPicPr/>
              <p:nvPr/>
            </p:nvPicPr>
            <p:blipFill>
              <a:blip r:embed="rId13"/>
              <a:stretch/>
            </p:blipFill>
            <p:spPr>
              <a:xfrm>
                <a:off x="2658960" y="1051560"/>
                <a:ext cx="118080" cy="147240"/>
              </a:xfrm>
              <a:prstGeom prst="rect">
                <a:avLst/>
              </a:prstGeom>
              <a:ln w="0">
                <a:noFill/>
              </a:ln>
            </p:spPr>
          </p:pic>
        </p:grpSp>
        <p:grpSp>
          <p:nvGrpSpPr>
            <p:cNvPr id="61" name="object 61"/>
            <p:cNvGrpSpPr/>
            <p:nvPr/>
          </p:nvGrpSpPr>
          <p:grpSpPr>
            <a:xfrm>
              <a:off x="1556640" y="1284480"/>
              <a:ext cx="1470600" cy="185040"/>
              <a:chOff x="1556640" y="1284480"/>
              <a:chExt cx="1470600" cy="185040"/>
            </a:xfrm>
          </p:grpSpPr>
          <p:pic>
            <p:nvPicPr>
              <p:cNvPr id="62" name="object 62"/>
              <p:cNvPicPr/>
              <p:nvPr/>
            </p:nvPicPr>
            <p:blipFill>
              <a:blip r:embed="rId14"/>
              <a:stretch/>
            </p:blipFill>
            <p:spPr>
              <a:xfrm>
                <a:off x="1556640" y="1292040"/>
                <a:ext cx="140400" cy="15264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3" name="object 63"/>
              <p:cNvPicPr/>
              <p:nvPr/>
            </p:nvPicPr>
            <p:blipFill>
              <a:blip r:embed="rId15"/>
              <a:stretch/>
            </p:blipFill>
            <p:spPr>
              <a:xfrm>
                <a:off x="1725840" y="1292040"/>
                <a:ext cx="161640" cy="15264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4" name="object 64"/>
              <p:cNvPicPr/>
              <p:nvPr/>
            </p:nvPicPr>
            <p:blipFill>
              <a:blip r:embed="rId16"/>
              <a:stretch/>
            </p:blipFill>
            <p:spPr>
              <a:xfrm>
                <a:off x="1917720" y="1284480"/>
                <a:ext cx="357480" cy="18504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5" name="object 65"/>
              <p:cNvPicPr/>
              <p:nvPr/>
            </p:nvPicPr>
            <p:blipFill>
              <a:blip r:embed="rId17"/>
              <a:stretch/>
            </p:blipFill>
            <p:spPr>
              <a:xfrm>
                <a:off x="2300040" y="1292040"/>
                <a:ext cx="161640" cy="15264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66" name="object 66"/>
              <p:cNvSpPr/>
              <p:nvPr/>
            </p:nvSpPr>
            <p:spPr>
              <a:xfrm>
                <a:off x="2494080" y="1290960"/>
                <a:ext cx="135720" cy="146880"/>
              </a:xfrm>
              <a:custGeom>
                <a:avLst/>
                <a:gdLst>
                  <a:gd name="textAreaLeft" fmla="*/ 0 w 135720"/>
                  <a:gd name="textAreaRight" fmla="*/ 138600 w 135720"/>
                  <a:gd name="textAreaTop" fmla="*/ 0 h 146880"/>
                  <a:gd name="textAreaBottom" fmla="*/ 149760 h 146880"/>
                </a:gdLst>
                <a:ahLst/>
                <a:cxnLst/>
                <a:rect l="textAreaLeft" t="textAreaTop" r="textAreaRight" b="textAreaBottom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ru-RU" sz="1800" b="0" strike="noStrike" spc="-1">
                  <a:solidFill>
                    <a:srgbClr val="FFFFFF"/>
                  </a:solidFill>
                  <a:latin typeface="Arial"/>
                </a:endParaRPr>
              </a:p>
            </p:txBody>
          </p:sp>
          <p:pic>
            <p:nvPicPr>
              <p:cNvPr id="67" name="object 67"/>
              <p:cNvPicPr/>
              <p:nvPr/>
            </p:nvPicPr>
            <p:blipFill>
              <a:blip r:embed="rId18"/>
              <a:stretch/>
            </p:blipFill>
            <p:spPr>
              <a:xfrm>
                <a:off x="2661480" y="1290960"/>
                <a:ext cx="167400" cy="17856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8" name="object 68"/>
              <p:cNvPicPr/>
              <p:nvPr/>
            </p:nvPicPr>
            <p:blipFill>
              <a:blip r:embed="rId19"/>
              <a:stretch/>
            </p:blipFill>
            <p:spPr>
              <a:xfrm>
                <a:off x="2861640" y="1290960"/>
                <a:ext cx="165600" cy="147240"/>
              </a:xfrm>
              <a:prstGeom prst="rect">
                <a:avLst/>
              </a:prstGeom>
              <a:ln w="0">
                <a:noFill/>
              </a:ln>
            </p:spPr>
          </p:pic>
        </p:grpSp>
      </p:grpSp>
      <p:sp>
        <p:nvSpPr>
          <p:cNvPr id="69" name="Прямоугольник: скругленные углы 2"/>
          <p:cNvSpPr/>
          <p:nvPr/>
        </p:nvSpPr>
        <p:spPr>
          <a:xfrm>
            <a:off x="6140520" y="9593640"/>
            <a:ext cx="871920" cy="85572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70" name="Овал 3"/>
          <p:cNvSpPr/>
          <p:nvPr/>
        </p:nvSpPr>
        <p:spPr>
          <a:xfrm>
            <a:off x="6047640" y="7937640"/>
            <a:ext cx="812520" cy="81252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</a:endParaRPr>
          </a:p>
        </p:txBody>
      </p:sp>
      <p:pic>
        <p:nvPicPr>
          <p:cNvPr id="71" name="object 48"/>
          <p:cNvPicPr/>
          <p:nvPr/>
        </p:nvPicPr>
        <p:blipFill>
          <a:blip r:embed="rId20"/>
          <a:stretch/>
        </p:blipFill>
        <p:spPr>
          <a:xfrm>
            <a:off x="6162120" y="8141760"/>
            <a:ext cx="598680" cy="513720"/>
          </a:xfrm>
          <a:prstGeom prst="rect">
            <a:avLst/>
          </a:prstGeom>
          <a:ln w="0">
            <a:noFill/>
          </a:ln>
        </p:spPr>
      </p:pic>
      <p:pic>
        <p:nvPicPr>
          <p:cNvPr id="72" name="Рисунок 7"/>
          <p:cNvPicPr/>
          <p:nvPr/>
        </p:nvPicPr>
        <p:blipFill>
          <a:blip r:embed="rId21"/>
          <a:stretch/>
        </p:blipFill>
        <p:spPr>
          <a:xfrm>
            <a:off x="6153120" y="9577080"/>
            <a:ext cx="859320" cy="85932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73" name="Таблица 4"/>
          <p:cNvGraphicFramePr/>
          <p:nvPr>
            <p:extLst>
              <p:ext uri="{D42A27DB-BD31-4B8C-83A1-F6EECF244321}">
                <p14:modId xmlns:p14="http://schemas.microsoft.com/office/powerpoint/2010/main" val="2529841531"/>
              </p:ext>
            </p:extLst>
          </p:nvPr>
        </p:nvGraphicFramePr>
        <p:xfrm>
          <a:off x="349200" y="2077920"/>
          <a:ext cx="6789600" cy="4214549"/>
        </p:xfrm>
        <a:graphic>
          <a:graphicData uri="http://schemas.openxmlformats.org/drawingml/2006/table">
            <a:tbl>
              <a:tblPr/>
              <a:tblGrid>
                <a:gridCol w="842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96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0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90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chemeClr val="lt1"/>
                          </a:solidFill>
                          <a:latin typeface="Times New Roman"/>
                        </a:rPr>
                        <a:t>Дата </a:t>
                      </a:r>
                      <a:endParaRPr lang="ru-RU" sz="1400" b="0" strike="noStrike" spc="-1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chemeClr val="lt1"/>
                          </a:solidFill>
                          <a:latin typeface="Times New Roman"/>
                        </a:rPr>
                        <a:t>Мероприятие</a:t>
                      </a:r>
                      <a:endParaRPr lang="ru-RU" sz="1400" b="0" strike="noStrike" spc="-1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chemeClr val="lt1"/>
                          </a:solidFill>
                          <a:latin typeface="Times New Roman"/>
                        </a:rPr>
                        <a:t>Время</a:t>
                      </a:r>
                      <a:endParaRPr lang="ru-RU" sz="1400" b="0" strike="noStrike" spc="-1">
                        <a:solidFill>
                          <a:srgbClr val="FFFFFF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chemeClr val="lt1"/>
                          </a:solidFill>
                          <a:latin typeface="Times New Roman"/>
                        </a:rPr>
                        <a:t>начала</a:t>
                      </a:r>
                      <a:endParaRPr lang="ru-RU" sz="1400" b="0" strike="noStrike" spc="-1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496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2" dirty="0" smtClean="0">
                          <a:solidFill>
                            <a:srgbClr val="231F20"/>
                          </a:solidFill>
                          <a:latin typeface="Times New Roman"/>
                        </a:rPr>
                        <a:t>01.10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Mangal"/>
                        </a:rPr>
                        <a:t>Онлайн-Лекция тема:"1 октября - наш день, говорим  о главном для пожилых людей"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2" dirty="0" smtClean="0">
                          <a:solidFill>
                            <a:srgbClr val="231F2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11:</a:t>
                      </a:r>
                      <a:r>
                        <a:rPr lang="ru-RU" sz="1400" b="0" strike="noStrike" spc="-26" dirty="0" smtClean="0">
                          <a:solidFill>
                            <a:srgbClr val="231F2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00-12:30</a:t>
                      </a: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400" b="0" strike="noStrike" spc="-26" dirty="0" smtClean="0">
                        <a:solidFill>
                          <a:srgbClr val="231F2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400" b="0" strike="noStrike" spc="-26" dirty="0" smtClean="0">
                        <a:solidFill>
                          <a:srgbClr val="231F2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686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2" dirty="0" smtClean="0">
                          <a:solidFill>
                            <a:srgbClr val="231F20"/>
                          </a:solidFill>
                          <a:latin typeface="Times New Roman"/>
                        </a:rPr>
                        <a:t>02.10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NSimSun"/>
                          <a:cs typeface="Mangal"/>
                        </a:rPr>
                        <a:t>Праздничное мероприятие,  посвященное ко дню пожилого человека «Мои годы золотые»</a:t>
                      </a:r>
                      <a:endParaRPr lang="ru-RU" sz="1400" kern="12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14:00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0400">
                <a:tc>
                  <a:txBody>
                    <a:bodyPr/>
                    <a:lstStyle/>
                    <a:p>
                      <a:r>
                        <a:rPr lang="ru-RU" sz="1400" b="1" strike="noStrike" spc="-1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06.10</a:t>
                      </a:r>
                      <a:endParaRPr lang="ru-RU" sz="1400" b="1" strike="noStrike" spc="-1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Mangal"/>
                        </a:rPr>
                        <a:t>Летний оздоровительный досуг: веселая зарядка, занятия по скандинавской ходьбе на свежем воздухе.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10:00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5686">
                <a:tc>
                  <a:txBody>
                    <a:bodyPr/>
                    <a:lstStyle/>
                    <a:p>
                      <a:r>
                        <a:rPr lang="ru-RU" sz="1400" b="1" strike="noStrike" spc="-1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13.10</a:t>
                      </a:r>
                      <a:endParaRPr lang="ru-RU" sz="1400" b="1" strike="noStrike" spc="-1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NSimSun"/>
                          <a:cs typeface="Mangal"/>
                        </a:rPr>
                        <a:t>Финансовая грамотность: « Как не попасть на уловки мошенников - обсуждаем распространенные схемы мошенничества».</a:t>
                      </a: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14:00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489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1" strike="noStrike" spc="-1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15.10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NSimSun"/>
                          <a:cs typeface="Mangal"/>
                        </a:rPr>
                        <a:t>Индивидуальное консультирование по правовым, пенсионным и  социальным вопросам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NSimSun"/>
                          <a:cs typeface="Mangal"/>
                        </a:rPr>
                        <a:t>.</a:t>
                      </a:r>
                      <a:endParaRPr lang="ru-RU" sz="1100" dirty="0">
                        <a:solidFill>
                          <a:srgbClr val="000000"/>
                        </a:solidFill>
                        <a:effectLst/>
                        <a:latin typeface="Calibri"/>
                        <a:ea typeface="NSimSun"/>
                        <a:cs typeface="Mangal"/>
                      </a:endParaRPr>
                    </a:p>
                  </a:txBody>
                  <a:tcPr marL="68580" marR="68580" marT="0" marB="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14:00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96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1" strike="noStrike" spc="-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20.10</a:t>
                      </a:r>
                      <a:endParaRPr lang="ru-RU" sz="1400" b="1" strike="noStrike" spc="-1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NSimSun"/>
                          <a:cs typeface="Mangal"/>
                        </a:rPr>
                        <a:t>Встреча посвященная международному дню пения.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Calibri"/>
                        <a:ea typeface="NSimSun"/>
                        <a:cs typeface="Mangal"/>
                      </a:endParaRPr>
                    </a:p>
                  </a:txBody>
                  <a:tcPr marL="68580" marR="68580" marT="0" marB="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14:00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object 33"/>
          <p:cNvPicPr/>
          <p:nvPr/>
        </p:nvPicPr>
        <p:blipFill>
          <a:blip r:embed="rId2"/>
          <a:stretch/>
        </p:blipFill>
        <p:spPr>
          <a:xfrm>
            <a:off x="3731760" y="108000"/>
            <a:ext cx="3717360" cy="1655640"/>
          </a:xfrm>
          <a:prstGeom prst="rect">
            <a:avLst/>
          </a:prstGeom>
          <a:ln w="0">
            <a:noFill/>
          </a:ln>
        </p:spPr>
      </p:pic>
      <p:sp>
        <p:nvSpPr>
          <p:cNvPr id="36" name="object 35"/>
          <p:cNvSpPr/>
          <p:nvPr/>
        </p:nvSpPr>
        <p:spPr>
          <a:xfrm>
            <a:off x="59760" y="6601320"/>
            <a:ext cx="7342920" cy="4025880"/>
          </a:xfrm>
          <a:custGeom>
            <a:avLst/>
            <a:gdLst>
              <a:gd name="textAreaLeft" fmla="*/ 0 w 7342920"/>
              <a:gd name="textAreaRight" fmla="*/ 7345800 w 7342920"/>
              <a:gd name="textAreaTop" fmla="*/ 0 h 4025880"/>
              <a:gd name="textAreaBottom" fmla="*/ 4028760 h 4025880"/>
            </a:gdLst>
            <a:ahLst/>
            <a:cxnLst/>
            <a:rect l="textAreaLeft" t="textAreaTop" r="textAreaRight" b="textAreaBottom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 dirty="0">
              <a:solidFill>
                <a:srgbClr val="FFFFFF"/>
              </a:solidFill>
              <a:latin typeface="Arial"/>
            </a:endParaRPr>
          </a:p>
        </p:txBody>
      </p:sp>
      <p:grpSp>
        <p:nvGrpSpPr>
          <p:cNvPr id="37" name="Группа 1"/>
          <p:cNvGrpSpPr/>
          <p:nvPr/>
        </p:nvGrpSpPr>
        <p:grpSpPr>
          <a:xfrm>
            <a:off x="644400" y="8176320"/>
            <a:ext cx="1145160" cy="129960"/>
            <a:chOff x="644400" y="8176320"/>
            <a:chExt cx="1145160" cy="129960"/>
          </a:xfrm>
        </p:grpSpPr>
        <p:pic>
          <p:nvPicPr>
            <p:cNvPr id="38" name="object 36"/>
            <p:cNvPicPr/>
            <p:nvPr/>
          </p:nvPicPr>
          <p:blipFill>
            <a:blip r:embed="rId3"/>
            <a:stretch/>
          </p:blipFill>
          <p:spPr>
            <a:xfrm>
              <a:off x="644400" y="8176320"/>
              <a:ext cx="100440" cy="12996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39" name="object 37"/>
            <p:cNvSpPr/>
            <p:nvPr/>
          </p:nvSpPr>
          <p:spPr>
            <a:xfrm>
              <a:off x="771480" y="8178120"/>
              <a:ext cx="91800" cy="126720"/>
            </a:xfrm>
            <a:custGeom>
              <a:avLst/>
              <a:gdLst>
                <a:gd name="textAreaLeft" fmla="*/ 0 w 91800"/>
                <a:gd name="textAreaRight" fmla="*/ 94680 w 91800"/>
                <a:gd name="textAreaTop" fmla="*/ 0 h 126720"/>
                <a:gd name="textAreaBottom" fmla="*/ 129600 h 126720"/>
              </a:gdLst>
              <a:ahLst/>
              <a:cxnLst/>
              <a:rect l="textAreaLeft" t="textAreaTop" r="textAreaRight" b="textAreaBottom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strike="noStrike" spc="-1" dirty="0">
                <a:solidFill>
                  <a:srgbClr val="000000"/>
                </a:solidFill>
                <a:latin typeface="Arial"/>
              </a:endParaRPr>
            </a:p>
          </p:txBody>
        </p:sp>
        <p:pic>
          <p:nvPicPr>
            <p:cNvPr id="40" name="object 38"/>
            <p:cNvPicPr/>
            <p:nvPr/>
          </p:nvPicPr>
          <p:blipFill>
            <a:blip r:embed="rId4"/>
            <a:stretch/>
          </p:blipFill>
          <p:spPr>
            <a:xfrm>
              <a:off x="888840" y="8176320"/>
              <a:ext cx="289440" cy="12996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41" name="object 39"/>
            <p:cNvPicPr/>
            <p:nvPr/>
          </p:nvPicPr>
          <p:blipFill>
            <a:blip r:embed="rId5"/>
            <a:stretch/>
          </p:blipFill>
          <p:spPr>
            <a:xfrm>
              <a:off x="1201680" y="8176320"/>
              <a:ext cx="316440" cy="12996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42" name="object 40"/>
            <p:cNvPicPr/>
            <p:nvPr/>
          </p:nvPicPr>
          <p:blipFill>
            <a:blip r:embed="rId6"/>
            <a:stretch/>
          </p:blipFill>
          <p:spPr>
            <a:xfrm>
              <a:off x="1545480" y="8178120"/>
              <a:ext cx="107280" cy="12636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43" name="object 41"/>
            <p:cNvPicPr/>
            <p:nvPr/>
          </p:nvPicPr>
          <p:blipFill>
            <a:blip r:embed="rId7"/>
            <a:stretch/>
          </p:blipFill>
          <p:spPr>
            <a:xfrm>
              <a:off x="1679400" y="8178120"/>
              <a:ext cx="110160" cy="12816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4254500" y="241300"/>
            <a:ext cx="2882140" cy="1939940"/>
          </a:xfrm>
          <a:prstGeom prst="rect">
            <a:avLst/>
          </a:prstGeom>
          <a:noFill/>
          <a:ln w="0">
            <a:noFill/>
          </a:ln>
        </p:spPr>
        <p:txBody>
          <a:bodyPr lIns="0" tIns="81360" rIns="0" bIns="0" anchor="t">
            <a:noAutofit/>
          </a:bodyPr>
          <a:lstStyle/>
          <a:p>
            <a:pPr marL="439560" indent="-427320" algn="r">
              <a:lnSpc>
                <a:spcPts val="2701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ru-RU" sz="2700" b="1" strike="noStrike" spc="-12" dirty="0" smtClean="0">
                <a:solidFill>
                  <a:schemeClr val="lt1"/>
                </a:solidFill>
                <a:latin typeface="Calibri"/>
              </a:rPr>
              <a:t>ПЛАН</a:t>
            </a:r>
            <a:br>
              <a:rPr lang="ru-RU" sz="2700" b="1" strike="noStrike" spc="-12" dirty="0" smtClean="0">
                <a:solidFill>
                  <a:schemeClr val="lt1"/>
                </a:solidFill>
                <a:latin typeface="Calibri"/>
              </a:rPr>
            </a:br>
            <a:r>
              <a:rPr lang="ru-RU" sz="2700" b="1" strike="noStrike" spc="-12" dirty="0" smtClean="0">
                <a:solidFill>
                  <a:schemeClr val="lt1"/>
                </a:solidFill>
                <a:latin typeface="Calibri"/>
              </a:rPr>
              <a:t>МЕРОПРИЯТИЙ </a:t>
            </a:r>
            <a:r>
              <a:rPr lang="ru-RU" sz="2700" b="1" strike="noStrike" spc="-1" dirty="0">
                <a:solidFill>
                  <a:schemeClr val="lt1"/>
                </a:solidFill>
                <a:latin typeface="Calibri"/>
              </a:rPr>
              <a:t>НА</a:t>
            </a:r>
            <a:r>
              <a:rPr lang="ru-RU" sz="2700" b="1" strike="noStrike" spc="-7" dirty="0">
                <a:solidFill>
                  <a:schemeClr val="lt1"/>
                </a:solidFill>
                <a:latin typeface="Calibri"/>
              </a:rPr>
              <a:t> </a:t>
            </a:r>
            <a:r>
              <a:rPr lang="ru-RU" sz="2700" b="1" spc="-7" dirty="0" smtClean="0">
                <a:solidFill>
                  <a:schemeClr val="lt1"/>
                </a:solidFill>
                <a:latin typeface="Calibri"/>
              </a:rPr>
              <a:t>ОКТЯБРЬ</a:t>
            </a:r>
            <a:endParaRPr lang="ru-RU" sz="2700" b="0" strike="noStrike" spc="-1" dirty="0">
              <a:solidFill>
                <a:srgbClr val="000000"/>
              </a:solidFill>
              <a:latin typeface="Arial"/>
            </a:endParaRPr>
          </a:p>
          <a:p>
            <a:pPr marL="439560" indent="0" algn="r">
              <a:lnSpc>
                <a:spcPts val="2701"/>
              </a:lnSpc>
              <a:buNone/>
              <a:tabLst>
                <a:tab pos="0" algn="l"/>
              </a:tabLst>
            </a:pPr>
            <a:r>
              <a:rPr lang="ru-RU" sz="2700" b="1" strike="noStrike" spc="-21" dirty="0">
                <a:solidFill>
                  <a:schemeClr val="lt1"/>
                </a:solidFill>
                <a:latin typeface="Calibri"/>
              </a:rPr>
              <a:t>2026</a:t>
            </a:r>
            <a:endParaRPr lang="ru-RU" sz="27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object 43"/>
          <p:cNvSpPr/>
          <p:nvPr/>
        </p:nvSpPr>
        <p:spPr>
          <a:xfrm>
            <a:off x="257400" y="8441640"/>
            <a:ext cx="5482800" cy="202552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 anchor="t">
            <a:spAutoFit/>
          </a:bodyPr>
          <a:lstStyle/>
          <a:p>
            <a:pPr marL="12600">
              <a:lnSpc>
                <a:spcPct val="75000"/>
              </a:lnSpc>
              <a:spcBef>
                <a:spcPts val="1375"/>
              </a:spcBef>
            </a:pPr>
            <a:r>
              <a:rPr lang="ru-RU" sz="4400" b="1" strike="noStrike" spc="-12" dirty="0">
                <a:solidFill>
                  <a:srgbClr val="FFFFFF"/>
                </a:solidFill>
                <a:latin typeface="Calibri"/>
              </a:rPr>
              <a:t>ПРИХОДИТЕ, </a:t>
            </a:r>
            <a:r>
              <a:rPr lang="ru-RU" sz="4400" b="1" strike="noStrike" spc="-1" dirty="0">
                <a:solidFill>
                  <a:srgbClr val="FFFFFF"/>
                </a:solidFill>
                <a:latin typeface="Calibri"/>
              </a:rPr>
              <a:t>МЫ</a:t>
            </a:r>
            <a:r>
              <a:rPr lang="ru-RU" sz="4400" b="1" strike="noStrike" spc="-137" dirty="0">
                <a:solidFill>
                  <a:srgbClr val="FFFFFF"/>
                </a:solidFill>
                <a:latin typeface="Calibri"/>
              </a:rPr>
              <a:t> </a:t>
            </a:r>
            <a:r>
              <a:rPr lang="ru-RU" sz="4400" b="1" strike="noStrike" spc="-1" dirty="0">
                <a:solidFill>
                  <a:srgbClr val="FFFFFF"/>
                </a:solidFill>
                <a:latin typeface="Calibri"/>
              </a:rPr>
              <a:t>ВАС</a:t>
            </a:r>
            <a:r>
              <a:rPr lang="ru-RU" sz="4400" b="1" strike="noStrike" spc="-137" dirty="0">
                <a:solidFill>
                  <a:srgbClr val="FFFFFF"/>
                </a:solidFill>
                <a:latin typeface="Calibri"/>
              </a:rPr>
              <a:t> </a:t>
            </a:r>
            <a:r>
              <a:rPr lang="ru-RU" sz="4400" b="1" strike="noStrike" spc="-12" dirty="0">
                <a:solidFill>
                  <a:srgbClr val="FFFFFF"/>
                </a:solidFill>
                <a:latin typeface="Calibri"/>
              </a:rPr>
              <a:t>ЖДЕМ!</a:t>
            </a:r>
            <a:endParaRPr lang="ru-RU" sz="4400" b="0" strike="noStrike" spc="-1" dirty="0">
              <a:solidFill>
                <a:srgbClr val="000000"/>
              </a:solidFill>
              <a:latin typeface="Arial"/>
            </a:endParaRPr>
          </a:p>
          <a:p>
            <a:pPr marL="15120">
              <a:lnSpc>
                <a:spcPts val="1429"/>
              </a:lnSpc>
              <a:spcBef>
                <a:spcPts val="1040"/>
              </a:spcBef>
            </a:pPr>
            <a:r>
              <a:rPr lang="ru-RU" sz="1300" b="0" strike="noStrike" spc="-1" dirty="0">
                <a:solidFill>
                  <a:srgbClr val="FFFFFF"/>
                </a:solidFill>
                <a:latin typeface="Calibri"/>
              </a:rPr>
              <a:t>Наши</a:t>
            </a:r>
            <a:r>
              <a:rPr lang="ru-RU" sz="1300" b="0" strike="noStrike" spc="-35" dirty="0">
                <a:solidFill>
                  <a:srgbClr val="FFFFFF"/>
                </a:solidFill>
                <a:latin typeface="Calibri"/>
              </a:rPr>
              <a:t> </a:t>
            </a:r>
            <a:r>
              <a:rPr lang="ru-RU" sz="1300" b="0" strike="noStrike" spc="-12" dirty="0">
                <a:solidFill>
                  <a:srgbClr val="FFFFFF"/>
                </a:solidFill>
                <a:latin typeface="Calibri"/>
              </a:rPr>
              <a:t>контакты:</a:t>
            </a:r>
            <a:endParaRPr lang="ru-RU" sz="1300" b="0" strike="noStrike" spc="-1" dirty="0">
              <a:solidFill>
                <a:srgbClr val="000000"/>
              </a:solidFill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lang="ru-RU" sz="1300" b="0" strike="noStrike" spc="-1" dirty="0">
                <a:solidFill>
                  <a:srgbClr val="FFFFFF"/>
                </a:solidFill>
                <a:latin typeface="Calibri"/>
              </a:rPr>
              <a:t>Адрес: </a:t>
            </a:r>
            <a:r>
              <a:rPr lang="ru-RU" sz="1300" b="0" strike="noStrike" spc="-1" dirty="0" smtClean="0">
                <a:solidFill>
                  <a:srgbClr val="FFFFFF"/>
                </a:solidFill>
                <a:latin typeface="Calibri"/>
              </a:rPr>
              <a:t>446306  </a:t>
            </a:r>
            <a:r>
              <a:rPr lang="ru-RU" sz="1300" b="0" strike="noStrike" spc="-1" dirty="0">
                <a:solidFill>
                  <a:srgbClr val="FFFFFF"/>
                </a:solidFill>
                <a:latin typeface="Calibri"/>
              </a:rPr>
              <a:t>Самарская область, </a:t>
            </a:r>
            <a:r>
              <a:rPr lang="ru-RU" sz="1300" b="0" strike="noStrike" spc="-1" dirty="0" smtClean="0">
                <a:solidFill>
                  <a:srgbClr val="FFFFFF"/>
                </a:solidFill>
                <a:latin typeface="Calibri"/>
              </a:rPr>
              <a:t>г.Отрадный,ул.Советская,д.94,                                </a:t>
            </a:r>
            <a:r>
              <a:rPr sz="1300" dirty="0"/>
              <a:t/>
            </a:r>
            <a:br>
              <a:rPr sz="1300" dirty="0"/>
            </a:br>
            <a:r>
              <a:rPr lang="ru-RU" sz="1300" b="0" strike="noStrike" spc="-1" dirty="0">
                <a:solidFill>
                  <a:srgbClr val="FFFFFF"/>
                </a:solidFill>
                <a:latin typeface="Calibri"/>
              </a:rPr>
              <a:t>Контактный номер </a:t>
            </a:r>
            <a:r>
              <a:rPr lang="ru-RU" sz="1300" spc="-1" dirty="0">
                <a:solidFill>
                  <a:srgbClr val="FFFFFF"/>
                </a:solidFill>
              </a:rPr>
              <a:t>88002001200( </a:t>
            </a:r>
            <a:r>
              <a:rPr lang="ru-RU" sz="1300" spc="-1" dirty="0" err="1">
                <a:solidFill>
                  <a:srgbClr val="FFFFFF"/>
                </a:solidFill>
              </a:rPr>
              <a:t>доб</a:t>
            </a:r>
            <a:r>
              <a:rPr lang="ru-RU" sz="1300" spc="-1" dirty="0">
                <a:solidFill>
                  <a:srgbClr val="FFFFFF"/>
                </a:solidFill>
              </a:rPr>
              <a:t> 6093)</a:t>
            </a:r>
            <a:endParaRPr lang="ru-RU" sz="1300" spc="-1" dirty="0">
              <a:solidFill>
                <a:srgbClr val="000000"/>
              </a:solidFill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lang="ru-RU" sz="1300" b="0" strike="noStrike" spc="-1" dirty="0" smtClean="0">
                <a:solidFill>
                  <a:srgbClr val="FFFFFF"/>
                </a:solidFill>
                <a:latin typeface="Calibri"/>
              </a:rPr>
              <a:t>ФИО Чаплыгина Татьяна Николаевна</a:t>
            </a:r>
            <a:endParaRPr lang="ru-RU" sz="13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object 44"/>
          <p:cNvSpPr/>
          <p:nvPr/>
        </p:nvSpPr>
        <p:spPr>
          <a:xfrm>
            <a:off x="3841560" y="7141320"/>
            <a:ext cx="3294720" cy="83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 indent="1948680">
              <a:lnSpc>
                <a:spcPct val="112000"/>
              </a:lnSpc>
              <a:spcBef>
                <a:spcPts val="99"/>
              </a:spcBef>
              <a:tabLst>
                <a:tab pos="0" algn="l"/>
              </a:tabLst>
            </a:pPr>
            <a:r>
              <a:rPr lang="ru-RU" sz="1600" b="1" strike="noStrike" spc="-1" dirty="0">
                <a:solidFill>
                  <a:srgbClr val="58595B"/>
                </a:solidFill>
                <a:latin typeface="Calibri"/>
              </a:rPr>
              <a:t>Время</a:t>
            </a:r>
            <a:r>
              <a:rPr lang="ru-RU" sz="1600" b="1" strike="noStrike" spc="-66" dirty="0">
                <a:solidFill>
                  <a:srgbClr val="58595B"/>
                </a:solidFill>
                <a:latin typeface="Calibri"/>
              </a:rPr>
              <a:t> </a:t>
            </a:r>
            <a:r>
              <a:rPr lang="ru-RU" sz="1600" b="1" strike="noStrike" spc="-12" dirty="0">
                <a:solidFill>
                  <a:srgbClr val="58595B"/>
                </a:solidFill>
                <a:latin typeface="Calibri"/>
              </a:rPr>
              <a:t>работы: понедельник </a:t>
            </a:r>
            <a:r>
              <a:rPr lang="ru-RU" sz="1600" b="1" strike="noStrike" spc="-1" dirty="0">
                <a:solidFill>
                  <a:srgbClr val="58595B"/>
                </a:solidFill>
                <a:latin typeface="Calibri"/>
              </a:rPr>
              <a:t>–</a:t>
            </a:r>
            <a:r>
              <a:rPr lang="ru-RU" sz="1600" b="1" strike="noStrike" spc="-12" dirty="0">
                <a:solidFill>
                  <a:srgbClr val="58595B"/>
                </a:solidFill>
                <a:latin typeface="Calibri"/>
              </a:rPr>
              <a:t> четверг  </a:t>
            </a:r>
            <a:r>
              <a:rPr lang="ru-RU" sz="1600" b="1" strike="noStrike" spc="-1" dirty="0">
                <a:solidFill>
                  <a:srgbClr val="58595B"/>
                </a:solidFill>
                <a:latin typeface="Calibri"/>
              </a:rPr>
              <a:t>08:00</a:t>
            </a:r>
            <a:r>
              <a:rPr lang="ru-RU" sz="1600" b="1" strike="noStrike" spc="-7" dirty="0">
                <a:solidFill>
                  <a:srgbClr val="58595B"/>
                </a:solidFill>
                <a:latin typeface="Calibri"/>
              </a:rPr>
              <a:t> </a:t>
            </a:r>
            <a:r>
              <a:rPr lang="ru-RU" sz="1600" b="1" strike="noStrike" spc="-1" dirty="0">
                <a:solidFill>
                  <a:srgbClr val="58595B"/>
                </a:solidFill>
                <a:latin typeface="Calibri"/>
              </a:rPr>
              <a:t>–</a:t>
            </a:r>
            <a:r>
              <a:rPr lang="ru-RU" sz="1600" b="1" strike="noStrike" spc="-15" dirty="0">
                <a:solidFill>
                  <a:srgbClr val="58595B"/>
                </a:solidFill>
                <a:latin typeface="Calibri"/>
              </a:rPr>
              <a:t> </a:t>
            </a:r>
            <a:r>
              <a:rPr lang="ru-RU" sz="1600" b="1" strike="noStrike" spc="-21" dirty="0">
                <a:solidFill>
                  <a:srgbClr val="58595B"/>
                </a:solidFill>
                <a:latin typeface="Calibri"/>
              </a:rPr>
              <a:t>17:00                                пятница  08:00-16:00</a:t>
            </a:r>
            <a:endParaRPr lang="ru-RU" sz="16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object 45"/>
          <p:cNvSpPr/>
          <p:nvPr/>
        </p:nvSpPr>
        <p:spPr>
          <a:xfrm>
            <a:off x="6123240" y="8786520"/>
            <a:ext cx="914760" cy="641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 anchor="t">
            <a:spAutoFit/>
          </a:bodyPr>
          <a:lstStyle/>
          <a:p>
            <a:pPr marL="12600">
              <a:lnSpc>
                <a:spcPts val="799"/>
              </a:lnSpc>
              <a:spcBef>
                <a:spcPts val="258"/>
              </a:spcBef>
            </a:pP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Отделение Фонда</a:t>
            </a:r>
            <a:r>
              <a:rPr lang="ru-RU" sz="800" b="0" strike="noStrike" spc="477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пенсионного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</a:rPr>
              <a:t>и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 социального</a:t>
            </a:r>
            <a:r>
              <a:rPr lang="ru-RU" sz="800" b="0" strike="noStrike" spc="477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страхования</a:t>
            </a:r>
            <a:r>
              <a:rPr lang="ru-RU" sz="800" b="0" strike="noStrike" spc="-1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26">
                <a:solidFill>
                  <a:srgbClr val="FFFFFF"/>
                </a:solidFill>
                <a:latin typeface="Calibri"/>
              </a:rPr>
              <a:t>РФ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</a:rPr>
              <a:t>по</a:t>
            </a:r>
            <a:r>
              <a:rPr lang="ru-RU" sz="800" b="0" strike="noStrike" spc="24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21">
                <a:solidFill>
                  <a:srgbClr val="FFFFFF"/>
                </a:solidFill>
                <a:latin typeface="Calibri"/>
              </a:rPr>
              <a:t>Самарской </a:t>
            </a:r>
            <a:r>
              <a:rPr lang="ru-RU" sz="800" b="0" strike="noStrike" spc="477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области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48" name="Группа 103"/>
          <p:cNvGrpSpPr/>
          <p:nvPr/>
        </p:nvGrpSpPr>
        <p:grpSpPr>
          <a:xfrm>
            <a:off x="512280" y="489240"/>
            <a:ext cx="2514960" cy="980280"/>
            <a:chOff x="512280" y="489240"/>
            <a:chExt cx="2514960" cy="980280"/>
          </a:xfrm>
        </p:grpSpPr>
        <p:pic>
          <p:nvPicPr>
            <p:cNvPr id="49" name="object 49"/>
            <p:cNvPicPr/>
            <p:nvPr/>
          </p:nvPicPr>
          <p:blipFill>
            <a:blip r:embed="rId8"/>
            <a:stretch/>
          </p:blipFill>
          <p:spPr>
            <a:xfrm>
              <a:off x="512280" y="489240"/>
              <a:ext cx="836640" cy="95436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50" name="object 50"/>
            <p:cNvSpPr/>
            <p:nvPr/>
          </p:nvSpPr>
          <p:spPr>
            <a:xfrm>
              <a:off x="1577160" y="814680"/>
              <a:ext cx="292320" cy="182520"/>
            </a:xfrm>
            <a:custGeom>
              <a:avLst/>
              <a:gdLst>
                <a:gd name="textAreaLeft" fmla="*/ 0 w 292320"/>
                <a:gd name="textAreaRight" fmla="*/ 295200 w 292320"/>
                <a:gd name="textAreaTop" fmla="*/ 0 h 182520"/>
                <a:gd name="textAreaBottom" fmla="*/ 185400 h 182520"/>
              </a:gdLst>
              <a:ahLst/>
              <a:cxnLst/>
              <a:rect l="textAreaLeft" t="textAreaTop" r="textAreaRight" b="textAreaBottom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grpSp>
          <p:nvGrpSpPr>
            <p:cNvPr id="51" name="object 51"/>
            <p:cNvGrpSpPr/>
            <p:nvPr/>
          </p:nvGrpSpPr>
          <p:grpSpPr>
            <a:xfrm>
              <a:off x="1917720" y="814680"/>
              <a:ext cx="444960" cy="148320"/>
              <a:chOff x="1917720" y="814680"/>
              <a:chExt cx="444960" cy="148320"/>
            </a:xfrm>
          </p:grpSpPr>
          <p:sp>
            <p:nvSpPr>
              <p:cNvPr id="52" name="object 52"/>
              <p:cNvSpPr/>
              <p:nvPr/>
            </p:nvSpPr>
            <p:spPr>
              <a:xfrm>
                <a:off x="1917720" y="814680"/>
                <a:ext cx="288000" cy="148320"/>
              </a:xfrm>
              <a:custGeom>
                <a:avLst/>
                <a:gdLst>
                  <a:gd name="textAreaLeft" fmla="*/ 0 w 288000"/>
                  <a:gd name="textAreaRight" fmla="*/ 290880 w 288000"/>
                  <a:gd name="textAreaTop" fmla="*/ 0 h 148320"/>
                  <a:gd name="textAreaBottom" fmla="*/ 151200 h 148320"/>
                </a:gdLst>
                <a:ahLst/>
                <a:cxnLst/>
                <a:rect l="textAreaLeft" t="textAreaTop" r="textAreaRight" b="textAreaBottom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ru-RU" sz="1800" b="0" strike="noStrike" spc="-1">
                  <a:solidFill>
                    <a:srgbClr val="FFFFFF"/>
                  </a:solidFill>
                  <a:latin typeface="Arial"/>
                </a:endParaRPr>
              </a:p>
            </p:txBody>
          </p:sp>
          <p:pic>
            <p:nvPicPr>
              <p:cNvPr id="53" name="object 53"/>
              <p:cNvPicPr/>
              <p:nvPr/>
            </p:nvPicPr>
            <p:blipFill>
              <a:blip r:embed="rId9"/>
              <a:stretch/>
            </p:blipFill>
            <p:spPr>
              <a:xfrm>
                <a:off x="2244240" y="815040"/>
                <a:ext cx="118440" cy="147240"/>
              </a:xfrm>
              <a:prstGeom prst="rect">
                <a:avLst/>
              </a:prstGeom>
              <a:ln w="0">
                <a:noFill/>
              </a:ln>
            </p:spPr>
          </p:pic>
        </p:grpSp>
        <p:pic>
          <p:nvPicPr>
            <p:cNvPr id="54" name="object 54"/>
            <p:cNvPicPr/>
            <p:nvPr/>
          </p:nvPicPr>
          <p:blipFill>
            <a:blip r:embed="rId10"/>
            <a:stretch/>
          </p:blipFill>
          <p:spPr>
            <a:xfrm>
              <a:off x="1556640" y="1049760"/>
              <a:ext cx="156960" cy="150840"/>
            </a:xfrm>
            <a:prstGeom prst="rect">
              <a:avLst/>
            </a:prstGeom>
            <a:ln w="0">
              <a:noFill/>
            </a:ln>
          </p:spPr>
        </p:pic>
        <p:grpSp>
          <p:nvGrpSpPr>
            <p:cNvPr id="55" name="object 55"/>
            <p:cNvGrpSpPr/>
            <p:nvPr/>
          </p:nvGrpSpPr>
          <p:grpSpPr>
            <a:xfrm>
              <a:off x="1762920" y="1051200"/>
              <a:ext cx="674640" cy="180720"/>
              <a:chOff x="1762920" y="1051200"/>
              <a:chExt cx="674640" cy="180720"/>
            </a:xfrm>
          </p:grpSpPr>
          <p:pic>
            <p:nvPicPr>
              <p:cNvPr id="56" name="object 56"/>
              <p:cNvPicPr/>
              <p:nvPr/>
            </p:nvPicPr>
            <p:blipFill>
              <a:blip r:embed="rId11"/>
              <a:stretch/>
            </p:blipFill>
            <p:spPr>
              <a:xfrm>
                <a:off x="1762920" y="1051560"/>
                <a:ext cx="119880" cy="14724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57" name="object 57"/>
              <p:cNvSpPr/>
              <p:nvPr/>
            </p:nvSpPr>
            <p:spPr>
              <a:xfrm>
                <a:off x="1917720" y="1051200"/>
                <a:ext cx="519840" cy="180720"/>
              </a:xfrm>
              <a:custGeom>
                <a:avLst/>
                <a:gdLst>
                  <a:gd name="textAreaLeft" fmla="*/ 0 w 519840"/>
                  <a:gd name="textAreaRight" fmla="*/ 522720 w 519840"/>
                  <a:gd name="textAreaTop" fmla="*/ 0 h 180720"/>
                  <a:gd name="textAreaBottom" fmla="*/ 183600 h 180720"/>
                </a:gdLst>
                <a:ahLst/>
                <a:cxnLst/>
                <a:rect l="textAreaLeft" t="textAreaTop" r="textAreaRight" b="textAreaBottom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ru-RU" sz="1800" b="0" strike="noStrike" spc="-1">
                  <a:solidFill>
                    <a:srgbClr val="FFFFFF"/>
                  </a:solidFill>
                  <a:latin typeface="Arial"/>
                </a:endParaRPr>
              </a:p>
            </p:txBody>
          </p:sp>
        </p:grpSp>
        <p:grpSp>
          <p:nvGrpSpPr>
            <p:cNvPr id="58" name="object 58"/>
            <p:cNvGrpSpPr/>
            <p:nvPr/>
          </p:nvGrpSpPr>
          <p:grpSpPr>
            <a:xfrm>
              <a:off x="2489040" y="1051560"/>
              <a:ext cx="288000" cy="147240"/>
              <a:chOff x="2489040" y="1051560"/>
              <a:chExt cx="288000" cy="147240"/>
            </a:xfrm>
          </p:grpSpPr>
          <p:pic>
            <p:nvPicPr>
              <p:cNvPr id="59" name="object 59"/>
              <p:cNvPicPr/>
              <p:nvPr/>
            </p:nvPicPr>
            <p:blipFill>
              <a:blip r:embed="rId12"/>
              <a:stretch/>
            </p:blipFill>
            <p:spPr>
              <a:xfrm>
                <a:off x="2489040" y="1051560"/>
                <a:ext cx="127080" cy="14724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0" name="object 60"/>
              <p:cNvPicPr/>
              <p:nvPr/>
            </p:nvPicPr>
            <p:blipFill>
              <a:blip r:embed="rId13"/>
              <a:stretch/>
            </p:blipFill>
            <p:spPr>
              <a:xfrm>
                <a:off x="2658960" y="1051560"/>
                <a:ext cx="118080" cy="147240"/>
              </a:xfrm>
              <a:prstGeom prst="rect">
                <a:avLst/>
              </a:prstGeom>
              <a:ln w="0">
                <a:noFill/>
              </a:ln>
            </p:spPr>
          </p:pic>
        </p:grpSp>
        <p:grpSp>
          <p:nvGrpSpPr>
            <p:cNvPr id="61" name="object 61"/>
            <p:cNvGrpSpPr/>
            <p:nvPr/>
          </p:nvGrpSpPr>
          <p:grpSpPr>
            <a:xfrm>
              <a:off x="1556640" y="1284480"/>
              <a:ext cx="1470600" cy="185040"/>
              <a:chOff x="1556640" y="1284480"/>
              <a:chExt cx="1470600" cy="185040"/>
            </a:xfrm>
          </p:grpSpPr>
          <p:pic>
            <p:nvPicPr>
              <p:cNvPr id="62" name="object 62"/>
              <p:cNvPicPr/>
              <p:nvPr/>
            </p:nvPicPr>
            <p:blipFill>
              <a:blip r:embed="rId14"/>
              <a:stretch/>
            </p:blipFill>
            <p:spPr>
              <a:xfrm>
                <a:off x="1556640" y="1292040"/>
                <a:ext cx="140400" cy="15264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3" name="object 63"/>
              <p:cNvPicPr/>
              <p:nvPr/>
            </p:nvPicPr>
            <p:blipFill>
              <a:blip r:embed="rId15"/>
              <a:stretch/>
            </p:blipFill>
            <p:spPr>
              <a:xfrm>
                <a:off x="1725840" y="1292040"/>
                <a:ext cx="161640" cy="15264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4" name="object 64"/>
              <p:cNvPicPr/>
              <p:nvPr/>
            </p:nvPicPr>
            <p:blipFill>
              <a:blip r:embed="rId16"/>
              <a:stretch/>
            </p:blipFill>
            <p:spPr>
              <a:xfrm>
                <a:off x="1917720" y="1284480"/>
                <a:ext cx="357480" cy="18504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5" name="object 65"/>
              <p:cNvPicPr/>
              <p:nvPr/>
            </p:nvPicPr>
            <p:blipFill>
              <a:blip r:embed="rId17"/>
              <a:stretch/>
            </p:blipFill>
            <p:spPr>
              <a:xfrm>
                <a:off x="2300040" y="1292040"/>
                <a:ext cx="161640" cy="15264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66" name="object 66"/>
              <p:cNvSpPr/>
              <p:nvPr/>
            </p:nvSpPr>
            <p:spPr>
              <a:xfrm>
                <a:off x="2494080" y="1290960"/>
                <a:ext cx="135720" cy="146880"/>
              </a:xfrm>
              <a:custGeom>
                <a:avLst/>
                <a:gdLst>
                  <a:gd name="textAreaLeft" fmla="*/ 0 w 135720"/>
                  <a:gd name="textAreaRight" fmla="*/ 138600 w 135720"/>
                  <a:gd name="textAreaTop" fmla="*/ 0 h 146880"/>
                  <a:gd name="textAreaBottom" fmla="*/ 149760 h 146880"/>
                </a:gdLst>
                <a:ahLst/>
                <a:cxnLst/>
                <a:rect l="textAreaLeft" t="textAreaTop" r="textAreaRight" b="textAreaBottom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ru-RU" sz="1800" b="0" strike="noStrike" spc="-1">
                  <a:solidFill>
                    <a:srgbClr val="FFFFFF"/>
                  </a:solidFill>
                  <a:latin typeface="Arial"/>
                </a:endParaRPr>
              </a:p>
            </p:txBody>
          </p:sp>
          <p:pic>
            <p:nvPicPr>
              <p:cNvPr id="67" name="object 67"/>
              <p:cNvPicPr/>
              <p:nvPr/>
            </p:nvPicPr>
            <p:blipFill>
              <a:blip r:embed="rId18"/>
              <a:stretch/>
            </p:blipFill>
            <p:spPr>
              <a:xfrm>
                <a:off x="2661480" y="1290960"/>
                <a:ext cx="167400" cy="17856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8" name="object 68"/>
              <p:cNvPicPr/>
              <p:nvPr/>
            </p:nvPicPr>
            <p:blipFill>
              <a:blip r:embed="rId19"/>
              <a:stretch/>
            </p:blipFill>
            <p:spPr>
              <a:xfrm>
                <a:off x="2861640" y="1290960"/>
                <a:ext cx="165600" cy="147240"/>
              </a:xfrm>
              <a:prstGeom prst="rect">
                <a:avLst/>
              </a:prstGeom>
              <a:ln w="0">
                <a:noFill/>
              </a:ln>
            </p:spPr>
          </p:pic>
        </p:grpSp>
      </p:grpSp>
      <p:sp>
        <p:nvSpPr>
          <p:cNvPr id="69" name="Прямоугольник: скругленные углы 2"/>
          <p:cNvSpPr/>
          <p:nvPr/>
        </p:nvSpPr>
        <p:spPr>
          <a:xfrm>
            <a:off x="6140520" y="9593640"/>
            <a:ext cx="871920" cy="85572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70" name="Овал 3"/>
          <p:cNvSpPr/>
          <p:nvPr/>
        </p:nvSpPr>
        <p:spPr>
          <a:xfrm>
            <a:off x="6047640" y="7937640"/>
            <a:ext cx="812520" cy="81252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</a:endParaRPr>
          </a:p>
        </p:txBody>
      </p:sp>
      <p:pic>
        <p:nvPicPr>
          <p:cNvPr id="71" name="object 48"/>
          <p:cNvPicPr/>
          <p:nvPr/>
        </p:nvPicPr>
        <p:blipFill>
          <a:blip r:embed="rId20"/>
          <a:stretch/>
        </p:blipFill>
        <p:spPr>
          <a:xfrm>
            <a:off x="6162120" y="8141760"/>
            <a:ext cx="598680" cy="513720"/>
          </a:xfrm>
          <a:prstGeom prst="rect">
            <a:avLst/>
          </a:prstGeom>
          <a:ln w="0">
            <a:noFill/>
          </a:ln>
        </p:spPr>
      </p:pic>
      <p:pic>
        <p:nvPicPr>
          <p:cNvPr id="72" name="Рисунок 7"/>
          <p:cNvPicPr/>
          <p:nvPr/>
        </p:nvPicPr>
        <p:blipFill>
          <a:blip r:embed="rId21"/>
          <a:stretch/>
        </p:blipFill>
        <p:spPr>
          <a:xfrm>
            <a:off x="6153120" y="9577080"/>
            <a:ext cx="859320" cy="85932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73" name="Таблица 4"/>
          <p:cNvGraphicFramePr/>
          <p:nvPr>
            <p:extLst>
              <p:ext uri="{D42A27DB-BD31-4B8C-83A1-F6EECF244321}">
                <p14:modId xmlns:p14="http://schemas.microsoft.com/office/powerpoint/2010/main" val="2645770079"/>
              </p:ext>
            </p:extLst>
          </p:nvPr>
        </p:nvGraphicFramePr>
        <p:xfrm>
          <a:off x="349200" y="2077920"/>
          <a:ext cx="6789600" cy="1841491"/>
        </p:xfrm>
        <a:graphic>
          <a:graphicData uri="http://schemas.openxmlformats.org/drawingml/2006/table">
            <a:tbl>
              <a:tblPr/>
              <a:tblGrid>
                <a:gridCol w="842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96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0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90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chemeClr val="lt1"/>
                          </a:solidFill>
                          <a:latin typeface="Times New Roman"/>
                        </a:rPr>
                        <a:t>Дата </a:t>
                      </a:r>
                      <a:endParaRPr lang="ru-RU" sz="1400" b="0" strike="noStrike" spc="-1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chemeClr val="lt1"/>
                          </a:solidFill>
                          <a:latin typeface="Times New Roman"/>
                        </a:rPr>
                        <a:t>Мероприятие</a:t>
                      </a:r>
                      <a:endParaRPr lang="ru-RU" sz="1400" b="0" strike="noStrike" spc="-1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chemeClr val="lt1"/>
                          </a:solidFill>
                          <a:latin typeface="Times New Roman"/>
                        </a:rPr>
                        <a:t>Время</a:t>
                      </a:r>
                      <a:endParaRPr lang="ru-RU" sz="1400" b="0" strike="noStrike" spc="-1">
                        <a:solidFill>
                          <a:srgbClr val="FFFFFF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chemeClr val="lt1"/>
                          </a:solidFill>
                          <a:latin typeface="Times New Roman"/>
                        </a:rPr>
                        <a:t>начала</a:t>
                      </a:r>
                      <a:endParaRPr lang="ru-RU" sz="1400" b="0" strike="noStrike" spc="-1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49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1" strike="noStrike" spc="-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22.10</a:t>
                      </a:r>
                      <a:endParaRPr lang="ru-RU" sz="1400" b="1" strike="noStrike" spc="-1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NSimSun"/>
                          <a:cs typeface="Mangal"/>
                        </a:rPr>
                        <a:t>Клуб : " Серебряные волонтеры"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NSimSun"/>
                          <a:cs typeface="Mangal"/>
                        </a:rPr>
                        <a:t>Помощь СВО: плетение сетей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NSimSun"/>
                          <a:cs typeface="Mangal"/>
                        </a:rPr>
                        <a:t>(ежедневно)</a:t>
                      </a:r>
                    </a:p>
                  </a:txBody>
                  <a:tcPr marL="68580" marR="68580" marT="0" marB="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8:00-17:00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0" strike="noStrike" spc="-1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68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1" strike="noStrike" spc="-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27.10</a:t>
                      </a:r>
                      <a:endParaRPr lang="ru-RU" sz="1400" b="1" strike="noStrike" spc="-1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NSimSun"/>
                          <a:cs typeface="Mangal"/>
                        </a:rPr>
                        <a:t>Просмотр фильма, предоставленных РГО «Живая вода. Кавказ. Горный оазис»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NSimSun"/>
                        <a:cs typeface="Times New Roman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14:00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1198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278</TotalTime>
  <Words>206</Words>
  <Application>Microsoft Office PowerPoint</Application>
  <PresentationFormat>Произвольный</PresentationFormat>
  <Paragraphs>54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5</vt:i4>
      </vt:variant>
      <vt:variant>
        <vt:lpstr>Заголовки слайдов</vt:lpstr>
      </vt:variant>
      <vt:variant>
        <vt:i4>2</vt:i4>
      </vt:variant>
    </vt:vector>
  </HeadingPairs>
  <TitlesOfParts>
    <vt:vector size="14" baseType="lpstr">
      <vt:lpstr>NSimSun</vt:lpstr>
      <vt:lpstr>Arial</vt:lpstr>
      <vt:lpstr>Calibri</vt:lpstr>
      <vt:lpstr>Mangal</vt:lpstr>
      <vt:lpstr>Symbol</vt:lpstr>
      <vt:lpstr>Times New Roman</vt:lpstr>
      <vt:lpstr>Wingdings</vt:lpstr>
      <vt:lpstr>Office Theme</vt:lpstr>
      <vt:lpstr>Office Theme</vt:lpstr>
      <vt:lpstr>Office Theme</vt:lpstr>
      <vt:lpstr>Office Theme</vt:lpstr>
      <vt:lpstr>Office Theme</vt:lpstr>
      <vt:lpstr>ПЛАН МЕРОПРИЯТИЙ НА ОКТЯБРЬ 2026</vt:lpstr>
      <vt:lpstr>ПЛАН МЕРОПРИЯТИЙ НА ОКТЯБРЬ 2026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Акимова Раиса Николаевна</cp:lastModifiedBy>
  <cp:revision>47</cp:revision>
  <cp:lastPrinted>2025-12-05T15:49:32Z</cp:lastPrinted>
  <dcterms:created xsi:type="dcterms:W3CDTF">2025-11-06T11:20:25Z</dcterms:created>
  <dcterms:modified xsi:type="dcterms:W3CDTF">2026-09-16T10:13:42Z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esentationFormat">
    <vt:lpwstr>Произвольный</vt:lpwstr>
  </property>
  <property fmtid="{D5CDD505-2E9C-101B-9397-08002B2CF9AE}" pid="6" name="Producer">
    <vt:lpwstr>Adobe PDF Library 17.0</vt:lpwstr>
  </property>
  <property fmtid="{D5CDD505-2E9C-101B-9397-08002B2CF9AE}" pid="7" name="Slides">
    <vt:i4>1</vt:i4>
  </property>
</Properties>
</file>