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</p:sldMasterIdLst>
  <p:sldIdLst>
    <p:sldId id="256" r:id="rId6"/>
    <p:sldId id="257" r:id="rId7"/>
  </p:sldIdLst>
  <p:sldSz cx="7556500" cy="10693400"/>
  <p:notesSz cx="6797675" cy="9929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1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622160"/>
            <a:ext cx="2308680" cy="5000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798600" cy="70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3723404-AE64-4FD0-B9CD-BEB20CD60A07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-1622160"/>
            <a:ext cx="2308680" cy="5000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798600" cy="70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2623F249-32EA-4E8D-8388-D4CF23D5D4A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822920" y="-1622160"/>
            <a:ext cx="2308680" cy="5000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798600" cy="70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155A5E30-BF6E-4187-BA4F-F84D17FDEC9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822920" y="-1622160"/>
            <a:ext cx="2308680" cy="5000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798600" cy="70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190EC8BA-60B7-48A3-ABBA-67C0907C2510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822920" y="-1622160"/>
            <a:ext cx="2308680" cy="5000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798600" cy="70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5EDA7325-0E85-470E-A3AF-4E325402FB3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622160"/>
            <a:ext cx="2308680" cy="4999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600" cy="70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2360" cy="52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1600" cy="52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D2619145-1002-41CE-86D8-2AB4E05AB009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1600" cy="52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-1622160"/>
            <a:ext cx="2308680" cy="4999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600" cy="70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2360" cy="52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5445360" y="9945000"/>
            <a:ext cx="1731600" cy="52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4A57226-4137-47FE-ACBF-EF3FAF910B15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378000" y="9945000"/>
            <a:ext cx="1731600" cy="52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822920" y="-1622160"/>
            <a:ext cx="2308680" cy="4999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600" cy="70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16" name="PlaceHolder 3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2360" cy="52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7" name="PlaceHolder 4"/>
          <p:cNvSpPr>
            <a:spLocks noGrp="1"/>
          </p:cNvSpPr>
          <p:nvPr>
            <p:ph type="sldNum" idx="8"/>
          </p:nvPr>
        </p:nvSpPr>
        <p:spPr>
          <a:xfrm>
            <a:off x="5445360" y="9945000"/>
            <a:ext cx="1731600" cy="52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3A4F887-7582-4FD4-9FAB-A0ECDD145B53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" name="PlaceHolder 5"/>
          <p:cNvSpPr>
            <a:spLocks noGrp="1"/>
          </p:cNvSpPr>
          <p:nvPr>
            <p:ph type="dt" idx="9"/>
          </p:nvPr>
        </p:nvSpPr>
        <p:spPr>
          <a:xfrm>
            <a:off x="378000" y="9945000"/>
            <a:ext cx="1731600" cy="52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822920" y="-1622160"/>
            <a:ext cx="2308680" cy="4999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600" cy="70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23" name="PlaceHolder 3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2360" cy="52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24" name="PlaceHolder 4"/>
          <p:cNvSpPr>
            <a:spLocks noGrp="1"/>
          </p:cNvSpPr>
          <p:nvPr>
            <p:ph type="sldNum" idx="11"/>
          </p:nvPr>
        </p:nvSpPr>
        <p:spPr>
          <a:xfrm>
            <a:off x="5445360" y="9945000"/>
            <a:ext cx="1731600" cy="52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2BBCBD46-C02F-4674-903E-CA4FC0FADC8E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dt" idx="12"/>
          </p:nvPr>
        </p:nvSpPr>
        <p:spPr>
          <a:xfrm>
            <a:off x="378000" y="9945000"/>
            <a:ext cx="1731600" cy="52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822920" y="-1622160"/>
            <a:ext cx="2308680" cy="4999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8600" cy="704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  <p:sp>
        <p:nvSpPr>
          <p:cNvPr id="30" name="PlaceHolder 3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2360" cy="52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1" name="PlaceHolder 4"/>
          <p:cNvSpPr>
            <a:spLocks noGrp="1"/>
          </p:cNvSpPr>
          <p:nvPr>
            <p:ph type="sldNum" idx="14"/>
          </p:nvPr>
        </p:nvSpPr>
        <p:spPr>
          <a:xfrm>
            <a:off x="5445360" y="9945000"/>
            <a:ext cx="1731600" cy="52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7F82265-F32F-421D-95CA-45DE86F7C73F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dt" idx="15"/>
          </p:nvPr>
        </p:nvSpPr>
        <p:spPr>
          <a:xfrm>
            <a:off x="378000" y="9945000"/>
            <a:ext cx="1731600" cy="526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2320" cy="1650600"/>
          </a:xfrm>
          <a:prstGeom prst="rect">
            <a:avLst/>
          </a:prstGeom>
          <a:ln w="0">
            <a:noFill/>
          </a:ln>
        </p:spPr>
      </p:pic>
      <p:sp>
        <p:nvSpPr>
          <p:cNvPr id="36" name="object 35"/>
          <p:cNvSpPr/>
          <p:nvPr/>
        </p:nvSpPr>
        <p:spPr>
          <a:xfrm>
            <a:off x="59760" y="6601320"/>
            <a:ext cx="7337880" cy="4020840"/>
          </a:xfrm>
          <a:custGeom>
            <a:avLst/>
            <a:gdLst>
              <a:gd name="textAreaLeft" fmla="*/ 0 w 7337880"/>
              <a:gd name="textAreaRight" fmla="*/ 7345800 w 7337880"/>
              <a:gd name="textAreaTop" fmla="*/ 0 h 4020840"/>
              <a:gd name="textAreaBottom" fmla="*/ 4028760 h 402084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37" name="Группа 1"/>
          <p:cNvGrpSpPr/>
          <p:nvPr/>
        </p:nvGrpSpPr>
        <p:grpSpPr>
          <a:xfrm>
            <a:off x="644400" y="8176320"/>
            <a:ext cx="1140120" cy="124920"/>
            <a:chOff x="644400" y="8176320"/>
            <a:chExt cx="1140120" cy="124920"/>
          </a:xfrm>
        </p:grpSpPr>
        <p:pic>
          <p:nvPicPr>
            <p:cNvPr id="38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95400" cy="1249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9" name="object 37"/>
            <p:cNvSpPr/>
            <p:nvPr/>
          </p:nvSpPr>
          <p:spPr>
            <a:xfrm>
              <a:off x="771480" y="8178120"/>
              <a:ext cx="86760" cy="121680"/>
            </a:xfrm>
            <a:custGeom>
              <a:avLst/>
              <a:gdLst>
                <a:gd name="textAreaLeft" fmla="*/ 0 w 86760"/>
                <a:gd name="textAreaRight" fmla="*/ 94680 w 86760"/>
                <a:gd name="textAreaTop" fmla="*/ 0 h 121680"/>
                <a:gd name="textAreaBottom" fmla="*/ 129600 h 12168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40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84400" cy="1249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1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1400" cy="1249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2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2240" cy="1213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3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05120" cy="1231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82440" y="316800"/>
            <a:ext cx="2549160" cy="185940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  <a:t>МЕРОПРИЯТИЯ </a:t>
            </a:r>
            <a:r>
              <a:rPr lang="ru-RU" sz="2700" b="1" strike="noStrike" spc="-1" dirty="0">
                <a:solidFill>
                  <a:schemeClr val="lt1"/>
                </a:solidFill>
                <a:latin typeface="Calibri"/>
              </a:rPr>
              <a:t>НА</a:t>
            </a:r>
            <a:r>
              <a:rPr lang="ru-RU" sz="2700" b="1" strike="noStrike" spc="-7" dirty="0">
                <a:solidFill>
                  <a:schemeClr val="lt1"/>
                </a:solidFill>
                <a:latin typeface="Calibri"/>
              </a:rPr>
              <a:t> ОКТЯБРЬ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 dirty="0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object 43"/>
          <p:cNvSpPr/>
          <p:nvPr/>
        </p:nvSpPr>
        <p:spPr>
          <a:xfrm>
            <a:off x="231480" y="8353440"/>
            <a:ext cx="5503680" cy="2187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</a:rPr>
              <a:t>контакты: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Адрес: 446660 Самарская область, Борский район, с. Борское,                                ул. Неверовская, 23А</a:t>
            </a:r>
            <a:r>
              <a:rPr sz="1300"/>
              <a:t/>
            </a:r>
            <a:br>
              <a:rPr sz="1300"/>
            </a:b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Контактный номер +7 937 079 87 85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ФИО Хрон Ольга Сергеевна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object 44"/>
          <p:cNvSpPr/>
          <p:nvPr/>
        </p:nvSpPr>
        <p:spPr>
          <a:xfrm>
            <a:off x="3841560" y="7141320"/>
            <a:ext cx="3289680" cy="83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Время</a:t>
            </a:r>
            <a:r>
              <a:rPr lang="ru-RU" sz="1600" b="1" strike="noStrike" spc="-66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</a:rPr>
              <a:t>работы: понедельник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</a:rPr>
              <a:t> четверг 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08:00</a:t>
            </a:r>
            <a:r>
              <a:rPr lang="ru-RU" sz="1600" b="1" strike="noStrike" spc="-7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5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21">
                <a:solidFill>
                  <a:srgbClr val="58595B"/>
                </a:solidFill>
                <a:latin typeface="Calibri"/>
              </a:rPr>
              <a:t>17:00                                пятница  08:00-16:00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object 45"/>
          <p:cNvSpPr/>
          <p:nvPr/>
        </p:nvSpPr>
        <p:spPr>
          <a:xfrm>
            <a:off x="6123240" y="8786520"/>
            <a:ext cx="90972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по </a:t>
            </a:r>
            <a:r>
              <a:rPr lang="ru-RU" sz="800" b="0" strike="noStrike" spc="-21">
                <a:solidFill>
                  <a:srgbClr val="FFFFFF"/>
                </a:solidFill>
                <a:latin typeface="Calibri"/>
              </a:rPr>
              <a:t>Самарской </a:t>
            </a:r>
            <a:r>
              <a:rPr lang="ru-RU" sz="800" b="0" strike="noStrike" spc="4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8" name="Группа 103"/>
          <p:cNvGrpSpPr/>
          <p:nvPr/>
        </p:nvGrpSpPr>
        <p:grpSpPr>
          <a:xfrm>
            <a:off x="512280" y="489240"/>
            <a:ext cx="2509920" cy="975240"/>
            <a:chOff x="512280" y="489240"/>
            <a:chExt cx="2509920" cy="975240"/>
          </a:xfrm>
        </p:grpSpPr>
        <p:pic>
          <p:nvPicPr>
            <p:cNvPr id="49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1600" cy="9493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0" name="object 50"/>
            <p:cNvSpPr/>
            <p:nvPr/>
          </p:nvSpPr>
          <p:spPr>
            <a:xfrm>
              <a:off x="1577160" y="814680"/>
              <a:ext cx="287280" cy="177480"/>
            </a:xfrm>
            <a:custGeom>
              <a:avLst/>
              <a:gdLst>
                <a:gd name="textAreaLeft" fmla="*/ 0 w 287280"/>
                <a:gd name="textAreaRight" fmla="*/ 295200 w 287280"/>
                <a:gd name="textAreaTop" fmla="*/ 0 h 177480"/>
                <a:gd name="textAreaBottom" fmla="*/ 185400 h 17748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grpSp>
          <p:nvGrpSpPr>
            <p:cNvPr id="51" name="object 51"/>
            <p:cNvGrpSpPr/>
            <p:nvPr/>
          </p:nvGrpSpPr>
          <p:grpSpPr>
            <a:xfrm>
              <a:off x="1917720" y="814680"/>
              <a:ext cx="439920" cy="143280"/>
              <a:chOff x="1917720" y="814680"/>
              <a:chExt cx="439920" cy="143280"/>
            </a:xfrm>
          </p:grpSpPr>
          <p:sp>
            <p:nvSpPr>
              <p:cNvPr id="52" name="object 52"/>
              <p:cNvSpPr/>
              <p:nvPr/>
            </p:nvSpPr>
            <p:spPr>
              <a:xfrm>
                <a:off x="1917720" y="814680"/>
                <a:ext cx="282960" cy="143280"/>
              </a:xfrm>
              <a:custGeom>
                <a:avLst/>
                <a:gdLst>
                  <a:gd name="textAreaLeft" fmla="*/ 0 w 282960"/>
                  <a:gd name="textAreaRight" fmla="*/ 290880 w 282960"/>
                  <a:gd name="textAreaTop" fmla="*/ 0 h 143280"/>
                  <a:gd name="textAreaBottom" fmla="*/ 151200 h 14328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pic>
            <p:nvPicPr>
              <p:cNvPr id="53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13400" cy="1422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54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1920" cy="14580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55" name="object 55"/>
            <p:cNvGrpSpPr/>
            <p:nvPr/>
          </p:nvGrpSpPr>
          <p:grpSpPr>
            <a:xfrm>
              <a:off x="1762920" y="1051200"/>
              <a:ext cx="669600" cy="175680"/>
              <a:chOff x="1762920" y="1051200"/>
              <a:chExt cx="669600" cy="175680"/>
            </a:xfrm>
          </p:grpSpPr>
          <p:pic>
            <p:nvPicPr>
              <p:cNvPr id="56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14840" cy="1422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57" name="object 57"/>
              <p:cNvSpPr/>
              <p:nvPr/>
            </p:nvSpPr>
            <p:spPr>
              <a:xfrm>
                <a:off x="1917720" y="1051200"/>
                <a:ext cx="514800" cy="175680"/>
              </a:xfrm>
              <a:custGeom>
                <a:avLst/>
                <a:gdLst>
                  <a:gd name="textAreaLeft" fmla="*/ 0 w 514800"/>
                  <a:gd name="textAreaRight" fmla="*/ 522720 w 514800"/>
                  <a:gd name="textAreaTop" fmla="*/ 0 h 175680"/>
                  <a:gd name="textAreaBottom" fmla="*/ 183600 h 17568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grpSp>
          <p:nvGrpSpPr>
            <p:cNvPr id="58" name="object 58"/>
            <p:cNvGrpSpPr/>
            <p:nvPr/>
          </p:nvGrpSpPr>
          <p:grpSpPr>
            <a:xfrm>
              <a:off x="2489040" y="1051560"/>
              <a:ext cx="282960" cy="142200"/>
              <a:chOff x="2489040" y="1051560"/>
              <a:chExt cx="282960" cy="142200"/>
            </a:xfrm>
          </p:grpSpPr>
          <p:pic>
            <p:nvPicPr>
              <p:cNvPr id="59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2040" cy="1422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0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13040" cy="14220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1" name="object 61"/>
            <p:cNvGrpSpPr/>
            <p:nvPr/>
          </p:nvGrpSpPr>
          <p:grpSpPr>
            <a:xfrm>
              <a:off x="1556640" y="1284480"/>
              <a:ext cx="1465560" cy="180000"/>
              <a:chOff x="1556640" y="1284480"/>
              <a:chExt cx="1465560" cy="180000"/>
            </a:xfrm>
          </p:grpSpPr>
          <p:pic>
            <p:nvPicPr>
              <p:cNvPr id="62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35360" cy="1476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3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56600" cy="1476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4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2440" cy="1800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5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56600" cy="1476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object 66"/>
              <p:cNvSpPr/>
              <p:nvPr/>
            </p:nvSpPr>
            <p:spPr>
              <a:xfrm>
                <a:off x="2494080" y="1290960"/>
                <a:ext cx="130680" cy="141840"/>
              </a:xfrm>
              <a:custGeom>
                <a:avLst/>
                <a:gdLst>
                  <a:gd name="textAreaLeft" fmla="*/ 0 w 130680"/>
                  <a:gd name="textAreaRight" fmla="*/ 138600 w 130680"/>
                  <a:gd name="textAreaTop" fmla="*/ 0 h 141840"/>
                  <a:gd name="textAreaBottom" fmla="*/ 149760 h 14184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pic>
            <p:nvPicPr>
              <p:cNvPr id="67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2360" cy="1735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8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0560" cy="14220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69" name="Прямоугольник: скругленные углы 2"/>
          <p:cNvSpPr/>
          <p:nvPr/>
        </p:nvSpPr>
        <p:spPr>
          <a:xfrm>
            <a:off x="6140520" y="9593640"/>
            <a:ext cx="866880" cy="85068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0" name="Овал 3"/>
          <p:cNvSpPr/>
          <p:nvPr/>
        </p:nvSpPr>
        <p:spPr>
          <a:xfrm>
            <a:off x="6047640" y="7937640"/>
            <a:ext cx="807480" cy="8074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71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593640" cy="508680"/>
          </a:xfrm>
          <a:prstGeom prst="rect">
            <a:avLst/>
          </a:prstGeom>
          <a:ln w="0">
            <a:noFill/>
          </a:ln>
        </p:spPr>
      </p:pic>
      <p:pic>
        <p:nvPicPr>
          <p:cNvPr id="72" name="Рисунок 7"/>
          <p:cNvPicPr/>
          <p:nvPr/>
        </p:nvPicPr>
        <p:blipFill>
          <a:blip r:embed="rId21"/>
          <a:stretch/>
        </p:blipFill>
        <p:spPr>
          <a:xfrm>
            <a:off x="6153120" y="9577080"/>
            <a:ext cx="854280" cy="8542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3" name="Таблица 4"/>
          <p:cNvGraphicFramePr/>
          <p:nvPr/>
        </p:nvGraphicFramePr>
        <p:xfrm>
          <a:off x="220680" y="2155320"/>
          <a:ext cx="6789600" cy="4852440"/>
        </p:xfrm>
        <a:graphic>
          <a:graphicData uri="http://schemas.openxmlformats.org/drawingml/2006/table">
            <a:tbl>
              <a:tblPr/>
              <a:tblGrid>
                <a:gridCol w="84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96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0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708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chemeClr val="lt1"/>
                          </a:solidFill>
                          <a:latin typeface="Times New Roman"/>
                        </a:rPr>
                        <a:t>Дата </a:t>
                      </a:r>
                      <a:endParaRPr lang="ru-RU" sz="1400" b="0" strike="noStrike" spc="-1" dirty="0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lt1"/>
                          </a:solidFill>
                          <a:latin typeface="Times New Roman"/>
                        </a:rPr>
                        <a:t>Мероприятие</a:t>
                      </a:r>
                      <a:endParaRPr lang="ru-RU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lt1"/>
                          </a:solidFill>
                          <a:latin typeface="Times New Roman"/>
                        </a:rPr>
                        <a:t>Время</a:t>
                      </a:r>
                      <a:endParaRPr lang="ru-RU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lt1"/>
                          </a:solidFill>
                          <a:latin typeface="Times New Roman"/>
                        </a:rPr>
                        <a:t>начала</a:t>
                      </a:r>
                      <a:endParaRPr lang="ru-RU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746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2">
                          <a:solidFill>
                            <a:srgbClr val="231F20"/>
                          </a:solidFill>
                          <a:latin typeface="Times New Roman"/>
                        </a:rPr>
                        <a:t>01.10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Настольная игра: «Борские крайности!» 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Просветительское мероприятие с Общероссийской общественно — государственной просветительской организацией «Российское общество «Знание» </a:t>
                      </a:r>
                      <a:r>
                        <a:rPr lang="ru-RU" sz="1400" b="0" i="1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«1 октября - наш день: говорим о главном для пожилых людей».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>
                          <a:solidFill>
                            <a:srgbClr val="231F20"/>
                          </a:solidFill>
                          <a:latin typeface="Times New Roman"/>
                        </a:rPr>
                        <a:t>10:</a:t>
                      </a:r>
                      <a:r>
                        <a:rPr lang="ru-RU" sz="1400" b="0" strike="noStrike" spc="-26">
                          <a:solidFill>
                            <a:srgbClr val="231F20"/>
                          </a:solidFill>
                          <a:latin typeface="Times New Roman"/>
                        </a:rPr>
                        <a:t>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308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2">
                          <a:solidFill>
                            <a:srgbClr val="231F20"/>
                          </a:solidFill>
                          <a:latin typeface="Times New Roman"/>
                        </a:rPr>
                        <a:t>06.10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Терренкур  здоровья </a:t>
                      </a:r>
                      <a:r>
                        <a:rPr lang="ru-RU" sz="12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(лечебная прогулка с дозированной ходьбой и остановками для упражнений)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Tahoma"/>
                        </a:rPr>
                        <a:t>: «Зеленый фитнес: от 7 до 77».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Times New Roman"/>
                        </a:rPr>
                        <a:t>10:00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7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08.10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Литературный час: «Поэзия женской души (Бэлла Ахмадулина)».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i="1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Индивидуальное бесплатное консультирование</a:t>
                      </a: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 по правовым, пенсионным и социальным вопросам  с привлечением ответственных работников клиентской службы  (на правах отдела) в муниципальном районе Борский и отдела установления пенсий №11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Times New Roman"/>
                        </a:rPr>
                        <a:t>10:00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5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13.10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Экскурсия в Борский краеведческий музей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Times New Roman"/>
                        </a:rPr>
                        <a:t>10:00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object 46"/>
          <p:cNvPicPr/>
          <p:nvPr/>
        </p:nvPicPr>
        <p:blipFill>
          <a:blip r:embed="rId2"/>
          <a:stretch/>
        </p:blipFill>
        <p:spPr>
          <a:xfrm>
            <a:off x="3731760" y="108000"/>
            <a:ext cx="3712320" cy="1650600"/>
          </a:xfrm>
          <a:prstGeom prst="rect">
            <a:avLst/>
          </a:prstGeom>
          <a:ln w="0">
            <a:noFill/>
          </a:ln>
        </p:spPr>
      </p:pic>
      <p:sp>
        <p:nvSpPr>
          <p:cNvPr id="75" name="object 47"/>
          <p:cNvSpPr/>
          <p:nvPr/>
        </p:nvSpPr>
        <p:spPr>
          <a:xfrm>
            <a:off x="214560" y="7036200"/>
            <a:ext cx="7337880" cy="3575880"/>
          </a:xfrm>
          <a:custGeom>
            <a:avLst/>
            <a:gdLst>
              <a:gd name="textAreaLeft" fmla="*/ 0 w 7337880"/>
              <a:gd name="textAreaRight" fmla="*/ 7345800 w 7337880"/>
              <a:gd name="textAreaTop" fmla="*/ 0 h 3575880"/>
              <a:gd name="textAreaBottom" fmla="*/ 3583800 h 357588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76" name="Группа 4"/>
          <p:cNvGrpSpPr/>
          <p:nvPr/>
        </p:nvGrpSpPr>
        <p:grpSpPr>
          <a:xfrm>
            <a:off x="644400" y="8176320"/>
            <a:ext cx="1140120" cy="124920"/>
            <a:chOff x="644400" y="8176320"/>
            <a:chExt cx="1140120" cy="124920"/>
          </a:xfrm>
        </p:grpSpPr>
        <p:pic>
          <p:nvPicPr>
            <p:cNvPr id="77" name="object 69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95400" cy="1249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78" name="object 70"/>
            <p:cNvSpPr/>
            <p:nvPr/>
          </p:nvSpPr>
          <p:spPr>
            <a:xfrm>
              <a:off x="771480" y="8178120"/>
              <a:ext cx="86760" cy="121680"/>
            </a:xfrm>
            <a:custGeom>
              <a:avLst/>
              <a:gdLst>
                <a:gd name="textAreaLeft" fmla="*/ 0 w 86760"/>
                <a:gd name="textAreaRight" fmla="*/ 94680 w 86760"/>
                <a:gd name="textAreaTop" fmla="*/ 0 h 121680"/>
                <a:gd name="textAreaBottom" fmla="*/ 129600 h 12168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79" name="object 71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84400" cy="1249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0" name="object 72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1400" cy="1249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1" name="object 73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2240" cy="1213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2" name="object 74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05120" cy="1231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086360" y="316800"/>
            <a:ext cx="3045240" cy="120348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>
                <a:solidFill>
                  <a:schemeClr val="lt1"/>
                </a:solidFill>
                <a:latin typeface="Calibri"/>
              </a:rPr>
              <a:t>        МЕРОПРИЯТИЯ       </a:t>
            </a:r>
            <a:r>
              <a:rPr lang="ru-RU" sz="2700" b="1" strike="noStrike" spc="-1" dirty="0">
                <a:solidFill>
                  <a:schemeClr val="lt1"/>
                </a:solidFill>
                <a:latin typeface="Calibri"/>
              </a:rPr>
              <a:t>НА ОКТЯБРЬ                       </a:t>
            </a:r>
            <a:r>
              <a:rPr lang="ru-RU" sz="2700" b="1" strike="noStrike" spc="-21" dirty="0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object 76"/>
          <p:cNvSpPr/>
          <p:nvPr/>
        </p:nvSpPr>
        <p:spPr>
          <a:xfrm>
            <a:off x="281520" y="8300160"/>
            <a:ext cx="5106240" cy="2187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</a:rPr>
              <a:t>контакты: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Адрес: 446660 Самарская область, Борский район, с. Борское,                     ул. Неверовская, дом 23А</a:t>
            </a:r>
            <a:r>
              <a:rPr sz="1300"/>
              <a:t/>
            </a:r>
            <a:br>
              <a:rPr sz="1300"/>
            </a:b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Контактный номер +7 937 079 87 85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ФИО Хрон Ольга Сергеевна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object 77"/>
          <p:cNvSpPr/>
          <p:nvPr/>
        </p:nvSpPr>
        <p:spPr>
          <a:xfrm>
            <a:off x="3909600" y="7036200"/>
            <a:ext cx="3289680" cy="83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Время</a:t>
            </a:r>
            <a:r>
              <a:rPr lang="ru-RU" sz="1600" b="1" strike="noStrike" spc="-66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</a:rPr>
              <a:t>работы: понедельник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2">
                <a:solidFill>
                  <a:srgbClr val="58595B"/>
                </a:solidFill>
                <a:latin typeface="Calibri"/>
              </a:rPr>
              <a:t> четверг 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08:00</a:t>
            </a:r>
            <a:r>
              <a:rPr lang="ru-RU" sz="1600" b="1" strike="noStrike" spc="-7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5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21">
                <a:solidFill>
                  <a:srgbClr val="58595B"/>
                </a:solidFill>
                <a:latin typeface="Calibri"/>
              </a:rPr>
              <a:t>17:00                                пятница  08:00-16:00</a:t>
            </a:r>
            <a:endParaRPr lang="ru-RU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object 78"/>
          <p:cNvSpPr/>
          <p:nvPr/>
        </p:nvSpPr>
        <p:spPr>
          <a:xfrm>
            <a:off x="6123240" y="8817120"/>
            <a:ext cx="1016640" cy="540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по </a:t>
            </a:r>
            <a:r>
              <a:rPr lang="ru-RU" sz="800" b="0" strike="noStrike" spc="-21">
                <a:solidFill>
                  <a:srgbClr val="FFFFFF"/>
                </a:solidFill>
                <a:latin typeface="Calibri"/>
              </a:rPr>
              <a:t>Самарской</a:t>
            </a:r>
            <a:r>
              <a:rPr lang="ru-RU" sz="800" b="0" strike="noStrike" spc="4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87" name="Группа 5"/>
          <p:cNvGrpSpPr/>
          <p:nvPr/>
        </p:nvGrpSpPr>
        <p:grpSpPr>
          <a:xfrm>
            <a:off x="512280" y="489240"/>
            <a:ext cx="2509920" cy="975240"/>
            <a:chOff x="512280" y="489240"/>
            <a:chExt cx="2509920" cy="975240"/>
          </a:xfrm>
        </p:grpSpPr>
        <p:pic>
          <p:nvPicPr>
            <p:cNvPr id="88" name="object 7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1600" cy="9493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89" name="object 80"/>
            <p:cNvSpPr/>
            <p:nvPr/>
          </p:nvSpPr>
          <p:spPr>
            <a:xfrm>
              <a:off x="1577160" y="814680"/>
              <a:ext cx="287280" cy="177480"/>
            </a:xfrm>
            <a:custGeom>
              <a:avLst/>
              <a:gdLst>
                <a:gd name="textAreaLeft" fmla="*/ 0 w 287280"/>
                <a:gd name="textAreaRight" fmla="*/ 295200 w 287280"/>
                <a:gd name="textAreaTop" fmla="*/ 0 h 177480"/>
                <a:gd name="textAreaBottom" fmla="*/ 185400 h 17748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FFFFFF"/>
                </a:solidFill>
                <a:latin typeface="Arial"/>
              </a:endParaRPr>
            </a:p>
          </p:txBody>
        </p:sp>
        <p:grpSp>
          <p:nvGrpSpPr>
            <p:cNvPr id="90" name="object 81"/>
            <p:cNvGrpSpPr/>
            <p:nvPr/>
          </p:nvGrpSpPr>
          <p:grpSpPr>
            <a:xfrm>
              <a:off x="1917720" y="814680"/>
              <a:ext cx="439920" cy="143280"/>
              <a:chOff x="1917720" y="814680"/>
              <a:chExt cx="439920" cy="143280"/>
            </a:xfrm>
          </p:grpSpPr>
          <p:sp>
            <p:nvSpPr>
              <p:cNvPr id="91" name="object 82"/>
              <p:cNvSpPr/>
              <p:nvPr/>
            </p:nvSpPr>
            <p:spPr>
              <a:xfrm>
                <a:off x="1917720" y="814680"/>
                <a:ext cx="282960" cy="143280"/>
              </a:xfrm>
              <a:custGeom>
                <a:avLst/>
                <a:gdLst>
                  <a:gd name="textAreaLeft" fmla="*/ 0 w 282960"/>
                  <a:gd name="textAreaRight" fmla="*/ 290880 w 282960"/>
                  <a:gd name="textAreaTop" fmla="*/ 0 h 143280"/>
                  <a:gd name="textAreaBottom" fmla="*/ 151200 h 14328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pic>
            <p:nvPicPr>
              <p:cNvPr id="92" name="object 8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13400" cy="1422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93" name="object 8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1920" cy="14580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94" name="object 85"/>
            <p:cNvGrpSpPr/>
            <p:nvPr/>
          </p:nvGrpSpPr>
          <p:grpSpPr>
            <a:xfrm>
              <a:off x="1762920" y="1051200"/>
              <a:ext cx="669600" cy="175680"/>
              <a:chOff x="1762920" y="1051200"/>
              <a:chExt cx="669600" cy="175680"/>
            </a:xfrm>
          </p:grpSpPr>
          <p:pic>
            <p:nvPicPr>
              <p:cNvPr id="95" name="object 8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14840" cy="1422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96" name="object 87"/>
              <p:cNvSpPr/>
              <p:nvPr/>
            </p:nvSpPr>
            <p:spPr>
              <a:xfrm>
                <a:off x="1917720" y="1051200"/>
                <a:ext cx="514800" cy="175680"/>
              </a:xfrm>
              <a:custGeom>
                <a:avLst/>
                <a:gdLst>
                  <a:gd name="textAreaLeft" fmla="*/ 0 w 514800"/>
                  <a:gd name="textAreaRight" fmla="*/ 522720 w 514800"/>
                  <a:gd name="textAreaTop" fmla="*/ 0 h 175680"/>
                  <a:gd name="textAreaBottom" fmla="*/ 183600 h 17568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grpSp>
          <p:nvGrpSpPr>
            <p:cNvPr id="97" name="object 88"/>
            <p:cNvGrpSpPr/>
            <p:nvPr/>
          </p:nvGrpSpPr>
          <p:grpSpPr>
            <a:xfrm>
              <a:off x="2489040" y="1051560"/>
              <a:ext cx="282960" cy="142200"/>
              <a:chOff x="2489040" y="1051560"/>
              <a:chExt cx="282960" cy="142200"/>
            </a:xfrm>
          </p:grpSpPr>
          <p:pic>
            <p:nvPicPr>
              <p:cNvPr id="98" name="object 8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2040" cy="1422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99" name="object 9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13040" cy="14220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100" name="object 91"/>
            <p:cNvGrpSpPr/>
            <p:nvPr/>
          </p:nvGrpSpPr>
          <p:grpSpPr>
            <a:xfrm>
              <a:off x="1556640" y="1284480"/>
              <a:ext cx="1465560" cy="180000"/>
              <a:chOff x="1556640" y="1284480"/>
              <a:chExt cx="1465560" cy="180000"/>
            </a:xfrm>
          </p:grpSpPr>
          <p:pic>
            <p:nvPicPr>
              <p:cNvPr id="101" name="object 9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35360" cy="1476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2" name="object 9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56600" cy="1476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3" name="object 9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2440" cy="1800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4" name="object 9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56600" cy="1476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05" name="object 96"/>
              <p:cNvSpPr/>
              <p:nvPr/>
            </p:nvSpPr>
            <p:spPr>
              <a:xfrm>
                <a:off x="2494080" y="1290960"/>
                <a:ext cx="130680" cy="141840"/>
              </a:xfrm>
              <a:custGeom>
                <a:avLst/>
                <a:gdLst>
                  <a:gd name="textAreaLeft" fmla="*/ 0 w 130680"/>
                  <a:gd name="textAreaRight" fmla="*/ 138600 w 130680"/>
                  <a:gd name="textAreaTop" fmla="*/ 0 h 141840"/>
                  <a:gd name="textAreaBottom" fmla="*/ 149760 h 14184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FFFFFF"/>
                  </a:solidFill>
                  <a:latin typeface="Arial"/>
                </a:endParaRPr>
              </a:p>
            </p:txBody>
          </p:sp>
          <p:pic>
            <p:nvPicPr>
              <p:cNvPr id="106" name="object 9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2360" cy="1735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7" name="object 9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0560" cy="14220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108" name="Прямоугольник: скругленные углы 3"/>
          <p:cNvSpPr/>
          <p:nvPr/>
        </p:nvSpPr>
        <p:spPr>
          <a:xfrm>
            <a:off x="6140520" y="9593640"/>
            <a:ext cx="866880" cy="85068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09" name="Овал 2"/>
          <p:cNvSpPr/>
          <p:nvPr/>
        </p:nvSpPr>
        <p:spPr>
          <a:xfrm>
            <a:off x="6047640" y="7937640"/>
            <a:ext cx="807480" cy="8074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10" name="object 99"/>
          <p:cNvPicPr/>
          <p:nvPr/>
        </p:nvPicPr>
        <p:blipFill>
          <a:blip r:embed="rId20"/>
          <a:stretch/>
        </p:blipFill>
        <p:spPr>
          <a:xfrm>
            <a:off x="6162120" y="8141760"/>
            <a:ext cx="593640" cy="508680"/>
          </a:xfrm>
          <a:prstGeom prst="rect">
            <a:avLst/>
          </a:prstGeom>
          <a:ln w="0">
            <a:noFill/>
          </a:ln>
        </p:spPr>
      </p:pic>
      <p:pic>
        <p:nvPicPr>
          <p:cNvPr id="111" name="Рисунок 2"/>
          <p:cNvPicPr/>
          <p:nvPr/>
        </p:nvPicPr>
        <p:blipFill>
          <a:blip r:embed="rId21"/>
          <a:stretch/>
        </p:blipFill>
        <p:spPr>
          <a:xfrm>
            <a:off x="6153120" y="9577080"/>
            <a:ext cx="854280" cy="8542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12" name="Таблица 2"/>
          <p:cNvGraphicFramePr/>
          <p:nvPr/>
        </p:nvGraphicFramePr>
        <p:xfrm>
          <a:off x="400680" y="1688040"/>
          <a:ext cx="7042680" cy="5345040"/>
        </p:xfrm>
        <a:graphic>
          <a:graphicData uri="http://schemas.openxmlformats.org/drawingml/2006/table">
            <a:tbl>
              <a:tblPr/>
              <a:tblGrid>
                <a:gridCol w="873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7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81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lt1"/>
                          </a:solidFill>
                          <a:latin typeface="Times New Roman"/>
                        </a:rPr>
                        <a:t>Дата </a:t>
                      </a:r>
                      <a:endParaRPr lang="ru-RU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lt1"/>
                          </a:solidFill>
                          <a:latin typeface="Times New Roman"/>
                        </a:rPr>
                        <a:t>Мероприятие</a:t>
                      </a:r>
                      <a:endParaRPr lang="ru-RU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lt1"/>
                          </a:solidFill>
                          <a:latin typeface="Times New Roman"/>
                        </a:rPr>
                        <a:t>Время</a:t>
                      </a:r>
                      <a:endParaRPr lang="ru-RU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lt1"/>
                          </a:solidFill>
                          <a:latin typeface="Times New Roman"/>
                        </a:rPr>
                        <a:t>начала</a:t>
                      </a:r>
                      <a:endParaRPr lang="ru-RU" sz="1400" b="0" strike="noStrike" spc="-1">
                        <a:solidFill>
                          <a:srgbClr val="FFFFFF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037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2">
                          <a:solidFill>
                            <a:srgbClr val="231F20"/>
                          </a:solidFill>
                          <a:latin typeface="Times New Roman"/>
                        </a:rPr>
                        <a:t>15.10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Беседа с врачом - терапевтом ГБУЗ СО «Борская ЦРБ»  на тему: «Заболевания желудочно-кишечного тракта. Общие требования к лечению заболевания желудка»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>
                          <a:solidFill>
                            <a:srgbClr val="231F20"/>
                          </a:solidFill>
                          <a:latin typeface="Times New Roman"/>
                        </a:rPr>
                        <a:t>10:</a:t>
                      </a:r>
                      <a:r>
                        <a:rPr lang="ru-RU" sz="1400" b="0" strike="noStrike" spc="-26">
                          <a:solidFill>
                            <a:srgbClr val="231F20"/>
                          </a:solidFill>
                          <a:latin typeface="Times New Roman"/>
                        </a:rPr>
                        <a:t>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376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2">
                          <a:solidFill>
                            <a:srgbClr val="231F20"/>
                          </a:solidFill>
                          <a:latin typeface="Times New Roman"/>
                        </a:rPr>
                        <a:t>20.10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Тематическая программа по ЗОЖ на тему: «Как жить не тужить и здоровье сохранить!»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Урок компьютерной и финансовой грамотности: </a:t>
                      </a:r>
                      <a:r>
                        <a:rPr lang="ru-RU" sz="1400" b="0" i="1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«Мошенничество с цифровой</a:t>
                      </a: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400" b="0" i="1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идентичностью».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Times New Roman"/>
                        </a:rPr>
                        <a:t>10:00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4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chemeClr val="dk1"/>
                          </a:solidFill>
                          <a:latin typeface="Times New Roman"/>
                        </a:rPr>
                        <a:t>22.10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Вечер памяти: «Единство в героизме: журавли над Россией» (22 октября - День белых журавлей - памяти погибших солдат разных национальностей во всех войнах и военных конфликтах)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Акция «Белая стая» (к белым шарам привязываются белые журавлики и запускаются в небо).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Times New Roman"/>
                        </a:rPr>
                        <a:t>10:00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9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27.10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Помощь бойцам, находящимся в зоне СВО (плетем маскировочные сети)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Times New Roman"/>
                        </a:rPr>
                        <a:t>10:00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8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/>
                        </a:rPr>
                        <a:t>29.10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Помощь бойцам, находящимся в зоне СВО (плетем маскировочные сети)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Times New Roman"/>
                        </a:rPr>
                        <a:t>10:00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</TotalTime>
  <Words>364</Words>
  <Application>Microsoft Office PowerPoint</Application>
  <PresentationFormat>Произвольный</PresentationFormat>
  <Paragraphs>58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2</vt:i4>
      </vt:variant>
    </vt:vector>
  </HeadingPairs>
  <TitlesOfParts>
    <vt:vector size="13" baseType="lpstr">
      <vt:lpstr>Arial</vt:lpstr>
      <vt:lpstr>Calibri</vt:lpstr>
      <vt:lpstr>Symbol</vt:lpstr>
      <vt:lpstr>Tahoma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МЕРОПРИЯТИЯ НА ОКТЯБРЬ 2026</vt:lpstr>
      <vt:lpstr>        МЕРОПРИЯТИЯ       НА ОКТЯБРЬ                      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dc:description/>
  <cp:lastModifiedBy>Акимова Раиса Николаевна</cp:lastModifiedBy>
  <cp:revision>36</cp:revision>
  <cp:lastPrinted>2026-09-15T09:51:38Z</cp:lastPrinted>
  <dcterms:created xsi:type="dcterms:W3CDTF">2025-11-06T11:20:25Z</dcterms:created>
  <dcterms:modified xsi:type="dcterms:W3CDTF">2026-09-15T10:44:20Z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