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E2DEA1-7B70-448A-8F36-43490079AFC3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C3AA35C-B0E8-4D71-A072-F224273992E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DB09CFC-EEA4-4FFC-9CC4-AF111BD9DE1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B37F411-ECE9-4B93-BDC3-95177B6A0E3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FDC4690-CA88-416C-B6A8-58DAAEDBE58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068B03F-960A-4CDD-ACEE-C1B3AEE658A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A0EA24-E119-4935-B02A-391CBC43FD6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E00359-D87F-4510-B37F-710DB0A0B9A8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F907510-07A2-41FC-A9AE-21CF1711AC4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5169E0F-C0AE-4176-B27F-1E231BBF748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59760" y="6601320"/>
            <a:ext cx="7342920" cy="402588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4025880"/>
              <a:gd name="textAreaBottom" fmla="*/ 4028760 h 402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38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82440" y="316800"/>
            <a:ext cx="2554200" cy="18644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240147" y="8298611"/>
            <a:ext cx="5482800" cy="21922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Самарская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область,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Хворостянский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район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, с.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Хворостянка,                               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Первомайская, д.28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 +7 937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9937878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Носова Наталья Александровна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41560" y="7349706"/>
            <a:ext cx="3294720" cy="8400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47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 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val="3880609084"/>
              </p:ext>
            </p:extLst>
          </p:nvPr>
        </p:nvGraphicFramePr>
        <p:xfrm>
          <a:off x="105260" y="1566971"/>
          <a:ext cx="7039155" cy="5361298"/>
        </p:xfrm>
        <a:graphic>
          <a:graphicData uri="http://schemas.openxmlformats.org/drawingml/2006/table">
            <a:tbl>
              <a:tblPr/>
              <a:tblGrid>
                <a:gridCol w="886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5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9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l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Дата </a:t>
                      </a:r>
                      <a:endParaRPr lang="ru-RU" sz="1600" b="0" strike="noStrike" spc="-1" dirty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chemeClr val="l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endParaRPr lang="ru-RU" sz="1600" b="0" strike="noStrike" spc="-1" dirty="0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chemeClr val="l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1600" b="0" strike="noStrike" spc="-1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chemeClr val="l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начала</a:t>
                      </a:r>
                      <a:endParaRPr lang="ru-RU" sz="1600" b="0" strike="noStrike" spc="-1">
                        <a:solidFill>
                          <a:srgbClr val="FFFF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0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01.10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Лекция Знание.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Тема: "1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октября-наш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 день, говорим  о главном для пожилых людей"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Посещение МКДЦ м.р.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Хворостянский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 «Праздничный концерт ко дню пожилого человека».</a:t>
                      </a: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5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06.10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Встреча с сотрудником Полиции на тему «Мошенничество».</a:t>
                      </a: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08.10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Индивидуальная консультация по пенсионным и социальным вопросам.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Вспоминаем советские фильмы в форме игры «Найди отличия»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Урок компьютерной грамотности.</a:t>
                      </a:r>
                      <a:endParaRPr lang="ru-RU" sz="140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«Осваиваем социальные сети».</a:t>
                      </a:r>
                      <a:endParaRPr lang="ru-RU" sz="140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object 46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75" name="object 47"/>
          <p:cNvSpPr/>
          <p:nvPr/>
        </p:nvSpPr>
        <p:spPr>
          <a:xfrm>
            <a:off x="111240" y="7036200"/>
            <a:ext cx="7342920" cy="358092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3580920"/>
              <a:gd name="textAreaBottom" fmla="*/ 3583800 h 358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76" name="Группа 4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77" name="object 69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8" name="object 70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79" name="object 71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0" name="object 72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1" name="object 73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2" name="object 74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209120" y="316800"/>
            <a:ext cx="3347380" cy="18644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        МЕРОПРИЯТИЯ        </a:t>
            </a: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	 </a:t>
            </a:r>
            <a:r>
              <a:rPr lang="ru-RU" sz="2700" b="1" spc="-12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 ОКТЯБРЬ</a:t>
            </a:r>
            <a:r>
              <a:rPr lang="ru-RU" sz="2700" spc="-1" dirty="0" smtClean="0">
                <a:solidFill>
                  <a:srgbClr val="000000"/>
                </a:solidFill>
                <a:latin typeface="Arial"/>
              </a:rPr>
              <a:t>		     </a:t>
            </a:r>
            <a:r>
              <a:rPr lang="ru-RU" sz="2700" b="1" strike="noStrike" spc="-21" dirty="0" smtClean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object 76"/>
          <p:cNvSpPr/>
          <p:nvPr/>
        </p:nvSpPr>
        <p:spPr>
          <a:xfrm>
            <a:off x="281520" y="8300160"/>
            <a:ext cx="511128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cs typeface="Calibri"/>
              </a:rPr>
              <a:t>контакты:</a:t>
            </a:r>
            <a:endParaRPr lang="ru-RU" sz="1300" dirty="0" smtClean="0"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cs typeface="Calibri"/>
              </a:rPr>
              <a:t>Адрес: Самарская область, </a:t>
            </a:r>
            <a:r>
              <a:rPr lang="ru-RU" sz="1300" dirty="0" err="1" smtClean="0">
                <a:solidFill>
                  <a:srgbClr val="FFFFFF"/>
                </a:solidFill>
                <a:cs typeface="Calibri"/>
              </a:rPr>
              <a:t>Хворостянский</a:t>
            </a:r>
            <a:r>
              <a:rPr lang="ru-RU" sz="1300" dirty="0" smtClean="0">
                <a:solidFill>
                  <a:srgbClr val="FFFFFF"/>
                </a:solidFill>
                <a:cs typeface="Calibri"/>
              </a:rPr>
              <a:t> район, </a:t>
            </a:r>
            <a:r>
              <a:rPr lang="ru-RU" sz="1300" dirty="0" err="1" smtClean="0">
                <a:solidFill>
                  <a:srgbClr val="FFFFFF"/>
                </a:solidFill>
                <a:cs typeface="Calibri"/>
              </a:rPr>
              <a:t>с.Хворостянка</a:t>
            </a:r>
            <a:r>
              <a:rPr lang="ru-RU" sz="1300" dirty="0" smtClean="0">
                <a:solidFill>
                  <a:srgbClr val="FFFFFF"/>
                </a:solidFill>
                <a:cs typeface="Calibri"/>
              </a:rPr>
              <a:t> ,  </a:t>
            </a:r>
            <a:r>
              <a:rPr lang="ru-RU" sz="1300" dirty="0" err="1" smtClean="0">
                <a:solidFill>
                  <a:srgbClr val="FFFFFF"/>
                </a:solidFill>
                <a:cs typeface="Calibri"/>
              </a:rPr>
              <a:t>ул.Первомайская</a:t>
            </a:r>
            <a:r>
              <a:rPr lang="ru-RU" sz="1300" dirty="0" smtClean="0">
                <a:solidFill>
                  <a:srgbClr val="FFFFFF"/>
                </a:solidFill>
                <a:cs typeface="Calibri"/>
              </a:rPr>
              <a:t>  д.28</a:t>
            </a:r>
            <a:br>
              <a:rPr lang="ru-RU" sz="1300" dirty="0" smtClean="0">
                <a:solidFill>
                  <a:srgbClr val="FFFFFF"/>
                </a:solidFill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cs typeface="Calibri"/>
              </a:rPr>
              <a:t>Контактный номер 8-937-993-7878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cs typeface="Calibri"/>
              </a:rPr>
              <a:t>ФИО: Носова Наталья Александровна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77"/>
          <p:cNvSpPr/>
          <p:nvPr/>
        </p:nvSpPr>
        <p:spPr>
          <a:xfrm>
            <a:off x="4047623" y="7294993"/>
            <a:ext cx="32947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object 78"/>
          <p:cNvSpPr/>
          <p:nvPr/>
        </p:nvSpPr>
        <p:spPr>
          <a:xfrm>
            <a:off x="6123240" y="8786520"/>
            <a:ext cx="91476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 dirty="0" err="1" smtClean="0">
                <a:solidFill>
                  <a:srgbClr val="FFFFFF"/>
                </a:solidFill>
                <a:latin typeface="Calibri"/>
              </a:rPr>
              <a:t>Саамарской</a:t>
            </a:r>
            <a:r>
              <a:rPr lang="ru-RU" sz="800" b="0" strike="noStrike" spc="-2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477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7" name="Группа 5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88" name="object 7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9" name="object 8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90" name="object 8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91" name="object 8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92" name="object 8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3" name="object 8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4" name="object 8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95" name="object 8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6" name="object 8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97" name="object 8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98" name="object 8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9" name="object 9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0" name="object 9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101" name="object 9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9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object 9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4" name="object 9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9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106" name="object 9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9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08" name="Прямоугольник: скругленные углы 3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9" name="Овал 2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0" name="object 99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2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2" name="Таблица 2"/>
          <p:cNvGraphicFramePr/>
          <p:nvPr>
            <p:extLst>
              <p:ext uri="{D42A27DB-BD31-4B8C-83A1-F6EECF244321}">
                <p14:modId xmlns:p14="http://schemas.microsoft.com/office/powerpoint/2010/main" val="1734890492"/>
              </p:ext>
            </p:extLst>
          </p:nvPr>
        </p:nvGraphicFramePr>
        <p:xfrm>
          <a:off x="258793" y="2093402"/>
          <a:ext cx="7039156" cy="4889678"/>
        </p:xfrm>
        <a:graphic>
          <a:graphicData uri="http://schemas.openxmlformats.org/drawingml/2006/table">
            <a:tbl>
              <a:tblPr/>
              <a:tblGrid>
                <a:gridCol w="796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6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8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15.10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Мастер-класс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«Декор для дома».</a:t>
                      </a: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20.10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«Письма времени».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22.10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Мероприятие совместно с «Движение первых»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«Голос старшего поколения»</a:t>
                      </a: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7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27.10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Консультация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Мессенджер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 МАХ «Ваши документы всегда с собой»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NSimSu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N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4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NSimSun"/>
                          <a:cs typeface="Mangal"/>
                        </a:rPr>
                        <a:t>29.10</a:t>
                      </a:r>
                      <a:endParaRPr lang="ru-RU" sz="1600" b="1" dirty="0">
                        <a:solidFill>
                          <a:srgbClr val="000000"/>
                        </a:solidFill>
                        <a:latin typeface="Calibri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NSimSun"/>
                          <a:cs typeface="Mangal"/>
                        </a:rPr>
                        <a:t>Помощь участникам СВО «изготовление чайных наборов, сбор теплых вещей»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Mangal"/>
                        </a:rPr>
                        <a:t>10:00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218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14" baseType="lpstr">
      <vt:lpstr>NSimSun</vt:lpstr>
      <vt:lpstr>Arial</vt:lpstr>
      <vt:lpstr>Calibri</vt:lpstr>
      <vt:lpstr>Mangal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  <vt:lpstr>        МЕРОПРИЯТИЯ           НА ОКТЯБРЬ      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39</cp:revision>
  <cp:lastPrinted>2025-12-05T15:49:32Z</cp:lastPrinted>
  <dcterms:created xsi:type="dcterms:W3CDTF">2025-11-06T11:20:25Z</dcterms:created>
  <dcterms:modified xsi:type="dcterms:W3CDTF">2026-09-17T05:11:35Z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