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7556500" cy="106934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>
          <p15:clr>
            <a:srgbClr val="A4A3A4"/>
          </p15:clr>
        </p15:guide>
        <p15:guide id="2" pos="23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3132" y="90"/>
      </p:cViewPr>
      <p:guideLst>
        <p:guide orient="horz" pos="3368"/>
        <p:guide pos="23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r>
              <a:rPr lang="ru-RU" sz="4400" b="0" strike="noStrike" spc="-1">
                <a:latin typeface="DejaVu Sans"/>
              </a:rPr>
              <a:t>Для перемещения страницы щёлкните мышью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ru-RU" sz="2000" b="0" strike="noStrike" spc="-1">
                <a:latin typeface="DejaVu Sans"/>
              </a:rPr>
              <a:t>Для правки формата примечаний щёлкните мышью</a:t>
            </a:r>
          </a:p>
        </p:txBody>
      </p:sp>
      <p:sp>
        <p:nvSpPr>
          <p:cNvPr id="43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ru-RU" sz="1400" b="0" strike="noStrike" spc="-1">
                <a:latin typeface="DejaVu Serif"/>
              </a:rPr>
              <a:t>&lt;верхний колонтитул&gt;</a:t>
            </a:r>
          </a:p>
        </p:txBody>
      </p:sp>
      <p:sp>
        <p:nvSpPr>
          <p:cNvPr id="44" name="PlaceHolder 4"/>
          <p:cNvSpPr>
            <a:spLocks noGrp="1"/>
          </p:cNvSpPr>
          <p:nvPr>
            <p:ph type="dt" idx="4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algn="r">
              <a:buNone/>
              <a:defRPr lang="ru-RU" sz="1400" b="0" strike="noStrike" spc="-1">
                <a:latin typeface="DejaVu Serif"/>
              </a:defRPr>
            </a:lvl1pPr>
          </a:lstStyle>
          <a:p>
            <a:pPr algn="r">
              <a:buNone/>
            </a:pPr>
            <a:r>
              <a:rPr lang="ru-RU" sz="1400" b="0" strike="noStrike" spc="-1">
                <a:latin typeface="DejaVu Serif"/>
              </a:rPr>
              <a:t>&lt;дата/время&gt;</a:t>
            </a:r>
          </a:p>
        </p:txBody>
      </p:sp>
      <p:sp>
        <p:nvSpPr>
          <p:cNvPr id="45" name="PlaceHolder 5"/>
          <p:cNvSpPr>
            <a:spLocks noGrp="1"/>
          </p:cNvSpPr>
          <p:nvPr>
            <p:ph type="ftr" idx="5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>
              <a:defRPr lang="ru-RU" sz="1400" b="0" strike="noStrike" spc="-1">
                <a:latin typeface="DejaVu Serif"/>
              </a:defRPr>
            </a:lvl1pPr>
          </a:lstStyle>
          <a:p>
            <a:r>
              <a:rPr lang="ru-RU" sz="1400" b="0" strike="noStrike" spc="-1">
                <a:latin typeface="DejaVu Serif"/>
              </a:rPr>
              <a:t>&lt;нижний колонтитул&gt;</a:t>
            </a:r>
          </a:p>
        </p:txBody>
      </p:sp>
      <p:sp>
        <p:nvSpPr>
          <p:cNvPr id="46" name="PlaceHolder 6"/>
          <p:cNvSpPr>
            <a:spLocks noGrp="1"/>
          </p:cNvSpPr>
          <p:nvPr>
            <p:ph type="sldNum" idx="6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algn="r">
              <a:buNone/>
              <a:defRPr lang="ru-RU" sz="1400" b="0" strike="noStrike" spc="-1">
                <a:latin typeface="DejaVu Serif"/>
              </a:defRPr>
            </a:lvl1pPr>
          </a:lstStyle>
          <a:p>
            <a:pPr algn="r">
              <a:buNone/>
            </a:pPr>
            <a:fld id="{B85C9B5C-A3EB-4741-A1FB-5EEE2964B423}" type="slidenum">
              <a:rPr lang="ru-RU" sz="1400" b="0" strike="noStrike" spc="-1">
                <a:latin typeface="DejaVu Serif"/>
              </a:rPr>
              <a:t>‹#›</a:t>
            </a:fld>
            <a:endParaRPr lang="ru-RU" sz="1400" b="0" strike="noStrike" spc="-1">
              <a:latin typeface="DejaVu Serif"/>
            </a:endParaRPr>
          </a:p>
        </p:txBody>
      </p:sp>
    </p:spTree>
    <p:extLst>
      <p:ext uri="{BB962C8B-B14F-4D97-AF65-F5344CB8AC3E}">
        <p14:creationId xmlns:p14="http://schemas.microsoft.com/office/powerpoint/2010/main" val="20054047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082800" y="744538"/>
            <a:ext cx="2632075" cy="3722687"/>
          </a:xfrm>
          <a:prstGeom prst="rect">
            <a:avLst/>
          </a:prstGeom>
          <a:ln w="0">
            <a:noFill/>
          </a:ln>
        </p:spPr>
      </p:sp>
      <p:sp>
        <p:nvSpPr>
          <p:cNvPr id="126" name="PlaceHolder 2"/>
          <p:cNvSpPr>
            <a:spLocks noGrp="1"/>
          </p:cNvSpPr>
          <p:nvPr>
            <p:ph type="body"/>
          </p:nvPr>
        </p:nvSpPr>
        <p:spPr>
          <a:xfrm>
            <a:off x="679320" y="4714920"/>
            <a:ext cx="5438160" cy="4466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ru-RU" sz="2000" b="0" strike="noStrike" spc="-1" dirty="0">
              <a:latin typeface="DejaVu Sans"/>
            </a:endParaRPr>
          </a:p>
        </p:txBody>
      </p:sp>
      <p:sp>
        <p:nvSpPr>
          <p:cNvPr id="127" name="PlaceHolder 3"/>
          <p:cNvSpPr>
            <a:spLocks noGrp="1"/>
          </p:cNvSpPr>
          <p:nvPr>
            <p:ph type="sldNum" idx="7"/>
          </p:nvPr>
        </p:nvSpPr>
        <p:spPr>
          <a:xfrm>
            <a:off x="3849840" y="9428040"/>
            <a:ext cx="2945520" cy="49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algn="r">
              <a:lnSpc>
                <a:spcPct val="100000"/>
              </a:lnSpc>
              <a:buNone/>
              <a:defRPr lang="ru-RU" sz="12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2CF3D98F-6373-4059-B45E-A4F982E994BB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1</a:t>
            </a:fld>
            <a:endParaRPr lang="ru-RU" sz="1200" b="0" strike="noStrike" spc="-1">
              <a:latin typeface="DejaVu Serif"/>
            </a:endParaRPr>
          </a:p>
        </p:txBody>
      </p:sp>
    </p:spTree>
    <p:extLst>
      <p:ext uri="{BB962C8B-B14F-4D97-AF65-F5344CB8AC3E}">
        <p14:creationId xmlns:p14="http://schemas.microsoft.com/office/powerpoint/2010/main" val="4108960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3489006A-CA1D-45B1-9A53-05A1B1BBDF7D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377640" y="340560"/>
            <a:ext cx="6800400" cy="1957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DejaVu Sans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DejaVu Sans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DejaVu Sans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B9C98A17-7D8F-4166-B801-3210B4E0E4B7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377640" y="340560"/>
            <a:ext cx="6800400" cy="1957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DejaVu Sans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DejaVu Sans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DejaVu Sans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DejaVu Sans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DejaVu Sans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56703480-74F0-4E1A-BEA1-7A602FA62783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377640" y="340560"/>
            <a:ext cx="6800400" cy="1957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DejaVu Sans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endParaRPr lang="ru-RU" sz="3200" b="0" strike="noStrike" spc="-1">
              <a:latin typeface="DejaVu Sans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2676960" y="250200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endParaRPr lang="ru-RU" sz="3200" b="0" strike="noStrike" spc="-1">
              <a:latin typeface="DejaVu Sans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4976280" y="250200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endParaRPr lang="ru-RU" sz="3200" b="0" strike="noStrike" spc="-1">
              <a:latin typeface="DejaVu Sans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377640" y="574164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endParaRPr lang="ru-RU" sz="3200" b="0" strike="noStrike" spc="-1">
              <a:latin typeface="DejaVu Sans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2676960" y="574164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endParaRPr lang="ru-RU" sz="3200" b="0" strike="noStrike" spc="-1">
              <a:latin typeface="DejaVu Sans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4976280" y="574164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endParaRPr lang="ru-RU" sz="3200" b="0" strike="noStrike" spc="-1">
              <a:latin typeface="DejaVu Sans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1AA39E35-8045-4431-AF08-21659A1B6408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377640" y="340560"/>
            <a:ext cx="6800400" cy="1957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DejaVu Sans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DejaVu Sans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2FE9DE29-98FE-44FC-A6F9-EBC4C5A08B71}" type="slidenum"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377640" y="340560"/>
            <a:ext cx="6800400" cy="1957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DejaVu Sans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DejaVu Sans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B9FE560A-D243-4373-BC46-3658E83B234E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377640" y="340560"/>
            <a:ext cx="6800400" cy="1957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DejaVu Sans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DejaVu Sans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DejaVu Sans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AE913C7E-EFC2-47DA-B303-A4FE7834F54B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377640" y="340560"/>
            <a:ext cx="6800400" cy="1957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DejaVu Sans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B73F2B8-C53C-424E-9D5D-F83B65D7B113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377640" y="426600"/>
            <a:ext cx="6800400" cy="8276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DejaVu Sans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D0EBBC3F-F507-4081-ABE0-D221347A911C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377640" y="340560"/>
            <a:ext cx="6800400" cy="1957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DejaVu Sans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DejaVu Sans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DejaVu Sans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DejaVu Sans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ABBD849-6EEB-4A71-8E99-390ABB403349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377640" y="340560"/>
            <a:ext cx="6800400" cy="1957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DejaVu Sans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DejaVu Sans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DejaVu Sans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DejaVu Sans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7BE65D09-99DC-4109-9B50-24D5D54A66DD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377640" y="340560"/>
            <a:ext cx="6800400" cy="1957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DejaVu Sans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DejaVu Sans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DejaVu Sans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DejaVu Sans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C1130045-54BD-48A8-9EA6-791279D417A6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ftr" idx="1"/>
          </p:nvPr>
        </p:nvSpPr>
        <p:spPr>
          <a:xfrm>
            <a:off x="2571480" y="9945000"/>
            <a:ext cx="2416680" cy="531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DejaVu Serif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ldNum" idx="2"/>
          </p:nvPr>
        </p:nvSpPr>
        <p:spPr>
          <a:xfrm>
            <a:off x="5445360" y="9945000"/>
            <a:ext cx="1735920" cy="531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algn="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8B8B8B"/>
                </a:solidFill>
                <a:latin typeface="Times New Roman"/>
              </a:defRPr>
            </a:lvl1pPr>
          </a:lstStyle>
          <a:p>
            <a:pPr algn="r">
              <a:lnSpc>
                <a:spcPct val="100000"/>
              </a:lnSpc>
              <a:buNone/>
              <a:tabLst>
                <a:tab pos="0" algn="l"/>
              </a:tabLst>
            </a:pPr>
            <a:fld id="{2A0A8C52-6DCF-42D7-A4DE-DD09B20E5F61}" type="slidenum">
              <a:rPr lang="ru-RU" sz="1400" b="0" strike="noStrike" spc="-1">
                <a:solidFill>
                  <a:srgbClr val="8B8B8B"/>
                </a:solidFill>
                <a:latin typeface="Times New Roman"/>
              </a:rPr>
              <a:t>‹#›</a:t>
            </a:fld>
            <a:endParaRPr lang="ru-RU" sz="1400" b="0" strike="noStrike" spc="-1">
              <a:latin typeface="DejaVu Serif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3"/>
          </p:nvPr>
        </p:nvSpPr>
        <p:spPr>
          <a:xfrm>
            <a:off x="378000" y="9945000"/>
            <a:ext cx="1735920" cy="531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>
              <a:defRPr lang="ru-RU" sz="1400" b="0" strike="noStrike" spc="-1">
                <a:latin typeface="DejaVu Serif"/>
              </a:defRPr>
            </a:lvl1pPr>
          </a:lstStyle>
          <a:p>
            <a:r>
              <a:rPr lang="ru-RU" sz="1400" b="0" strike="noStrike" spc="-1">
                <a:latin typeface="DejaVu Serif"/>
              </a:rPr>
              <a:t>&lt;дата/время&gt;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r>
              <a:rPr lang="ru-RU" sz="4400" b="0" strike="noStrike" spc="-1">
                <a:latin typeface="DejaVu Sans"/>
              </a:rPr>
              <a:t>Для правки текста заглавия щёлкните мышью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latin typeface="DejaVu Sans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latin typeface="DejaVu Sans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latin typeface="DejaVu Sans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latin typeface="DejaVu Sans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DejaVu Sans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DejaVu Sans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DejaVu Sans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object 33"/>
          <p:cNvPicPr/>
          <p:nvPr/>
        </p:nvPicPr>
        <p:blipFill>
          <a:blip r:embed="rId3"/>
          <a:stretch/>
        </p:blipFill>
        <p:spPr>
          <a:xfrm>
            <a:off x="3731760" y="108000"/>
            <a:ext cx="3716640" cy="1654920"/>
          </a:xfrm>
          <a:prstGeom prst="rect">
            <a:avLst/>
          </a:prstGeom>
          <a:ln w="0">
            <a:noFill/>
          </a:ln>
        </p:spPr>
      </p:pic>
      <p:sp>
        <p:nvSpPr>
          <p:cNvPr id="48" name="object 35"/>
          <p:cNvSpPr/>
          <p:nvPr/>
        </p:nvSpPr>
        <p:spPr>
          <a:xfrm>
            <a:off x="67325" y="6282804"/>
            <a:ext cx="7342200" cy="4165835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49" name="Группа 1"/>
          <p:cNvGrpSpPr/>
          <p:nvPr/>
        </p:nvGrpSpPr>
        <p:grpSpPr>
          <a:xfrm>
            <a:off x="644400" y="8176320"/>
            <a:ext cx="1144440" cy="129240"/>
            <a:chOff x="644400" y="8176320"/>
            <a:chExt cx="1144440" cy="129240"/>
          </a:xfrm>
        </p:grpSpPr>
        <p:pic>
          <p:nvPicPr>
            <p:cNvPr id="50" name="object 36"/>
            <p:cNvPicPr/>
            <p:nvPr/>
          </p:nvPicPr>
          <p:blipFill>
            <a:blip r:embed="rId4"/>
            <a:stretch/>
          </p:blipFill>
          <p:spPr>
            <a:xfrm>
              <a:off x="644400" y="8176320"/>
              <a:ext cx="99720" cy="12924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51" name="object 37"/>
            <p:cNvSpPr/>
            <p:nvPr/>
          </p:nvSpPr>
          <p:spPr>
            <a:xfrm>
              <a:off x="771480" y="8178120"/>
              <a:ext cx="91080" cy="126000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52" name="object 38"/>
            <p:cNvPicPr/>
            <p:nvPr/>
          </p:nvPicPr>
          <p:blipFill>
            <a:blip r:embed="rId5"/>
            <a:stretch/>
          </p:blipFill>
          <p:spPr>
            <a:xfrm>
              <a:off x="888840" y="8176320"/>
              <a:ext cx="288720" cy="1292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53" name="object 39"/>
            <p:cNvPicPr/>
            <p:nvPr/>
          </p:nvPicPr>
          <p:blipFill>
            <a:blip r:embed="rId6"/>
            <a:stretch/>
          </p:blipFill>
          <p:spPr>
            <a:xfrm>
              <a:off x="1201680" y="8176320"/>
              <a:ext cx="315720" cy="1292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54" name="object 40"/>
            <p:cNvPicPr/>
            <p:nvPr/>
          </p:nvPicPr>
          <p:blipFill>
            <a:blip r:embed="rId7"/>
            <a:stretch/>
          </p:blipFill>
          <p:spPr>
            <a:xfrm>
              <a:off x="1545480" y="8178120"/>
              <a:ext cx="106560" cy="1256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55" name="object 41"/>
            <p:cNvPicPr/>
            <p:nvPr/>
          </p:nvPicPr>
          <p:blipFill>
            <a:blip r:embed="rId8"/>
            <a:stretch/>
          </p:blipFill>
          <p:spPr>
            <a:xfrm>
              <a:off x="1679400" y="8178120"/>
              <a:ext cx="109440" cy="12744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4582440" y="316800"/>
            <a:ext cx="2553480" cy="1863720"/>
          </a:xfrm>
          <a:prstGeom prst="rect">
            <a:avLst/>
          </a:prstGeom>
          <a:noFill/>
          <a:ln w="0">
            <a:noFill/>
          </a:ln>
        </p:spPr>
        <p:txBody>
          <a:bodyPr lIns="0" tIns="81360" rIns="0" bIns="0" anchor="t">
            <a:noAutofit/>
          </a:bodyPr>
          <a:lstStyle/>
          <a:p>
            <a:pPr marL="439560" indent="-427320" algn="r">
              <a:lnSpc>
                <a:spcPts val="2701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2700" b="1" strike="noStrike" spc="-12" dirty="0">
                <a:solidFill>
                  <a:srgbClr val="FFFFFF"/>
                </a:solidFill>
                <a:latin typeface="Calibri"/>
              </a:rPr>
              <a:t>МЕРОПРИЯТИЯ </a:t>
            </a:r>
            <a:r>
              <a:rPr lang="ru-RU" sz="2700" b="1" strike="noStrike" spc="-1" dirty="0">
                <a:solidFill>
                  <a:srgbClr val="FFFFFF"/>
                </a:solidFill>
                <a:latin typeface="Calibri"/>
              </a:rPr>
              <a:t>НА</a:t>
            </a:r>
            <a:r>
              <a:rPr lang="ru-RU" sz="2700" b="1" strike="noStrike" spc="-7" dirty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2700" b="1" strike="noStrike" spc="-7" dirty="0" smtClean="0">
                <a:solidFill>
                  <a:srgbClr val="FFFFFF"/>
                </a:solidFill>
                <a:latin typeface="Calibri"/>
              </a:rPr>
              <a:t>АВГУСТ</a:t>
            </a:r>
            <a:endParaRPr lang="ru-RU" sz="2700" b="0" strike="noStrike" spc="-1" dirty="0">
              <a:latin typeface="DejaVu Sans"/>
            </a:endParaRPr>
          </a:p>
          <a:p>
            <a:pPr marL="439560" indent="-427320" algn="r">
              <a:lnSpc>
                <a:spcPts val="2701"/>
              </a:lnSpc>
              <a:buNone/>
              <a:tabLst>
                <a:tab pos="0" algn="l"/>
              </a:tabLst>
            </a:pPr>
            <a:r>
              <a:rPr lang="ru-RU" sz="2700" b="1" strike="noStrike" spc="-21" dirty="0">
                <a:solidFill>
                  <a:srgbClr val="FFFFFF"/>
                </a:solidFill>
                <a:latin typeface="Calibri"/>
              </a:rPr>
              <a:t>2026</a:t>
            </a:r>
            <a:endParaRPr lang="ru-RU" sz="2700" b="0" strike="noStrike" spc="-1" dirty="0">
              <a:latin typeface="DejaVu Sans"/>
            </a:endParaRPr>
          </a:p>
        </p:txBody>
      </p:sp>
      <p:sp>
        <p:nvSpPr>
          <p:cNvPr id="57" name="object 43"/>
          <p:cNvSpPr/>
          <p:nvPr/>
        </p:nvSpPr>
        <p:spPr>
          <a:xfrm>
            <a:off x="321866" y="7434932"/>
            <a:ext cx="5482080" cy="297963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 anchor="t">
            <a:spAutoFit/>
          </a:bodyPr>
          <a:lstStyle/>
          <a:p>
            <a:pPr marL="12600">
              <a:lnSpc>
                <a:spcPct val="75000"/>
              </a:lnSpc>
              <a:spcBef>
                <a:spcPts val="1375"/>
              </a:spcBef>
              <a:buNone/>
            </a:pPr>
            <a:endParaRPr lang="ru-RU" sz="4400" b="1" strike="noStrike" spc="-12" dirty="0" smtClean="0">
              <a:solidFill>
                <a:srgbClr val="FFFFFF"/>
              </a:solidFill>
              <a:latin typeface="Calibri"/>
              <a:ea typeface="DejaVu Sans"/>
            </a:endParaRPr>
          </a:p>
          <a:p>
            <a:pPr marL="12600">
              <a:lnSpc>
                <a:spcPct val="75000"/>
              </a:lnSpc>
              <a:spcBef>
                <a:spcPts val="1375"/>
              </a:spcBef>
              <a:buNone/>
            </a:pPr>
            <a:endParaRPr lang="ru-RU" sz="600" b="1" strike="noStrike" spc="-12" dirty="0" smtClean="0">
              <a:solidFill>
                <a:srgbClr val="FFFFFF"/>
              </a:solidFill>
              <a:latin typeface="Calibri"/>
              <a:ea typeface="DejaVu Sans"/>
            </a:endParaRPr>
          </a:p>
          <a:p>
            <a:pPr marL="12600">
              <a:lnSpc>
                <a:spcPct val="75000"/>
              </a:lnSpc>
              <a:spcBef>
                <a:spcPts val="1375"/>
              </a:spcBef>
              <a:buNone/>
            </a:pPr>
            <a:r>
              <a:rPr lang="ru-RU" sz="3600" b="1" strike="noStrike" spc="-12" dirty="0" smtClean="0">
                <a:solidFill>
                  <a:srgbClr val="FFFFFF"/>
                </a:solidFill>
                <a:latin typeface="Calibri"/>
                <a:ea typeface="DejaVu Sans"/>
              </a:rPr>
              <a:t>ПРИХОДИТЕ</a:t>
            </a:r>
            <a:r>
              <a:rPr lang="ru-RU" sz="3600" b="1" strike="noStrike" spc="-12" dirty="0">
                <a:solidFill>
                  <a:srgbClr val="FFFFFF"/>
                </a:solidFill>
                <a:latin typeface="Calibri"/>
                <a:ea typeface="DejaVu Sans"/>
              </a:rPr>
              <a:t>, </a:t>
            </a:r>
            <a:r>
              <a:rPr lang="ru-RU" sz="3600" b="1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МЫ</a:t>
            </a:r>
            <a:r>
              <a:rPr lang="ru-RU" sz="3600" b="1" strike="noStrike" spc="-137" dirty="0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3600" b="1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ВАС</a:t>
            </a:r>
            <a:r>
              <a:rPr lang="ru-RU" sz="3600" b="1" strike="noStrike" spc="-137" dirty="0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3600" b="1" strike="noStrike" spc="-12" dirty="0">
                <a:solidFill>
                  <a:srgbClr val="FFFFFF"/>
                </a:solidFill>
                <a:latin typeface="Calibri"/>
                <a:ea typeface="DejaVu Sans"/>
              </a:rPr>
              <a:t>ЖДЕМ!</a:t>
            </a:r>
            <a:endParaRPr lang="ru-RU" sz="3600" b="0" strike="noStrike" spc="-1" dirty="0">
              <a:latin typeface="DejaVu Sans"/>
            </a:endParaRPr>
          </a:p>
          <a:p>
            <a:pPr marL="15120">
              <a:lnSpc>
                <a:spcPts val="1429"/>
              </a:lnSpc>
              <a:spcBef>
                <a:spcPts val="1040"/>
              </a:spcBef>
              <a:buNone/>
            </a:pPr>
            <a:r>
              <a:rPr lang="ru-RU" sz="1300" b="0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Наши</a:t>
            </a:r>
            <a:r>
              <a:rPr lang="ru-RU" sz="1300" b="0" strike="noStrike" spc="-35" dirty="0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1300" b="0" strike="noStrike" spc="-12" dirty="0">
                <a:solidFill>
                  <a:srgbClr val="FFFFFF"/>
                </a:solidFill>
                <a:latin typeface="Calibri"/>
                <a:ea typeface="DejaVu Sans"/>
              </a:rPr>
              <a:t>контакты:</a:t>
            </a:r>
            <a:endParaRPr lang="ru-RU" sz="1300" b="0" strike="noStrike" spc="-1" dirty="0">
              <a:latin typeface="DejaVu Sans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  <a:buNone/>
            </a:pPr>
            <a:r>
              <a:rPr lang="ru-RU" sz="1300" b="0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Адрес: 446640 Самарская область, Алексеевский район, с. Алексеевка,                                ул.Первомайская,9</a:t>
            </a:r>
            <a:endParaRPr lang="ru-RU" sz="1300" b="0" strike="noStrike" spc="-1" dirty="0">
              <a:latin typeface="DejaVu Sans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  <a:buNone/>
            </a:pPr>
            <a:r>
              <a:rPr lang="ru-RU" sz="1300" b="0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Контактный номер +7 927 9059657005</a:t>
            </a:r>
            <a:endParaRPr lang="ru-RU" sz="1300" b="0" strike="noStrike" spc="-1" dirty="0">
              <a:latin typeface="DejaVu Sans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  <a:buNone/>
            </a:pPr>
            <a:r>
              <a:rPr lang="ru-RU" sz="1300" b="0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ФИО Гаврилова Татьяна Павловна</a:t>
            </a:r>
            <a:endParaRPr lang="ru-RU" sz="1300" b="0" strike="noStrike" spc="-1" dirty="0">
              <a:latin typeface="DejaVu Sans"/>
            </a:endParaRPr>
          </a:p>
        </p:txBody>
      </p:sp>
      <p:sp>
        <p:nvSpPr>
          <p:cNvPr id="58" name="object 44"/>
          <p:cNvSpPr/>
          <p:nvPr/>
        </p:nvSpPr>
        <p:spPr>
          <a:xfrm>
            <a:off x="3743280" y="5932256"/>
            <a:ext cx="3294000" cy="829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marL="12600" indent="1948680">
              <a:lnSpc>
                <a:spcPct val="112000"/>
              </a:lnSpc>
              <a:spcBef>
                <a:spcPts val="99"/>
              </a:spcBef>
              <a:buNone/>
              <a:tabLst>
                <a:tab pos="0" algn="l"/>
              </a:tabLst>
            </a:pPr>
            <a:r>
              <a:rPr lang="ru-RU" sz="1600" b="1" strike="noStrike" spc="-1" dirty="0">
                <a:solidFill>
                  <a:srgbClr val="58595B"/>
                </a:solidFill>
                <a:latin typeface="Calibri"/>
                <a:ea typeface="DejaVu Sans"/>
              </a:rPr>
              <a:t>Время</a:t>
            </a:r>
            <a:r>
              <a:rPr lang="ru-RU" sz="1600" b="1" strike="noStrike" spc="-66" dirty="0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2" dirty="0">
                <a:solidFill>
                  <a:srgbClr val="58595B"/>
                </a:solidFill>
                <a:latin typeface="Calibri"/>
                <a:ea typeface="DejaVu Sans"/>
              </a:rPr>
              <a:t>работы: понедельник </a:t>
            </a:r>
            <a:r>
              <a:rPr lang="ru-RU" sz="1600" b="1" strike="noStrike" spc="-1" dirty="0">
                <a:solidFill>
                  <a:srgbClr val="58595B"/>
                </a:solidFill>
                <a:latin typeface="Calibri"/>
                <a:ea typeface="DejaVu Sans"/>
              </a:rPr>
              <a:t>–</a:t>
            </a:r>
            <a:r>
              <a:rPr lang="ru-RU" sz="1600" b="1" strike="noStrike" spc="-12" dirty="0">
                <a:solidFill>
                  <a:srgbClr val="58595B"/>
                </a:solidFill>
                <a:latin typeface="Calibri"/>
                <a:ea typeface="DejaVu Sans"/>
              </a:rPr>
              <a:t> четверг  </a:t>
            </a:r>
            <a:r>
              <a:rPr lang="ru-RU" sz="1600" b="1" strike="noStrike" spc="-1" dirty="0">
                <a:solidFill>
                  <a:srgbClr val="58595B"/>
                </a:solidFill>
                <a:latin typeface="Calibri"/>
                <a:ea typeface="DejaVu Sans"/>
              </a:rPr>
              <a:t>08:00</a:t>
            </a:r>
            <a:r>
              <a:rPr lang="ru-RU" sz="1600" b="1" strike="noStrike" spc="-7" dirty="0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" dirty="0">
                <a:solidFill>
                  <a:srgbClr val="58595B"/>
                </a:solidFill>
                <a:latin typeface="Calibri"/>
                <a:ea typeface="DejaVu Sans"/>
              </a:rPr>
              <a:t>–</a:t>
            </a:r>
            <a:r>
              <a:rPr lang="ru-RU" sz="1600" b="1" strike="noStrike" spc="-15" dirty="0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21" dirty="0">
                <a:solidFill>
                  <a:srgbClr val="58595B"/>
                </a:solidFill>
                <a:latin typeface="Calibri"/>
                <a:ea typeface="DejaVu Sans"/>
              </a:rPr>
              <a:t>17:00                                пятница  08:00-16:00</a:t>
            </a:r>
            <a:endParaRPr lang="ru-RU" sz="1600" b="0" strike="noStrike" spc="-1" dirty="0">
              <a:latin typeface="DejaVu Sans"/>
            </a:endParaRPr>
          </a:p>
        </p:txBody>
      </p:sp>
      <p:sp>
        <p:nvSpPr>
          <p:cNvPr id="59" name="object 45"/>
          <p:cNvSpPr/>
          <p:nvPr/>
        </p:nvSpPr>
        <p:spPr>
          <a:xfrm>
            <a:off x="6123240" y="8786520"/>
            <a:ext cx="914040" cy="641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 anchor="t">
            <a:spAutoFit/>
          </a:bodyPr>
          <a:lstStyle/>
          <a:p>
            <a:pPr marL="12600">
              <a:lnSpc>
                <a:spcPts val="799"/>
              </a:lnSpc>
              <a:spcBef>
                <a:spcPts val="258"/>
              </a:spcBef>
              <a:buNone/>
            </a:pPr>
            <a:r>
              <a:rPr lang="ru-RU" sz="800" b="0" strike="noStrike" spc="-12" dirty="0">
                <a:solidFill>
                  <a:srgbClr val="FFFFFF"/>
                </a:solidFill>
                <a:latin typeface="Calibri"/>
                <a:ea typeface="DejaVu Sans"/>
              </a:rPr>
              <a:t>Отделение Фонда</a:t>
            </a:r>
            <a:r>
              <a:rPr lang="ru-RU" sz="800" b="0" strike="noStrike" spc="471" dirty="0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12" dirty="0">
                <a:solidFill>
                  <a:srgbClr val="FFFFFF"/>
                </a:solidFill>
                <a:latin typeface="Calibri"/>
                <a:ea typeface="DejaVu Sans"/>
              </a:rPr>
              <a:t>пенсионного</a:t>
            </a:r>
            <a:endParaRPr lang="ru-RU" sz="800" b="0" strike="noStrike" spc="-1" dirty="0">
              <a:latin typeface="DejaVu Sans"/>
            </a:endParaRPr>
          </a:p>
          <a:p>
            <a:pPr marL="12600">
              <a:lnSpc>
                <a:spcPts val="799"/>
              </a:lnSpc>
              <a:buNone/>
            </a:pPr>
            <a:r>
              <a:rPr lang="ru-RU" sz="800" b="0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и</a:t>
            </a:r>
            <a:r>
              <a:rPr lang="ru-RU" sz="800" b="0" strike="noStrike" spc="-12" dirty="0">
                <a:solidFill>
                  <a:srgbClr val="FFFFFF"/>
                </a:solidFill>
                <a:latin typeface="Calibri"/>
                <a:ea typeface="DejaVu Sans"/>
              </a:rPr>
              <a:t> социального</a:t>
            </a:r>
            <a:r>
              <a:rPr lang="ru-RU" sz="800" b="0" strike="noStrike" spc="471" dirty="0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12" dirty="0">
                <a:solidFill>
                  <a:srgbClr val="FFFFFF"/>
                </a:solidFill>
                <a:latin typeface="Calibri"/>
                <a:ea typeface="DejaVu Sans"/>
              </a:rPr>
              <a:t>страхования</a:t>
            </a:r>
            <a:r>
              <a:rPr lang="ru-RU" sz="800" b="0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26" dirty="0">
                <a:solidFill>
                  <a:srgbClr val="FFFFFF"/>
                </a:solidFill>
                <a:latin typeface="Calibri"/>
                <a:ea typeface="DejaVu Sans"/>
              </a:rPr>
              <a:t>РФ</a:t>
            </a:r>
            <a:endParaRPr lang="ru-RU" sz="800" b="0" strike="noStrike" spc="-1" dirty="0">
              <a:latin typeface="DejaVu Sans"/>
            </a:endParaRPr>
          </a:p>
          <a:p>
            <a:pPr marL="12600">
              <a:lnSpc>
                <a:spcPts val="799"/>
              </a:lnSpc>
              <a:buNone/>
            </a:pPr>
            <a:r>
              <a:rPr lang="ru-RU" sz="800" b="0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по</a:t>
            </a:r>
            <a:r>
              <a:rPr lang="ru-RU" sz="800" b="0" strike="noStrike" spc="18" dirty="0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21" dirty="0">
                <a:solidFill>
                  <a:srgbClr val="FFFFFF"/>
                </a:solidFill>
                <a:latin typeface="Calibri"/>
                <a:ea typeface="DejaVu Sans"/>
              </a:rPr>
              <a:t>Самарской </a:t>
            </a:r>
            <a:r>
              <a:rPr lang="ru-RU" sz="800" b="0" strike="noStrike" spc="471" dirty="0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12" dirty="0">
                <a:solidFill>
                  <a:srgbClr val="FFFFFF"/>
                </a:solidFill>
                <a:latin typeface="Calibri"/>
                <a:ea typeface="DejaVu Sans"/>
              </a:rPr>
              <a:t>области</a:t>
            </a:r>
            <a:endParaRPr lang="ru-RU" sz="800" b="0" strike="noStrike" spc="-1" dirty="0">
              <a:latin typeface="DejaVu Sans"/>
            </a:endParaRPr>
          </a:p>
        </p:txBody>
      </p:sp>
      <p:grpSp>
        <p:nvGrpSpPr>
          <p:cNvPr id="60" name="Группа 103"/>
          <p:cNvGrpSpPr/>
          <p:nvPr/>
        </p:nvGrpSpPr>
        <p:grpSpPr>
          <a:xfrm>
            <a:off x="512280" y="489240"/>
            <a:ext cx="2514240" cy="979560"/>
            <a:chOff x="512280" y="489240"/>
            <a:chExt cx="2514240" cy="979560"/>
          </a:xfrm>
        </p:grpSpPr>
        <p:pic>
          <p:nvPicPr>
            <p:cNvPr id="61" name="object 49"/>
            <p:cNvPicPr/>
            <p:nvPr/>
          </p:nvPicPr>
          <p:blipFill>
            <a:blip r:embed="rId9"/>
            <a:stretch/>
          </p:blipFill>
          <p:spPr>
            <a:xfrm>
              <a:off x="512280" y="489240"/>
              <a:ext cx="835920" cy="95364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62" name="object 50"/>
            <p:cNvSpPr/>
            <p:nvPr/>
          </p:nvSpPr>
          <p:spPr>
            <a:xfrm>
              <a:off x="1577160" y="814680"/>
              <a:ext cx="291600" cy="18180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grpSp>
          <p:nvGrpSpPr>
            <p:cNvPr id="63" name="object 51"/>
            <p:cNvGrpSpPr/>
            <p:nvPr/>
          </p:nvGrpSpPr>
          <p:grpSpPr>
            <a:xfrm>
              <a:off x="1917720" y="814680"/>
              <a:ext cx="444240" cy="147600"/>
              <a:chOff x="1917720" y="814680"/>
              <a:chExt cx="444240" cy="147600"/>
            </a:xfrm>
          </p:grpSpPr>
          <p:sp>
            <p:nvSpPr>
              <p:cNvPr id="64" name="object 52"/>
              <p:cNvSpPr/>
              <p:nvPr/>
            </p:nvSpPr>
            <p:spPr>
              <a:xfrm>
                <a:off x="1917720" y="814680"/>
                <a:ext cx="287280" cy="14760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pic>
            <p:nvPicPr>
              <p:cNvPr id="65" name="object 53"/>
              <p:cNvPicPr/>
              <p:nvPr/>
            </p:nvPicPr>
            <p:blipFill>
              <a:blip r:embed="rId10"/>
              <a:stretch/>
            </p:blipFill>
            <p:spPr>
              <a:xfrm>
                <a:off x="2244240" y="815040"/>
                <a:ext cx="117720" cy="14652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66" name="object 54"/>
            <p:cNvPicPr/>
            <p:nvPr/>
          </p:nvPicPr>
          <p:blipFill>
            <a:blip r:embed="rId11"/>
            <a:stretch/>
          </p:blipFill>
          <p:spPr>
            <a:xfrm>
              <a:off x="1556640" y="1049760"/>
              <a:ext cx="156240" cy="15012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67" name="object 55"/>
            <p:cNvGrpSpPr/>
            <p:nvPr/>
          </p:nvGrpSpPr>
          <p:grpSpPr>
            <a:xfrm>
              <a:off x="1762920" y="1051200"/>
              <a:ext cx="673920" cy="180000"/>
              <a:chOff x="1762920" y="1051200"/>
              <a:chExt cx="673920" cy="180000"/>
            </a:xfrm>
          </p:grpSpPr>
          <p:pic>
            <p:nvPicPr>
              <p:cNvPr id="68" name="object 56"/>
              <p:cNvPicPr/>
              <p:nvPr/>
            </p:nvPicPr>
            <p:blipFill>
              <a:blip r:embed="rId12"/>
              <a:stretch/>
            </p:blipFill>
            <p:spPr>
              <a:xfrm>
                <a:off x="1762920" y="1051560"/>
                <a:ext cx="119160" cy="14652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69" name="object 57"/>
              <p:cNvSpPr/>
              <p:nvPr/>
            </p:nvSpPr>
            <p:spPr>
              <a:xfrm>
                <a:off x="1917720" y="1051200"/>
                <a:ext cx="51912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</p:grpSp>
        <p:grpSp>
          <p:nvGrpSpPr>
            <p:cNvPr id="70" name="object 58"/>
            <p:cNvGrpSpPr/>
            <p:nvPr/>
          </p:nvGrpSpPr>
          <p:grpSpPr>
            <a:xfrm>
              <a:off x="2489040" y="1051560"/>
              <a:ext cx="287280" cy="146520"/>
              <a:chOff x="2489040" y="1051560"/>
              <a:chExt cx="287280" cy="146520"/>
            </a:xfrm>
          </p:grpSpPr>
          <p:pic>
            <p:nvPicPr>
              <p:cNvPr id="71" name="object 59"/>
              <p:cNvPicPr/>
              <p:nvPr/>
            </p:nvPicPr>
            <p:blipFill>
              <a:blip r:embed="rId13"/>
              <a:stretch/>
            </p:blipFill>
            <p:spPr>
              <a:xfrm>
                <a:off x="2489040" y="1051560"/>
                <a:ext cx="126360" cy="1465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2" name="object 60"/>
              <p:cNvPicPr/>
              <p:nvPr/>
            </p:nvPicPr>
            <p:blipFill>
              <a:blip r:embed="rId14"/>
              <a:stretch/>
            </p:blipFill>
            <p:spPr>
              <a:xfrm>
                <a:off x="2658960" y="1051560"/>
                <a:ext cx="117360" cy="14652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73" name="object 61"/>
            <p:cNvGrpSpPr/>
            <p:nvPr/>
          </p:nvGrpSpPr>
          <p:grpSpPr>
            <a:xfrm>
              <a:off x="1556640" y="1284480"/>
              <a:ext cx="1469880" cy="184320"/>
              <a:chOff x="1556640" y="1284480"/>
              <a:chExt cx="1469880" cy="184320"/>
            </a:xfrm>
          </p:grpSpPr>
          <p:pic>
            <p:nvPicPr>
              <p:cNvPr id="74" name="object 62"/>
              <p:cNvPicPr/>
              <p:nvPr/>
            </p:nvPicPr>
            <p:blipFill>
              <a:blip r:embed="rId15"/>
              <a:stretch/>
            </p:blipFill>
            <p:spPr>
              <a:xfrm>
                <a:off x="1556640" y="1292040"/>
                <a:ext cx="139680" cy="1519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5" name="object 63"/>
              <p:cNvPicPr/>
              <p:nvPr/>
            </p:nvPicPr>
            <p:blipFill>
              <a:blip r:embed="rId16"/>
              <a:stretch/>
            </p:blipFill>
            <p:spPr>
              <a:xfrm>
                <a:off x="1725840" y="1292040"/>
                <a:ext cx="160920" cy="1519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6" name="object 64"/>
              <p:cNvPicPr/>
              <p:nvPr/>
            </p:nvPicPr>
            <p:blipFill>
              <a:blip r:embed="rId17"/>
              <a:stretch/>
            </p:blipFill>
            <p:spPr>
              <a:xfrm>
                <a:off x="1917720" y="1284480"/>
                <a:ext cx="356760" cy="1843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7" name="object 65"/>
              <p:cNvPicPr/>
              <p:nvPr/>
            </p:nvPicPr>
            <p:blipFill>
              <a:blip r:embed="rId18"/>
              <a:stretch/>
            </p:blipFill>
            <p:spPr>
              <a:xfrm>
                <a:off x="2300040" y="1292040"/>
                <a:ext cx="160920" cy="15192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78" name="object 66"/>
              <p:cNvSpPr/>
              <p:nvPr/>
            </p:nvSpPr>
            <p:spPr>
              <a:xfrm>
                <a:off x="2494080" y="1290960"/>
                <a:ext cx="135000" cy="1461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pic>
            <p:nvPicPr>
              <p:cNvPr id="79" name="object 67"/>
              <p:cNvPicPr/>
              <p:nvPr/>
            </p:nvPicPr>
            <p:blipFill>
              <a:blip r:embed="rId19"/>
              <a:stretch/>
            </p:blipFill>
            <p:spPr>
              <a:xfrm>
                <a:off x="2661480" y="1290960"/>
                <a:ext cx="166680" cy="1778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80" name="object 68"/>
              <p:cNvPicPr/>
              <p:nvPr/>
            </p:nvPicPr>
            <p:blipFill>
              <a:blip r:embed="rId20"/>
              <a:stretch/>
            </p:blipFill>
            <p:spPr>
              <a:xfrm>
                <a:off x="2861640" y="1290960"/>
                <a:ext cx="164880" cy="14652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81" name="Прямоугольник: скругленные углы 2"/>
          <p:cNvSpPr/>
          <p:nvPr/>
        </p:nvSpPr>
        <p:spPr>
          <a:xfrm>
            <a:off x="6140520" y="9593640"/>
            <a:ext cx="871200" cy="85500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2" name="Овал 3"/>
          <p:cNvSpPr/>
          <p:nvPr/>
        </p:nvSpPr>
        <p:spPr>
          <a:xfrm>
            <a:off x="6047640" y="7937640"/>
            <a:ext cx="811800" cy="8118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83" name="object 48"/>
          <p:cNvPicPr/>
          <p:nvPr/>
        </p:nvPicPr>
        <p:blipFill>
          <a:blip r:embed="rId21"/>
          <a:stretch/>
        </p:blipFill>
        <p:spPr>
          <a:xfrm>
            <a:off x="6189460" y="7895061"/>
            <a:ext cx="597960" cy="513000"/>
          </a:xfrm>
          <a:prstGeom prst="rect">
            <a:avLst/>
          </a:prstGeom>
          <a:ln w="0">
            <a:noFill/>
          </a:ln>
        </p:spPr>
      </p:pic>
      <p:pic>
        <p:nvPicPr>
          <p:cNvPr id="84" name="Рисунок 7"/>
          <p:cNvPicPr/>
          <p:nvPr/>
        </p:nvPicPr>
        <p:blipFill>
          <a:blip r:embed="rId22"/>
          <a:stretch/>
        </p:blipFill>
        <p:spPr>
          <a:xfrm>
            <a:off x="6127533" y="9590039"/>
            <a:ext cx="858600" cy="85860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85" name="Таблица 4"/>
          <p:cNvGraphicFramePr/>
          <p:nvPr>
            <p:extLst>
              <p:ext uri="{D42A27DB-BD31-4B8C-83A1-F6EECF244321}">
                <p14:modId xmlns:p14="http://schemas.microsoft.com/office/powerpoint/2010/main" val="3622810311"/>
              </p:ext>
            </p:extLst>
          </p:nvPr>
        </p:nvGraphicFramePr>
        <p:xfrm>
          <a:off x="345960" y="2034332"/>
          <a:ext cx="6789600" cy="3467824"/>
        </p:xfrm>
        <a:graphic>
          <a:graphicData uri="http://schemas.openxmlformats.org/drawingml/2006/table">
            <a:tbl>
              <a:tblPr/>
              <a:tblGrid>
                <a:gridCol w="842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96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0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6332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ru-RU" sz="1400" b="1" strike="noStrike" spc="-1" dirty="0">
                          <a:solidFill>
                            <a:srgbClr val="FFFFFF"/>
                          </a:solidFill>
                          <a:latin typeface="Times New Roman"/>
                        </a:rPr>
                        <a:t>Дата </a:t>
                      </a:r>
                      <a:endParaRPr lang="ru-RU" sz="1400" b="0" strike="noStrike" spc="-1" dirty="0">
                        <a:latin typeface="DejaVu Sans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ru-RU" sz="1400" b="1" strike="noStrike" spc="-1" dirty="0">
                          <a:solidFill>
                            <a:srgbClr val="FFFFFF"/>
                          </a:solidFill>
                          <a:latin typeface="Times New Roman"/>
                        </a:rPr>
                        <a:t>Мероприятие</a:t>
                      </a:r>
                      <a:endParaRPr lang="ru-RU" sz="1400" b="0" strike="noStrike" spc="-1" dirty="0">
                        <a:latin typeface="DejaVu Sans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ru-RU" sz="1400" b="1" strike="noStrike" spc="-1">
                          <a:solidFill>
                            <a:srgbClr val="FFFFFF"/>
                          </a:solidFill>
                          <a:latin typeface="Times New Roman"/>
                        </a:rPr>
                        <a:t>Время</a:t>
                      </a:r>
                      <a:endParaRPr lang="ru-RU" sz="1400" b="0" strike="noStrike" spc="-1">
                        <a:latin typeface="DejaVu Sans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ru-RU" sz="1400" b="1" strike="noStrike" spc="-1">
                          <a:solidFill>
                            <a:srgbClr val="FFFFFF"/>
                          </a:solidFill>
                          <a:latin typeface="Times New Roman"/>
                        </a:rPr>
                        <a:t>начала</a:t>
                      </a:r>
                      <a:endParaRPr lang="ru-RU" sz="1400" b="0" strike="noStrike" spc="-1">
                        <a:latin typeface="DejaVu Sans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798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buNone/>
                      </a:pPr>
                      <a:r>
                        <a:rPr lang="ru-RU" sz="1400" b="1" strike="noStrike" spc="-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04.08</a:t>
                      </a:r>
                      <a:endParaRPr lang="ru-RU" sz="1400" b="1" strike="noStrike" spc="-1" dirty="0">
                        <a:latin typeface="DejaVu Sans"/>
                      </a:endParaRP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1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Мастер – класс «Элегантный макияж» от косметолога – визажиста Н.В. </a:t>
                      </a:r>
                      <a:r>
                        <a:rPr lang="ru-RU" sz="14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Чумаковой</a:t>
                      </a:r>
                      <a:endParaRPr lang="ru-RU" sz="14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400" b="0" strike="noStrike" spc="-12" dirty="0" smtClean="0">
                          <a:solidFill>
                            <a:srgbClr val="231F20"/>
                          </a:solidFill>
                          <a:latin typeface="Times New Roman"/>
                        </a:rPr>
                        <a:t>11:</a:t>
                      </a:r>
                      <a:r>
                        <a:rPr lang="ru-RU" sz="1400" b="0" strike="noStrike" spc="-26" dirty="0" smtClean="0">
                          <a:solidFill>
                            <a:srgbClr val="231F20"/>
                          </a:solidFill>
                          <a:latin typeface="Times New Roman"/>
                        </a:rPr>
                        <a:t>00</a:t>
                      </a:r>
                      <a:endParaRPr lang="ru-RU" sz="1400" b="0" strike="noStrike" spc="-1" dirty="0">
                        <a:latin typeface="DejaVu San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4588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400" b="1" strike="noStrike" spc="-12" dirty="0" smtClean="0">
                          <a:solidFill>
                            <a:srgbClr val="231F20"/>
                          </a:solidFill>
                          <a:latin typeface="Times New Roman"/>
                        </a:rPr>
                        <a:t>06.08</a:t>
                      </a:r>
                      <a:endParaRPr lang="ru-RU" sz="1400" b="1" strike="noStrike" spc="-1" dirty="0">
                        <a:latin typeface="DejaVu San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rtl="0">
                        <a:buNone/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Индивидуальное</a:t>
                      </a:r>
                      <a:r>
                        <a:rPr lang="ru-RU" sz="140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консультирование по вопросам пенсионного обеспечения.</a:t>
                      </a:r>
                      <a:endParaRPr lang="ru-RU" sz="1400" b="0" strike="noStrike" spc="-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ru-RU" sz="1400" b="0" strike="noStrike" spc="-1" dirty="0" smtClean="0">
                          <a:latin typeface="Times New Roman"/>
                        </a:rPr>
                        <a:t>10:00</a:t>
                      </a:r>
                      <a:endParaRPr lang="ru-RU" sz="1400" b="0" strike="noStrike" spc="-1" dirty="0">
                        <a:latin typeface="DejaVu San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2704">
                <a:tc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  <a:defRPr/>
                      </a:pPr>
                      <a:r>
                        <a:rPr lang="ru-RU" sz="1400" b="1" strike="noStrike" spc="-12" dirty="0" smtClean="0">
                          <a:solidFill>
                            <a:srgbClr val="231F20"/>
                          </a:solidFill>
                          <a:latin typeface="Times New Roman"/>
                        </a:rPr>
                        <a:t>11.08</a:t>
                      </a:r>
                      <a:endParaRPr lang="ru-RU" sz="1400" b="1" strike="noStrike" spc="-1" dirty="0" smtClean="0">
                        <a:latin typeface="DejaVu Sans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endParaRPr lang="ru-RU" sz="1400" b="1" strike="noStrike" spc="-1" dirty="0">
                        <a:latin typeface="DejaVu San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1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Урок компьютерной грамотности:</a:t>
                      </a:r>
                      <a:r>
                        <a:rPr lang="ru-RU" sz="140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«Телефонное и смс мошенничество».</a:t>
                      </a:r>
                      <a:r>
                        <a:rPr lang="ru-RU" sz="14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endParaRPr lang="ru-RU" sz="1400" b="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400" b="0" strike="noStrike" spc="-1" dirty="0" smtClean="0">
                          <a:latin typeface="Times New Roman" panose="02020603050405020304" pitchFamily="18" charset="0"/>
                          <a:ea typeface="DejaVu Sans" panose="020B0603030804020204" pitchFamily="34" charset="0"/>
                          <a:cs typeface="Times New Roman" panose="02020603050405020304" pitchFamily="18" charset="0"/>
                        </a:rPr>
                        <a:t>10:00</a:t>
                      </a:r>
                    </a:p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endParaRPr lang="ru-RU" sz="1400" b="0" strike="noStrike" spc="-1" dirty="0">
                        <a:latin typeface="Times New Roman" panose="02020603050405020304" pitchFamily="18" charset="0"/>
                        <a:ea typeface="DejaVu Sans" panose="020B060303080402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9296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en-US" sz="1400" b="1" strike="noStrike" spc="-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400" b="1" strike="noStrike" spc="-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8.08</a:t>
                      </a:r>
                      <a:endParaRPr lang="ru-RU" sz="1400" b="1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Яблочный спас: истории,</a:t>
                      </a:r>
                      <a:r>
                        <a:rPr lang="ru-RU" sz="14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традиции, яблочное чаепитие.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400" b="0" strike="noStrike" spc="-12" dirty="0">
                          <a:solidFill>
                            <a:srgbClr val="231F2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10:</a:t>
                      </a:r>
                      <a:r>
                        <a:rPr lang="ru-RU" sz="1400" b="0" strike="noStrike" spc="-26" dirty="0">
                          <a:solidFill>
                            <a:srgbClr val="231F2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4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400" b="1" strike="noStrike" spc="-12" dirty="0" smtClean="0">
                          <a:solidFill>
                            <a:srgbClr val="231F20"/>
                          </a:solidFill>
                          <a:latin typeface="Times New Roman"/>
                        </a:rPr>
                        <a:t>21.08</a:t>
                      </a:r>
                      <a:endParaRPr lang="ru-RU" sz="1400" b="1" strike="noStrike" spc="-1" dirty="0">
                        <a:latin typeface="DejaVu San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День Государственного флага Российской Федерации. </a:t>
                      </a:r>
                    </a:p>
                    <a:p>
                      <a:pPr marL="0" marR="0" indent="0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Литературная гостиная:</a:t>
                      </a:r>
                      <a:r>
                        <a:rPr lang="ru-RU" sz="140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«Душа России в цвете неба и снегов».</a:t>
                      </a:r>
                      <a:endParaRPr lang="ru-RU" sz="1400" b="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400" b="0" strike="noStrike" spc="-1" dirty="0">
                          <a:latin typeface="Times New Roman"/>
                        </a:rPr>
                        <a:t>10:00</a:t>
                      </a:r>
                      <a:endParaRPr lang="ru-RU" sz="1400" b="0" strike="noStrike" spc="-1" dirty="0">
                        <a:latin typeface="DejaVu San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object 46"/>
          <p:cNvPicPr/>
          <p:nvPr/>
        </p:nvPicPr>
        <p:blipFill>
          <a:blip r:embed="rId2"/>
          <a:stretch/>
        </p:blipFill>
        <p:spPr>
          <a:xfrm>
            <a:off x="3731760" y="108000"/>
            <a:ext cx="3716640" cy="1654920"/>
          </a:xfrm>
          <a:prstGeom prst="rect">
            <a:avLst/>
          </a:prstGeom>
          <a:ln w="0">
            <a:noFill/>
          </a:ln>
        </p:spPr>
      </p:pic>
      <p:sp>
        <p:nvSpPr>
          <p:cNvPr id="87" name="object 47"/>
          <p:cNvSpPr/>
          <p:nvPr/>
        </p:nvSpPr>
        <p:spPr>
          <a:xfrm>
            <a:off x="111240" y="6138789"/>
            <a:ext cx="7342200" cy="4477612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88" name="Группа 4"/>
          <p:cNvGrpSpPr/>
          <p:nvPr/>
        </p:nvGrpSpPr>
        <p:grpSpPr>
          <a:xfrm>
            <a:off x="644400" y="8176320"/>
            <a:ext cx="1144440" cy="129240"/>
            <a:chOff x="644400" y="8176320"/>
            <a:chExt cx="1144440" cy="129240"/>
          </a:xfrm>
        </p:grpSpPr>
        <p:pic>
          <p:nvPicPr>
            <p:cNvPr id="89" name="object 69"/>
            <p:cNvPicPr/>
            <p:nvPr/>
          </p:nvPicPr>
          <p:blipFill>
            <a:blip r:embed="rId3"/>
            <a:stretch/>
          </p:blipFill>
          <p:spPr>
            <a:xfrm>
              <a:off x="644400" y="8176320"/>
              <a:ext cx="99720" cy="12924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90" name="object 70"/>
            <p:cNvSpPr/>
            <p:nvPr/>
          </p:nvSpPr>
          <p:spPr>
            <a:xfrm>
              <a:off x="771480" y="8178120"/>
              <a:ext cx="91080" cy="126000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91" name="object 71"/>
            <p:cNvPicPr/>
            <p:nvPr/>
          </p:nvPicPr>
          <p:blipFill>
            <a:blip r:embed="rId4"/>
            <a:stretch/>
          </p:blipFill>
          <p:spPr>
            <a:xfrm>
              <a:off x="888840" y="8176320"/>
              <a:ext cx="288720" cy="1292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92" name="object 72"/>
            <p:cNvPicPr/>
            <p:nvPr/>
          </p:nvPicPr>
          <p:blipFill>
            <a:blip r:embed="rId5"/>
            <a:stretch/>
          </p:blipFill>
          <p:spPr>
            <a:xfrm>
              <a:off x="1201680" y="8176320"/>
              <a:ext cx="315720" cy="1292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93" name="object 73"/>
            <p:cNvPicPr/>
            <p:nvPr/>
          </p:nvPicPr>
          <p:blipFill>
            <a:blip r:embed="rId6"/>
            <a:stretch/>
          </p:blipFill>
          <p:spPr>
            <a:xfrm>
              <a:off x="1545480" y="8178120"/>
              <a:ext cx="106560" cy="1256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94" name="object 74"/>
            <p:cNvPicPr/>
            <p:nvPr/>
          </p:nvPicPr>
          <p:blipFill>
            <a:blip r:embed="rId7"/>
            <a:stretch/>
          </p:blipFill>
          <p:spPr>
            <a:xfrm>
              <a:off x="1679400" y="8178120"/>
              <a:ext cx="109440" cy="12744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4209120" y="316800"/>
            <a:ext cx="2926800" cy="1863720"/>
          </a:xfrm>
          <a:prstGeom prst="rect">
            <a:avLst/>
          </a:prstGeom>
          <a:noFill/>
          <a:ln w="0">
            <a:noFill/>
          </a:ln>
        </p:spPr>
        <p:txBody>
          <a:bodyPr lIns="0" tIns="81360" rIns="0" bIns="0" anchor="t">
            <a:noAutofit/>
          </a:bodyPr>
          <a:lstStyle/>
          <a:p>
            <a:pPr marL="439560" indent="-427320" algn="r">
              <a:lnSpc>
                <a:spcPts val="2701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2700" b="1" strike="noStrike" spc="-12" dirty="0">
                <a:solidFill>
                  <a:srgbClr val="FFFFFF"/>
                </a:solidFill>
                <a:latin typeface="Calibri"/>
              </a:rPr>
              <a:t>        МЕРОПРИЯТИЯ             </a:t>
            </a:r>
            <a:r>
              <a:rPr lang="ru-RU" sz="2700" b="1" strike="noStrike" spc="-1" dirty="0">
                <a:solidFill>
                  <a:srgbClr val="FFFFFF"/>
                </a:solidFill>
                <a:latin typeface="Calibri"/>
              </a:rPr>
              <a:t>НА </a:t>
            </a:r>
            <a:r>
              <a:rPr lang="ru-RU" sz="2700" b="1" strike="noStrike" spc="-1" dirty="0" smtClean="0">
                <a:solidFill>
                  <a:srgbClr val="FFFFFF"/>
                </a:solidFill>
                <a:latin typeface="Calibri"/>
              </a:rPr>
              <a:t>АВГУСТ</a:t>
            </a:r>
            <a:endParaRPr lang="ru-RU" sz="2700" b="0" strike="noStrike" spc="-1" dirty="0">
              <a:latin typeface="DejaVu Sans"/>
            </a:endParaRPr>
          </a:p>
          <a:p>
            <a:pPr marL="439560" indent="-427320" algn="r">
              <a:lnSpc>
                <a:spcPts val="2701"/>
              </a:lnSpc>
              <a:buNone/>
              <a:tabLst>
                <a:tab pos="0" algn="l"/>
              </a:tabLst>
            </a:pPr>
            <a:r>
              <a:rPr lang="ru-RU" sz="2700" b="1" strike="noStrike" spc="-21" dirty="0">
                <a:solidFill>
                  <a:srgbClr val="FFFFFF"/>
                </a:solidFill>
                <a:latin typeface="Calibri"/>
              </a:rPr>
              <a:t>2026</a:t>
            </a:r>
            <a:endParaRPr lang="ru-RU" sz="2700" b="0" strike="noStrike" spc="-1" dirty="0">
              <a:latin typeface="DejaVu Sans"/>
            </a:endParaRPr>
          </a:p>
        </p:txBody>
      </p:sp>
      <p:sp>
        <p:nvSpPr>
          <p:cNvPr id="96" name="object 76"/>
          <p:cNvSpPr/>
          <p:nvPr/>
        </p:nvSpPr>
        <p:spPr>
          <a:xfrm>
            <a:off x="281520" y="8300160"/>
            <a:ext cx="5110560" cy="2196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 anchor="t">
            <a:spAutoFit/>
          </a:bodyPr>
          <a:lstStyle/>
          <a:p>
            <a:pPr marL="12600">
              <a:lnSpc>
                <a:spcPct val="75000"/>
              </a:lnSpc>
              <a:spcBef>
                <a:spcPts val="1375"/>
              </a:spcBef>
              <a:buNone/>
            </a:pPr>
            <a:r>
              <a:rPr lang="ru-RU" sz="4400" b="1" strike="noStrike" spc="-12" dirty="0">
                <a:solidFill>
                  <a:srgbClr val="FFFFFF"/>
                </a:solidFill>
                <a:latin typeface="Calibri"/>
                <a:ea typeface="DejaVu Sans"/>
              </a:rPr>
              <a:t>ПРИХОДИТЕ, </a:t>
            </a:r>
            <a:r>
              <a:rPr lang="ru-RU" sz="4400" b="1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МЫ</a:t>
            </a:r>
            <a:r>
              <a:rPr lang="ru-RU" sz="4400" b="1" strike="noStrike" spc="-137" dirty="0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4400" b="1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ВАС</a:t>
            </a:r>
            <a:r>
              <a:rPr lang="ru-RU" sz="4400" b="1" strike="noStrike" spc="-137" dirty="0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4400" b="1" strike="noStrike" spc="-12" dirty="0">
                <a:solidFill>
                  <a:srgbClr val="FFFFFF"/>
                </a:solidFill>
                <a:latin typeface="Calibri"/>
                <a:ea typeface="DejaVu Sans"/>
              </a:rPr>
              <a:t>ЖДЕМ!</a:t>
            </a:r>
            <a:endParaRPr lang="ru-RU" sz="4400" b="0" strike="noStrike" spc="-1" dirty="0">
              <a:latin typeface="DejaVu Sans"/>
            </a:endParaRPr>
          </a:p>
          <a:p>
            <a:pPr marL="12600">
              <a:lnSpc>
                <a:spcPct val="75000"/>
              </a:lnSpc>
              <a:spcBef>
                <a:spcPts val="1375"/>
              </a:spcBef>
              <a:buNone/>
            </a:pPr>
            <a:r>
              <a:rPr lang="ru-RU" sz="1300" b="0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Наши</a:t>
            </a:r>
            <a:r>
              <a:rPr lang="ru-RU" sz="1300" b="0" strike="noStrike" spc="-35" dirty="0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1300" b="0" strike="noStrike" spc="-12" dirty="0">
                <a:solidFill>
                  <a:srgbClr val="FFFFFF"/>
                </a:solidFill>
                <a:latin typeface="Calibri"/>
                <a:ea typeface="DejaVu Sans"/>
              </a:rPr>
              <a:t>контакты:</a:t>
            </a:r>
            <a:endParaRPr lang="ru-RU" sz="1300" b="0" strike="noStrike" spc="-1" dirty="0">
              <a:latin typeface="DejaVu Sans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  <a:buNone/>
            </a:pPr>
            <a:r>
              <a:rPr lang="ru-RU" sz="1300" b="0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Адрес: 446640 Самарская область, Алексеевский район, с. Алексеевка,                     ул. Первомайская, дом 9</a:t>
            </a:r>
            <a:r>
              <a:rPr sz="1300" dirty="0"/>
              <a:t/>
            </a:r>
            <a:br>
              <a:rPr sz="1300" dirty="0"/>
            </a:br>
            <a:r>
              <a:rPr lang="ru-RU" sz="1300" b="0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Контактный номер +7 927 905 65 00</a:t>
            </a:r>
            <a:endParaRPr lang="ru-RU" sz="1300" b="0" strike="noStrike" spc="-1" dirty="0">
              <a:latin typeface="DejaVu Sans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  <a:buNone/>
            </a:pPr>
            <a:r>
              <a:rPr lang="ru-RU" sz="1300" b="0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ФИО Гаврилова Татьяна Павловна</a:t>
            </a:r>
            <a:endParaRPr lang="ru-RU" sz="1300" b="0" strike="noStrike" spc="-1" dirty="0">
              <a:latin typeface="DejaVu Sans"/>
            </a:endParaRPr>
          </a:p>
        </p:txBody>
      </p:sp>
      <p:sp>
        <p:nvSpPr>
          <p:cNvPr id="97" name="object 77"/>
          <p:cNvSpPr/>
          <p:nvPr/>
        </p:nvSpPr>
        <p:spPr>
          <a:xfrm>
            <a:off x="3202186" y="5418708"/>
            <a:ext cx="4001414" cy="84006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12600" rIns="0" bIns="0" anchor="t">
            <a:spAutoFit/>
          </a:bodyPr>
          <a:lstStyle/>
          <a:p>
            <a:pPr marL="12600" indent="1948680">
              <a:lnSpc>
                <a:spcPct val="112000"/>
              </a:lnSpc>
              <a:spcBef>
                <a:spcPts val="99"/>
              </a:spcBef>
              <a:buNone/>
              <a:tabLst>
                <a:tab pos="0" algn="l"/>
              </a:tabLst>
            </a:pPr>
            <a:r>
              <a:rPr lang="ru-RU" sz="1600" b="1" strike="noStrike" spc="-1" dirty="0">
                <a:solidFill>
                  <a:srgbClr val="58595B"/>
                </a:solidFill>
                <a:latin typeface="Calibri"/>
                <a:ea typeface="DejaVu Sans"/>
              </a:rPr>
              <a:t>Время</a:t>
            </a:r>
            <a:r>
              <a:rPr lang="ru-RU" sz="1600" b="1" strike="noStrike" spc="-66" dirty="0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2" dirty="0">
                <a:solidFill>
                  <a:srgbClr val="58595B"/>
                </a:solidFill>
                <a:latin typeface="Calibri"/>
                <a:ea typeface="DejaVu Sans"/>
              </a:rPr>
              <a:t>работы: понедельник </a:t>
            </a:r>
            <a:r>
              <a:rPr lang="ru-RU" sz="1600" b="1" strike="noStrike" spc="-1" dirty="0">
                <a:solidFill>
                  <a:srgbClr val="58595B"/>
                </a:solidFill>
                <a:latin typeface="Calibri"/>
                <a:ea typeface="DejaVu Sans"/>
              </a:rPr>
              <a:t>–</a:t>
            </a:r>
            <a:r>
              <a:rPr lang="ru-RU" sz="1600" b="1" strike="noStrike" spc="-12" dirty="0">
                <a:solidFill>
                  <a:srgbClr val="58595B"/>
                </a:solidFill>
                <a:latin typeface="Calibri"/>
                <a:ea typeface="DejaVu Sans"/>
              </a:rPr>
              <a:t> четверг  </a:t>
            </a:r>
            <a:r>
              <a:rPr lang="ru-RU" sz="1600" b="1" strike="noStrike" spc="-1" dirty="0">
                <a:solidFill>
                  <a:srgbClr val="58595B"/>
                </a:solidFill>
                <a:latin typeface="Calibri"/>
                <a:ea typeface="DejaVu Sans"/>
              </a:rPr>
              <a:t>08:00</a:t>
            </a:r>
            <a:r>
              <a:rPr lang="ru-RU" sz="1600" b="1" strike="noStrike" spc="-7" dirty="0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" dirty="0">
                <a:solidFill>
                  <a:srgbClr val="58595B"/>
                </a:solidFill>
                <a:latin typeface="Calibri"/>
                <a:ea typeface="DejaVu Sans"/>
              </a:rPr>
              <a:t>–</a:t>
            </a:r>
            <a:r>
              <a:rPr lang="ru-RU" sz="1600" b="1" strike="noStrike" spc="-15" dirty="0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21" dirty="0">
                <a:solidFill>
                  <a:srgbClr val="58595B"/>
                </a:solidFill>
                <a:latin typeface="Calibri"/>
                <a:ea typeface="DejaVu Sans"/>
              </a:rPr>
              <a:t>17:00                                пятница  08:00-16:00</a:t>
            </a:r>
            <a:endParaRPr lang="ru-RU" sz="1600" b="0" strike="noStrike" spc="-1" dirty="0">
              <a:latin typeface="DejaVu Sans"/>
            </a:endParaRPr>
          </a:p>
        </p:txBody>
      </p:sp>
      <p:sp>
        <p:nvSpPr>
          <p:cNvPr id="98" name="object 78"/>
          <p:cNvSpPr/>
          <p:nvPr/>
        </p:nvSpPr>
        <p:spPr>
          <a:xfrm>
            <a:off x="6123240" y="8786520"/>
            <a:ext cx="914040" cy="64899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 anchor="t">
            <a:spAutoFit/>
          </a:bodyPr>
          <a:lstStyle/>
          <a:p>
            <a:pPr marL="12600">
              <a:lnSpc>
                <a:spcPts val="799"/>
              </a:lnSpc>
              <a:spcBef>
                <a:spcPts val="258"/>
              </a:spcBef>
              <a:buNone/>
            </a:pPr>
            <a:r>
              <a:rPr lang="ru-RU" sz="800" b="0" strike="noStrike" spc="-12" dirty="0">
                <a:solidFill>
                  <a:srgbClr val="FFFFFF"/>
                </a:solidFill>
                <a:latin typeface="Calibri"/>
                <a:ea typeface="DejaVu Sans"/>
              </a:rPr>
              <a:t>Отделение Фонда</a:t>
            </a:r>
            <a:r>
              <a:rPr lang="ru-RU" sz="800" b="0" strike="noStrike" spc="471" dirty="0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12" dirty="0">
                <a:solidFill>
                  <a:srgbClr val="FFFFFF"/>
                </a:solidFill>
                <a:latin typeface="Calibri"/>
                <a:ea typeface="DejaVu Sans"/>
              </a:rPr>
              <a:t>пенсионного</a:t>
            </a:r>
            <a:endParaRPr lang="ru-RU" sz="800" b="0" strike="noStrike" spc="-1" dirty="0">
              <a:latin typeface="DejaVu Sans"/>
            </a:endParaRPr>
          </a:p>
          <a:p>
            <a:pPr marL="12600">
              <a:lnSpc>
                <a:spcPts val="799"/>
              </a:lnSpc>
              <a:buNone/>
            </a:pPr>
            <a:r>
              <a:rPr lang="ru-RU" sz="800" b="0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и</a:t>
            </a:r>
            <a:r>
              <a:rPr lang="ru-RU" sz="800" b="0" strike="noStrike" spc="-12" dirty="0">
                <a:solidFill>
                  <a:srgbClr val="FFFFFF"/>
                </a:solidFill>
                <a:latin typeface="Calibri"/>
                <a:ea typeface="DejaVu Sans"/>
              </a:rPr>
              <a:t> социального</a:t>
            </a:r>
            <a:r>
              <a:rPr lang="ru-RU" sz="800" b="0" strike="noStrike" spc="471" dirty="0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12" dirty="0">
                <a:solidFill>
                  <a:srgbClr val="FFFFFF"/>
                </a:solidFill>
                <a:latin typeface="Calibri"/>
                <a:ea typeface="DejaVu Sans"/>
              </a:rPr>
              <a:t>страхования</a:t>
            </a:r>
            <a:r>
              <a:rPr lang="ru-RU" sz="800" b="0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26" dirty="0">
                <a:solidFill>
                  <a:srgbClr val="FFFFFF"/>
                </a:solidFill>
                <a:latin typeface="Calibri"/>
                <a:ea typeface="DejaVu Sans"/>
              </a:rPr>
              <a:t>РФ</a:t>
            </a:r>
            <a:endParaRPr lang="ru-RU" sz="800" b="0" strike="noStrike" spc="-1" dirty="0">
              <a:latin typeface="DejaVu Sans"/>
            </a:endParaRPr>
          </a:p>
          <a:p>
            <a:pPr marL="12600">
              <a:lnSpc>
                <a:spcPts val="799"/>
              </a:lnSpc>
              <a:buNone/>
            </a:pPr>
            <a:r>
              <a:rPr lang="ru-RU" sz="800" b="0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по</a:t>
            </a:r>
            <a:r>
              <a:rPr lang="ru-RU" sz="800" b="0" strike="noStrike" spc="18" dirty="0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21" dirty="0" smtClean="0">
                <a:solidFill>
                  <a:srgbClr val="FFFFFF"/>
                </a:solidFill>
                <a:latin typeface="Calibri"/>
                <a:ea typeface="DejaVu Sans"/>
              </a:rPr>
              <a:t>Самарской </a:t>
            </a:r>
            <a:r>
              <a:rPr lang="ru-RU" sz="800" b="0" strike="noStrike" spc="471" dirty="0" smtClean="0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12" dirty="0">
                <a:solidFill>
                  <a:srgbClr val="FFFFFF"/>
                </a:solidFill>
                <a:latin typeface="Calibri"/>
                <a:ea typeface="DejaVu Sans"/>
              </a:rPr>
              <a:t>области</a:t>
            </a:r>
            <a:endParaRPr lang="ru-RU" sz="800" b="0" strike="noStrike" spc="-1" dirty="0">
              <a:latin typeface="DejaVu Sans"/>
            </a:endParaRPr>
          </a:p>
        </p:txBody>
      </p:sp>
      <p:grpSp>
        <p:nvGrpSpPr>
          <p:cNvPr id="99" name="Группа 5"/>
          <p:cNvGrpSpPr/>
          <p:nvPr/>
        </p:nvGrpSpPr>
        <p:grpSpPr>
          <a:xfrm>
            <a:off x="512280" y="489240"/>
            <a:ext cx="2514240" cy="979560"/>
            <a:chOff x="512280" y="489240"/>
            <a:chExt cx="2514240" cy="979560"/>
          </a:xfrm>
        </p:grpSpPr>
        <p:pic>
          <p:nvPicPr>
            <p:cNvPr id="100" name="object 79"/>
            <p:cNvPicPr/>
            <p:nvPr/>
          </p:nvPicPr>
          <p:blipFill>
            <a:blip r:embed="rId8"/>
            <a:stretch/>
          </p:blipFill>
          <p:spPr>
            <a:xfrm>
              <a:off x="512280" y="489240"/>
              <a:ext cx="835920" cy="95364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01" name="object 80"/>
            <p:cNvSpPr/>
            <p:nvPr/>
          </p:nvSpPr>
          <p:spPr>
            <a:xfrm>
              <a:off x="1577160" y="814680"/>
              <a:ext cx="291600" cy="18180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grpSp>
          <p:nvGrpSpPr>
            <p:cNvPr id="102" name="object 81"/>
            <p:cNvGrpSpPr/>
            <p:nvPr/>
          </p:nvGrpSpPr>
          <p:grpSpPr>
            <a:xfrm>
              <a:off x="1917720" y="814680"/>
              <a:ext cx="444240" cy="147600"/>
              <a:chOff x="1917720" y="814680"/>
              <a:chExt cx="444240" cy="147600"/>
            </a:xfrm>
          </p:grpSpPr>
          <p:sp>
            <p:nvSpPr>
              <p:cNvPr id="103" name="object 82"/>
              <p:cNvSpPr/>
              <p:nvPr/>
            </p:nvSpPr>
            <p:spPr>
              <a:xfrm>
                <a:off x="1917720" y="814680"/>
                <a:ext cx="287280" cy="14760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pic>
            <p:nvPicPr>
              <p:cNvPr id="104" name="object 83"/>
              <p:cNvPicPr/>
              <p:nvPr/>
            </p:nvPicPr>
            <p:blipFill>
              <a:blip r:embed="rId9"/>
              <a:stretch/>
            </p:blipFill>
            <p:spPr>
              <a:xfrm>
                <a:off x="2244240" y="815040"/>
                <a:ext cx="117720" cy="14652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105" name="object 84"/>
            <p:cNvPicPr/>
            <p:nvPr/>
          </p:nvPicPr>
          <p:blipFill>
            <a:blip r:embed="rId10"/>
            <a:stretch/>
          </p:blipFill>
          <p:spPr>
            <a:xfrm>
              <a:off x="1556640" y="1049760"/>
              <a:ext cx="156240" cy="15012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106" name="object 85"/>
            <p:cNvGrpSpPr/>
            <p:nvPr/>
          </p:nvGrpSpPr>
          <p:grpSpPr>
            <a:xfrm>
              <a:off x="1762920" y="1051200"/>
              <a:ext cx="673920" cy="180000"/>
              <a:chOff x="1762920" y="1051200"/>
              <a:chExt cx="673920" cy="180000"/>
            </a:xfrm>
          </p:grpSpPr>
          <p:pic>
            <p:nvPicPr>
              <p:cNvPr id="107" name="object 86"/>
              <p:cNvPicPr/>
              <p:nvPr/>
            </p:nvPicPr>
            <p:blipFill>
              <a:blip r:embed="rId11"/>
              <a:stretch/>
            </p:blipFill>
            <p:spPr>
              <a:xfrm>
                <a:off x="1762920" y="1051560"/>
                <a:ext cx="119160" cy="14652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108" name="object 87"/>
              <p:cNvSpPr/>
              <p:nvPr/>
            </p:nvSpPr>
            <p:spPr>
              <a:xfrm>
                <a:off x="1917720" y="1051200"/>
                <a:ext cx="51912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</p:grpSp>
        <p:grpSp>
          <p:nvGrpSpPr>
            <p:cNvPr id="109" name="object 88"/>
            <p:cNvGrpSpPr/>
            <p:nvPr/>
          </p:nvGrpSpPr>
          <p:grpSpPr>
            <a:xfrm>
              <a:off x="2489040" y="1051560"/>
              <a:ext cx="287280" cy="146520"/>
              <a:chOff x="2489040" y="1051560"/>
              <a:chExt cx="287280" cy="146520"/>
            </a:xfrm>
          </p:grpSpPr>
          <p:pic>
            <p:nvPicPr>
              <p:cNvPr id="110" name="object 89"/>
              <p:cNvPicPr/>
              <p:nvPr/>
            </p:nvPicPr>
            <p:blipFill>
              <a:blip r:embed="rId12"/>
              <a:stretch/>
            </p:blipFill>
            <p:spPr>
              <a:xfrm>
                <a:off x="2489040" y="1051560"/>
                <a:ext cx="126360" cy="1465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11" name="object 90"/>
              <p:cNvPicPr/>
              <p:nvPr/>
            </p:nvPicPr>
            <p:blipFill>
              <a:blip r:embed="rId13"/>
              <a:stretch/>
            </p:blipFill>
            <p:spPr>
              <a:xfrm>
                <a:off x="2658960" y="1051560"/>
                <a:ext cx="117360" cy="14652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112" name="object 91"/>
            <p:cNvGrpSpPr/>
            <p:nvPr/>
          </p:nvGrpSpPr>
          <p:grpSpPr>
            <a:xfrm>
              <a:off x="1556640" y="1284480"/>
              <a:ext cx="1469880" cy="184320"/>
              <a:chOff x="1556640" y="1284480"/>
              <a:chExt cx="1469880" cy="184320"/>
            </a:xfrm>
          </p:grpSpPr>
          <p:pic>
            <p:nvPicPr>
              <p:cNvPr id="113" name="object 92"/>
              <p:cNvPicPr/>
              <p:nvPr/>
            </p:nvPicPr>
            <p:blipFill>
              <a:blip r:embed="rId14"/>
              <a:stretch/>
            </p:blipFill>
            <p:spPr>
              <a:xfrm>
                <a:off x="1556640" y="1292040"/>
                <a:ext cx="139680" cy="1519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14" name="object 93"/>
              <p:cNvPicPr/>
              <p:nvPr/>
            </p:nvPicPr>
            <p:blipFill>
              <a:blip r:embed="rId15"/>
              <a:stretch/>
            </p:blipFill>
            <p:spPr>
              <a:xfrm>
                <a:off x="1725840" y="1292040"/>
                <a:ext cx="160920" cy="1519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15" name="object 94"/>
              <p:cNvPicPr/>
              <p:nvPr/>
            </p:nvPicPr>
            <p:blipFill>
              <a:blip r:embed="rId16"/>
              <a:stretch/>
            </p:blipFill>
            <p:spPr>
              <a:xfrm>
                <a:off x="1917720" y="1284480"/>
                <a:ext cx="356760" cy="1843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16" name="object 95"/>
              <p:cNvPicPr/>
              <p:nvPr/>
            </p:nvPicPr>
            <p:blipFill>
              <a:blip r:embed="rId17"/>
              <a:stretch/>
            </p:blipFill>
            <p:spPr>
              <a:xfrm>
                <a:off x="2300040" y="1292040"/>
                <a:ext cx="160920" cy="15192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117" name="object 96"/>
              <p:cNvSpPr/>
              <p:nvPr/>
            </p:nvSpPr>
            <p:spPr>
              <a:xfrm>
                <a:off x="2494080" y="1290960"/>
                <a:ext cx="135000" cy="1461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pic>
            <p:nvPicPr>
              <p:cNvPr id="118" name="object 97"/>
              <p:cNvPicPr/>
              <p:nvPr/>
            </p:nvPicPr>
            <p:blipFill>
              <a:blip r:embed="rId18"/>
              <a:stretch/>
            </p:blipFill>
            <p:spPr>
              <a:xfrm>
                <a:off x="2661480" y="1290960"/>
                <a:ext cx="166680" cy="1778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19" name="object 98"/>
              <p:cNvPicPr/>
              <p:nvPr/>
            </p:nvPicPr>
            <p:blipFill>
              <a:blip r:embed="rId19"/>
              <a:stretch/>
            </p:blipFill>
            <p:spPr>
              <a:xfrm>
                <a:off x="2861640" y="1290960"/>
                <a:ext cx="164880" cy="14652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120" name="Прямоугольник: скругленные углы 3"/>
          <p:cNvSpPr/>
          <p:nvPr/>
        </p:nvSpPr>
        <p:spPr>
          <a:xfrm>
            <a:off x="6140520" y="9593640"/>
            <a:ext cx="871200" cy="85500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1" name="Овал 2"/>
          <p:cNvSpPr/>
          <p:nvPr/>
        </p:nvSpPr>
        <p:spPr>
          <a:xfrm>
            <a:off x="6047640" y="7937640"/>
            <a:ext cx="811800" cy="8118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22" name="object 99"/>
          <p:cNvPicPr/>
          <p:nvPr/>
        </p:nvPicPr>
        <p:blipFill>
          <a:blip r:embed="rId20"/>
          <a:stretch/>
        </p:blipFill>
        <p:spPr>
          <a:xfrm>
            <a:off x="6162120" y="8141760"/>
            <a:ext cx="597960" cy="513000"/>
          </a:xfrm>
          <a:prstGeom prst="rect">
            <a:avLst/>
          </a:prstGeom>
          <a:ln w="0">
            <a:noFill/>
          </a:ln>
        </p:spPr>
      </p:pic>
      <p:pic>
        <p:nvPicPr>
          <p:cNvPr id="123" name="Рисунок 2"/>
          <p:cNvPicPr/>
          <p:nvPr/>
        </p:nvPicPr>
        <p:blipFill>
          <a:blip r:embed="rId21"/>
          <a:stretch/>
        </p:blipFill>
        <p:spPr>
          <a:xfrm>
            <a:off x="6153120" y="9577080"/>
            <a:ext cx="858600" cy="85860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124" name="Таблица 2"/>
          <p:cNvGraphicFramePr/>
          <p:nvPr>
            <p:extLst>
              <p:ext uri="{D42A27DB-BD31-4B8C-83A1-F6EECF244321}">
                <p14:modId xmlns:p14="http://schemas.microsoft.com/office/powerpoint/2010/main" val="3790239745"/>
              </p:ext>
            </p:extLst>
          </p:nvPr>
        </p:nvGraphicFramePr>
        <p:xfrm>
          <a:off x="281520" y="2034332"/>
          <a:ext cx="7152720" cy="1768544"/>
        </p:xfrm>
        <a:graphic>
          <a:graphicData uri="http://schemas.openxmlformats.org/drawingml/2006/table">
            <a:tbl>
              <a:tblPr/>
              <a:tblGrid>
                <a:gridCol w="8873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207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445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ru-RU" sz="1400" b="1" strike="noStrike" spc="-1" dirty="0">
                          <a:solidFill>
                            <a:srgbClr val="FFFFFF"/>
                          </a:solidFill>
                          <a:latin typeface="Times New Roman"/>
                        </a:rPr>
                        <a:t>Дата </a:t>
                      </a:r>
                      <a:endParaRPr lang="ru-RU" sz="1400" b="0" strike="noStrike" spc="-1" dirty="0">
                        <a:latin typeface="DejaVu Sans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ru-RU" sz="1400" b="1" strike="noStrike" spc="-1">
                          <a:solidFill>
                            <a:srgbClr val="FFFFFF"/>
                          </a:solidFill>
                          <a:latin typeface="Times New Roman"/>
                        </a:rPr>
                        <a:t>Мероприятие</a:t>
                      </a:r>
                      <a:endParaRPr lang="ru-RU" sz="1400" b="0" strike="noStrike" spc="-1">
                        <a:latin typeface="DejaVu Sans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ru-RU" sz="1400" b="1" strike="noStrike" spc="-1">
                          <a:solidFill>
                            <a:srgbClr val="FFFFFF"/>
                          </a:solidFill>
                          <a:latin typeface="Times New Roman"/>
                        </a:rPr>
                        <a:t>Время</a:t>
                      </a:r>
                      <a:endParaRPr lang="ru-RU" sz="1400" b="0" strike="noStrike" spc="-1">
                        <a:latin typeface="DejaVu Sans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ru-RU" sz="1400" b="1" strike="noStrike" spc="-1">
                          <a:solidFill>
                            <a:srgbClr val="FFFFFF"/>
                          </a:solidFill>
                          <a:latin typeface="Times New Roman"/>
                        </a:rPr>
                        <a:t>начала</a:t>
                      </a:r>
                      <a:endParaRPr lang="ru-RU" sz="1400" b="0" strike="noStrike" spc="-1">
                        <a:latin typeface="DejaVu Sans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3968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400" b="1" strike="noStrike" spc="-12" dirty="0" smtClean="0">
                          <a:solidFill>
                            <a:srgbClr val="231F2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25.08</a:t>
                      </a:r>
                      <a:endParaRPr lang="ru-RU" sz="1400" b="1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День Кино. Встреча с любимым фильмом.</a:t>
                      </a:r>
                      <a:endParaRPr lang="ru-RU" sz="14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400" b="0" strike="noStrike" spc="-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10:00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6416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400" b="1" strike="noStrike" spc="-12" dirty="0" smtClean="0">
                          <a:solidFill>
                            <a:srgbClr val="231F2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27.08</a:t>
                      </a:r>
                      <a:endParaRPr lang="ru-RU" sz="1400" b="1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Акция : Своих не бросаем (сбор гуманитарной помощи для  бойцов СВО).</a:t>
                      </a:r>
                      <a:endParaRPr lang="ru-RU" sz="14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400" b="0" strike="noStrike" spc="-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10:00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384</TotalTime>
  <Words>217</Words>
  <Application>Microsoft Office PowerPoint</Application>
  <PresentationFormat>Произвольный</PresentationFormat>
  <Paragraphs>54</Paragraphs>
  <Slides>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10" baseType="lpstr">
      <vt:lpstr>Arial</vt:lpstr>
      <vt:lpstr>Calibri</vt:lpstr>
      <vt:lpstr>DejaVu Sans</vt:lpstr>
      <vt:lpstr>DejaVu Serif</vt:lpstr>
      <vt:lpstr>Symbol</vt:lpstr>
      <vt:lpstr>Times New Roman</vt:lpstr>
      <vt:lpstr>Wingdings</vt:lpstr>
      <vt:lpstr>Office Theme</vt:lpstr>
      <vt:lpstr>МЕРОПРИЯТИЯ НА АВГУСТ 2026</vt:lpstr>
      <vt:lpstr>        МЕРОПРИЯТИЯ             НА АВГУСТ 2026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Акимова Раиса Николаевна</cp:lastModifiedBy>
  <cp:revision>67</cp:revision>
  <cp:lastPrinted>2026-07-08T11:39:33Z</cp:lastPrinted>
  <dcterms:created xsi:type="dcterms:W3CDTF">2025-11-06T11:20:25Z</dcterms:created>
  <dcterms:modified xsi:type="dcterms:W3CDTF">2026-07-09T03:42:38Z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Notes">
    <vt:i4>1</vt:i4>
  </property>
  <property fmtid="{D5CDD505-2E9C-101B-9397-08002B2CF9AE}" pid="6" name="PresentationFormat">
    <vt:lpwstr>Произвольный</vt:lpwstr>
  </property>
  <property fmtid="{D5CDD505-2E9C-101B-9397-08002B2CF9AE}" pid="7" name="Producer">
    <vt:lpwstr>Adobe PDF Library 17.0</vt:lpwstr>
  </property>
  <property fmtid="{D5CDD505-2E9C-101B-9397-08002B2CF9AE}" pid="8" name="Slides">
    <vt:i4>2</vt:i4>
  </property>
</Properties>
</file>