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</p:sldMasterIdLst>
  <p:sldIdLst>
    <p:sldId id="256" r:id="rId6"/>
    <p:sldId id="257" r:id="rId7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13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01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8AEEDCF-2B30-4F81-A132-CF770E7BD3BE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01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522B401-3A90-4A0B-9062-24C262FBC9B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01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29CD4943-5458-4310-9743-21D4AF9ABFE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01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D3B9902B-E1B5-4AE3-BEC8-FDB95C773DD6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01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749020F0-26E7-4B0B-B5EC-A806E32D2C5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01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6CDC6B8-FECC-4786-BAF5-8D3BC2732CB5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01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070D1EC-FE45-43F6-AE9A-826F3DE35250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01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7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000EBE7-436E-4EBD-ADD5-D0D412B4276A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01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34613F9-EDFB-41D1-A530-5D1F919D003F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01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01E5004-7C54-4D24-949D-035DFAA291BC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3760" cy="1652040"/>
          </a:xfrm>
          <a:prstGeom prst="rect">
            <a:avLst/>
          </a:prstGeom>
          <a:ln w="0">
            <a:noFill/>
          </a:ln>
        </p:spPr>
      </p:pic>
      <p:sp>
        <p:nvSpPr>
          <p:cNvPr id="36" name="object 35"/>
          <p:cNvSpPr/>
          <p:nvPr/>
        </p:nvSpPr>
        <p:spPr>
          <a:xfrm>
            <a:off x="59760" y="6601320"/>
            <a:ext cx="7339320" cy="4022280"/>
          </a:xfrm>
          <a:custGeom>
            <a:avLst/>
            <a:gdLst>
              <a:gd name="textAreaLeft" fmla="*/ 0 w 7339320"/>
              <a:gd name="textAreaRight" fmla="*/ 7345800 w 7339320"/>
              <a:gd name="textAreaTop" fmla="*/ 0 h 4022280"/>
              <a:gd name="textAreaBottom" fmla="*/ 4028760 h 40222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37" name="Группа 1"/>
          <p:cNvGrpSpPr/>
          <p:nvPr/>
        </p:nvGrpSpPr>
        <p:grpSpPr>
          <a:xfrm>
            <a:off x="644400" y="8176320"/>
            <a:ext cx="1141560" cy="126360"/>
            <a:chOff x="644400" y="8176320"/>
            <a:chExt cx="1141560" cy="126360"/>
          </a:xfrm>
        </p:grpSpPr>
        <p:pic>
          <p:nvPicPr>
            <p:cNvPr id="38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96840" cy="126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9" name="object 37"/>
            <p:cNvSpPr/>
            <p:nvPr/>
          </p:nvSpPr>
          <p:spPr>
            <a:xfrm>
              <a:off x="771480" y="8178120"/>
              <a:ext cx="88200" cy="123120"/>
            </a:xfrm>
            <a:custGeom>
              <a:avLst/>
              <a:gdLst>
                <a:gd name="textAreaLeft" fmla="*/ 0 w 88200"/>
                <a:gd name="textAreaRight" fmla="*/ 94680 w 88200"/>
                <a:gd name="textAreaTop" fmla="*/ 0 h 123120"/>
                <a:gd name="textAreaBottom" fmla="*/ 129600 h 12312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0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5840" cy="126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2840" cy="126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3680" cy="122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06560" cy="1245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82440" y="316800"/>
            <a:ext cx="2550600" cy="18608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lang="ru-RU" sz="2700" b="1" strike="noStrike" spc="-1" dirty="0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chemeClr val="lt1"/>
                </a:solidFill>
                <a:latin typeface="Calibri"/>
              </a:rPr>
              <a:t> ИЮЛЬ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object 43"/>
          <p:cNvSpPr/>
          <p:nvPr/>
        </p:nvSpPr>
        <p:spPr>
          <a:xfrm>
            <a:off x="231480" y="8353440"/>
            <a:ext cx="5505120" cy="218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Адрес: 446660 Самарская область, Борский район, с. Борское,                                ул. Неверовская, 23А</a:t>
            </a:r>
            <a:r>
              <a:rPr sz="1300"/>
              <a:t/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Контактный номер +7 937 079 87 85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ФИО Хрон Ольга Сергеевна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object 44"/>
          <p:cNvSpPr/>
          <p:nvPr/>
        </p:nvSpPr>
        <p:spPr>
          <a:xfrm>
            <a:off x="3841560" y="7141320"/>
            <a:ext cx="3291120" cy="83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четверг 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</a:rPr>
              <a:t>17:00                                пятница  08:00-16:00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object 45"/>
          <p:cNvSpPr/>
          <p:nvPr/>
        </p:nvSpPr>
        <p:spPr>
          <a:xfrm>
            <a:off x="6123240" y="8786520"/>
            <a:ext cx="91116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49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49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Самарской </a:t>
            </a:r>
            <a:r>
              <a:rPr lang="ru-RU" sz="800" b="0" strike="noStrike" spc="449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8" name="Группа 103"/>
          <p:cNvGrpSpPr/>
          <p:nvPr/>
        </p:nvGrpSpPr>
        <p:grpSpPr>
          <a:xfrm>
            <a:off x="512280" y="489240"/>
            <a:ext cx="2511360" cy="976680"/>
            <a:chOff x="512280" y="489240"/>
            <a:chExt cx="2511360" cy="976680"/>
          </a:xfrm>
        </p:grpSpPr>
        <p:pic>
          <p:nvPicPr>
            <p:cNvPr id="49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3040" cy="9507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" name="object 50"/>
            <p:cNvSpPr/>
            <p:nvPr/>
          </p:nvSpPr>
          <p:spPr>
            <a:xfrm>
              <a:off x="1577160" y="814680"/>
              <a:ext cx="288720" cy="178920"/>
            </a:xfrm>
            <a:custGeom>
              <a:avLst/>
              <a:gdLst>
                <a:gd name="textAreaLeft" fmla="*/ 0 w 288720"/>
                <a:gd name="textAreaRight" fmla="*/ 295200 w 288720"/>
                <a:gd name="textAreaTop" fmla="*/ 0 h 178920"/>
                <a:gd name="textAreaBottom" fmla="*/ 185400 h 17892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51" name="object 51"/>
            <p:cNvGrpSpPr/>
            <p:nvPr/>
          </p:nvGrpSpPr>
          <p:grpSpPr>
            <a:xfrm>
              <a:off x="1917720" y="814680"/>
              <a:ext cx="441360" cy="144720"/>
              <a:chOff x="1917720" y="814680"/>
              <a:chExt cx="441360" cy="14472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720" y="814680"/>
                <a:ext cx="284400" cy="144720"/>
              </a:xfrm>
              <a:custGeom>
                <a:avLst/>
                <a:gdLst>
                  <a:gd name="textAreaLeft" fmla="*/ 0 w 284400"/>
                  <a:gd name="textAreaRight" fmla="*/ 290880 w 284400"/>
                  <a:gd name="textAreaTop" fmla="*/ 0 h 144720"/>
                  <a:gd name="textAreaBottom" fmla="*/ 151200 h 1447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53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4840" cy="1436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4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3360" cy="1472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5" name="object 55"/>
            <p:cNvGrpSpPr/>
            <p:nvPr/>
          </p:nvGrpSpPr>
          <p:grpSpPr>
            <a:xfrm>
              <a:off x="1762920" y="1051200"/>
              <a:ext cx="671040" cy="177120"/>
              <a:chOff x="1762920" y="1051200"/>
              <a:chExt cx="671040" cy="177120"/>
            </a:xfrm>
          </p:grpSpPr>
          <p:pic>
            <p:nvPicPr>
              <p:cNvPr id="56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6280" cy="1436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720" y="1051200"/>
                <a:ext cx="516240" cy="177120"/>
              </a:xfrm>
              <a:custGeom>
                <a:avLst/>
                <a:gdLst>
                  <a:gd name="textAreaLeft" fmla="*/ 0 w 516240"/>
                  <a:gd name="textAreaRight" fmla="*/ 522720 w 516240"/>
                  <a:gd name="textAreaTop" fmla="*/ 0 h 177120"/>
                  <a:gd name="textAreaBottom" fmla="*/ 183600 h 1771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40" y="1051560"/>
              <a:ext cx="284400" cy="143640"/>
              <a:chOff x="2489040" y="1051560"/>
              <a:chExt cx="284400" cy="143640"/>
            </a:xfrm>
          </p:grpSpPr>
          <p:pic>
            <p:nvPicPr>
              <p:cNvPr id="59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3480" cy="143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0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4480" cy="1436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640" y="1284480"/>
              <a:ext cx="1467000" cy="181440"/>
              <a:chOff x="1556640" y="1284480"/>
              <a:chExt cx="1467000" cy="181440"/>
            </a:xfrm>
          </p:grpSpPr>
          <p:pic>
            <p:nvPicPr>
              <p:cNvPr id="62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36800" cy="149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58040" cy="149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3880" cy="181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58040" cy="1490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080" y="1290960"/>
                <a:ext cx="132120" cy="143280"/>
              </a:xfrm>
              <a:custGeom>
                <a:avLst/>
                <a:gdLst>
                  <a:gd name="textAreaLeft" fmla="*/ 0 w 132120"/>
                  <a:gd name="textAreaRight" fmla="*/ 138600 w 132120"/>
                  <a:gd name="textAreaTop" fmla="*/ 0 h 143280"/>
                  <a:gd name="textAreaBottom" fmla="*/ 149760 h 1432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67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3800" cy="1749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2000" cy="1436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69" name="Прямоугольник: скругленные углы 2"/>
          <p:cNvSpPr/>
          <p:nvPr/>
        </p:nvSpPr>
        <p:spPr>
          <a:xfrm>
            <a:off x="6140520" y="9593640"/>
            <a:ext cx="868320" cy="8521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0" name="Овал 3"/>
          <p:cNvSpPr/>
          <p:nvPr/>
        </p:nvSpPr>
        <p:spPr>
          <a:xfrm>
            <a:off x="6047640" y="7937640"/>
            <a:ext cx="808920" cy="808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1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595080" cy="510120"/>
          </a:xfrm>
          <a:prstGeom prst="rect">
            <a:avLst/>
          </a:prstGeom>
          <a:ln w="0">
            <a:noFill/>
          </a:ln>
        </p:spPr>
      </p:pic>
      <p:pic>
        <p:nvPicPr>
          <p:cNvPr id="72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5720" cy="8557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3" name="Таблица 4"/>
          <p:cNvGraphicFramePr/>
          <p:nvPr/>
        </p:nvGraphicFramePr>
        <p:xfrm>
          <a:off x="349200" y="2077920"/>
          <a:ext cx="6789600" cy="4785360"/>
        </p:xfrm>
        <a:graphic>
          <a:graphicData uri="http://schemas.openxmlformats.org/drawingml/2006/table">
            <a:tbl>
              <a:tblPr/>
              <a:tblGrid>
                <a:gridCol w="84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9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9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Дата </a:t>
                      </a:r>
                      <a:endParaRPr lang="ru-RU" sz="14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Мероприятие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Время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начала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9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02.07.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Арт - терапевтическое занятие: «В гостях у доброго мастера: рождение глиняной игрушки».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400" b="0" strike="noStrike" spc="-26">
                          <a:solidFill>
                            <a:srgbClr val="231F20"/>
                          </a:solidFill>
                          <a:latin typeface="Times New Roman"/>
                        </a:rPr>
                        <a:t>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5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07.07.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Познавательное занятие, посвященное Дню семьи, любви и верности (08.07.) и Году единства народов России на тему: «Семейные традиции - нить единства народов»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6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09.07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Мастер-класс: «Картина из природного материала: «Краски лета».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Урок компьютерной и финансовой грамотности:</a:t>
                      </a:r>
                      <a:r>
                        <a:rPr lang="ru-RU" sz="1400" b="0" strike="noStrike" spc="-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«Безопасность в интернете и в </a:t>
                      </a:r>
                      <a:r>
                        <a:rPr lang="ru-RU" sz="14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соцсетях</a:t>
                      </a: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»</a:t>
                      </a:r>
                      <a:r>
                        <a:rPr lang="ru-RU" sz="1400" b="0" strike="noStrike" spc="-1" dirty="0">
                          <a:solidFill>
                            <a:srgbClr val="C9211E"/>
                          </a:solidFill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i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Индивидуальное бесплатное консультирование</a:t>
                      </a: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по правовым, пенсионным и социальным вопросам с привлечением ответственных работников клиентской службы (на правах отдела) в муниципальном районе Борский и отдела установления пенсий №11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14.07.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Экскурсия в Экопарк «Бариновская мельница»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object 46"/>
          <p:cNvPicPr/>
          <p:nvPr/>
        </p:nvPicPr>
        <p:blipFill>
          <a:blip r:embed="rId2"/>
          <a:stretch/>
        </p:blipFill>
        <p:spPr>
          <a:xfrm>
            <a:off x="3731760" y="108000"/>
            <a:ext cx="3713760" cy="1652040"/>
          </a:xfrm>
          <a:prstGeom prst="rect">
            <a:avLst/>
          </a:prstGeom>
          <a:ln w="0">
            <a:noFill/>
          </a:ln>
        </p:spPr>
      </p:pic>
      <p:sp>
        <p:nvSpPr>
          <p:cNvPr id="75" name="object 47"/>
          <p:cNvSpPr/>
          <p:nvPr/>
        </p:nvSpPr>
        <p:spPr>
          <a:xfrm>
            <a:off x="214560" y="7036200"/>
            <a:ext cx="7339320" cy="3577320"/>
          </a:xfrm>
          <a:custGeom>
            <a:avLst/>
            <a:gdLst>
              <a:gd name="textAreaLeft" fmla="*/ 0 w 7339320"/>
              <a:gd name="textAreaRight" fmla="*/ 7345800 w 7339320"/>
              <a:gd name="textAreaTop" fmla="*/ 0 h 3577320"/>
              <a:gd name="textAreaBottom" fmla="*/ 3583800 h 357732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76" name="Группа 4"/>
          <p:cNvGrpSpPr/>
          <p:nvPr/>
        </p:nvGrpSpPr>
        <p:grpSpPr>
          <a:xfrm>
            <a:off x="644400" y="8176320"/>
            <a:ext cx="1141560" cy="126360"/>
            <a:chOff x="644400" y="8176320"/>
            <a:chExt cx="1141560" cy="126360"/>
          </a:xfrm>
        </p:grpSpPr>
        <p:pic>
          <p:nvPicPr>
            <p:cNvPr id="77" name="object 69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96840" cy="126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78" name="object 70"/>
            <p:cNvSpPr/>
            <p:nvPr/>
          </p:nvSpPr>
          <p:spPr>
            <a:xfrm>
              <a:off x="771480" y="8178120"/>
              <a:ext cx="88200" cy="123120"/>
            </a:xfrm>
            <a:custGeom>
              <a:avLst/>
              <a:gdLst>
                <a:gd name="textAreaLeft" fmla="*/ 0 w 88200"/>
                <a:gd name="textAreaRight" fmla="*/ 94680 w 88200"/>
                <a:gd name="textAreaTop" fmla="*/ 0 h 123120"/>
                <a:gd name="textAreaBottom" fmla="*/ 129600 h 12312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79" name="object 71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5840" cy="126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0" name="object 72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2840" cy="126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1" name="object 73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3680" cy="122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2" name="object 74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06560" cy="1245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209120" y="316800"/>
            <a:ext cx="2923920" cy="18608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>
                <a:solidFill>
                  <a:schemeClr val="lt1"/>
                </a:solidFill>
                <a:latin typeface="Calibri"/>
              </a:rPr>
              <a:t>        МЕРОПРИЯТИЯ          </a:t>
            </a:r>
            <a:r>
              <a:rPr lang="ru-RU" sz="2700" b="1" strike="noStrike" spc="-1" smtClean="0">
                <a:solidFill>
                  <a:schemeClr val="lt1"/>
                </a:solidFill>
                <a:latin typeface="Calibri"/>
              </a:rPr>
              <a:t>НА ИЮЛЬ</a:t>
            </a:r>
            <a:r>
              <a:rPr sz="2700" dirty="0"/>
              <a:t/>
            </a:r>
            <a:br>
              <a:rPr sz="2700" dirty="0"/>
            </a:br>
            <a:r>
              <a:rPr lang="ru-RU" sz="2700" b="1" strike="noStrike" spc="-1" dirty="0">
                <a:solidFill>
                  <a:schemeClr val="lt1"/>
                </a:solidFill>
                <a:latin typeface="Calibri"/>
              </a:rPr>
              <a:t>                       </a:t>
            </a:r>
            <a:r>
              <a:rPr lang="ru-RU" sz="27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object 76"/>
          <p:cNvSpPr/>
          <p:nvPr/>
        </p:nvSpPr>
        <p:spPr>
          <a:xfrm>
            <a:off x="281520" y="8300160"/>
            <a:ext cx="5107680" cy="218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Адрес: 446660 Самарская область, Борский район, с. Борское,                     ул. Неверовская, дом 23А</a:t>
            </a:r>
            <a:r>
              <a:rPr sz="1300"/>
              <a:t/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Контактный номер +7 937 079 87 85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ФИО Хрон Ольга Сергеевна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object 77"/>
          <p:cNvSpPr/>
          <p:nvPr/>
        </p:nvSpPr>
        <p:spPr>
          <a:xfrm>
            <a:off x="3909600" y="7036200"/>
            <a:ext cx="3291120" cy="83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четверг 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</a:rPr>
              <a:t>17:00                                пятница  08:00-16:00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object 78"/>
          <p:cNvSpPr/>
          <p:nvPr/>
        </p:nvSpPr>
        <p:spPr>
          <a:xfrm>
            <a:off x="6123240" y="8817120"/>
            <a:ext cx="1018080" cy="540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49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49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Самарской</a:t>
            </a:r>
            <a:r>
              <a:rPr lang="ru-RU" sz="800" b="0" strike="noStrike" spc="449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7" name="Группа 5"/>
          <p:cNvGrpSpPr/>
          <p:nvPr/>
        </p:nvGrpSpPr>
        <p:grpSpPr>
          <a:xfrm>
            <a:off x="512280" y="489240"/>
            <a:ext cx="2511360" cy="976680"/>
            <a:chOff x="512280" y="489240"/>
            <a:chExt cx="2511360" cy="976680"/>
          </a:xfrm>
        </p:grpSpPr>
        <p:pic>
          <p:nvPicPr>
            <p:cNvPr id="88" name="object 7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3040" cy="9507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9" name="object 80"/>
            <p:cNvSpPr/>
            <p:nvPr/>
          </p:nvSpPr>
          <p:spPr>
            <a:xfrm>
              <a:off x="1577160" y="814680"/>
              <a:ext cx="288720" cy="178920"/>
            </a:xfrm>
            <a:custGeom>
              <a:avLst/>
              <a:gdLst>
                <a:gd name="textAreaLeft" fmla="*/ 0 w 288720"/>
                <a:gd name="textAreaRight" fmla="*/ 295200 w 288720"/>
                <a:gd name="textAreaTop" fmla="*/ 0 h 178920"/>
                <a:gd name="textAreaBottom" fmla="*/ 185400 h 17892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90" name="object 81"/>
            <p:cNvGrpSpPr/>
            <p:nvPr/>
          </p:nvGrpSpPr>
          <p:grpSpPr>
            <a:xfrm>
              <a:off x="1917720" y="814680"/>
              <a:ext cx="441360" cy="144720"/>
              <a:chOff x="1917720" y="814680"/>
              <a:chExt cx="441360" cy="144720"/>
            </a:xfrm>
          </p:grpSpPr>
          <p:sp>
            <p:nvSpPr>
              <p:cNvPr id="91" name="object 82"/>
              <p:cNvSpPr/>
              <p:nvPr/>
            </p:nvSpPr>
            <p:spPr>
              <a:xfrm>
                <a:off x="1917720" y="814680"/>
                <a:ext cx="284400" cy="144720"/>
              </a:xfrm>
              <a:custGeom>
                <a:avLst/>
                <a:gdLst>
                  <a:gd name="textAreaLeft" fmla="*/ 0 w 284400"/>
                  <a:gd name="textAreaRight" fmla="*/ 290880 w 284400"/>
                  <a:gd name="textAreaTop" fmla="*/ 0 h 144720"/>
                  <a:gd name="textAreaBottom" fmla="*/ 151200 h 1447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92" name="object 8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4840" cy="1436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93" name="object 8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3360" cy="1472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94" name="object 85"/>
            <p:cNvGrpSpPr/>
            <p:nvPr/>
          </p:nvGrpSpPr>
          <p:grpSpPr>
            <a:xfrm>
              <a:off x="1762920" y="1051200"/>
              <a:ext cx="671040" cy="177120"/>
              <a:chOff x="1762920" y="1051200"/>
              <a:chExt cx="671040" cy="177120"/>
            </a:xfrm>
          </p:grpSpPr>
          <p:pic>
            <p:nvPicPr>
              <p:cNvPr id="95" name="object 8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6280" cy="1436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96" name="object 87"/>
              <p:cNvSpPr/>
              <p:nvPr/>
            </p:nvSpPr>
            <p:spPr>
              <a:xfrm>
                <a:off x="1917720" y="1051200"/>
                <a:ext cx="516240" cy="177120"/>
              </a:xfrm>
              <a:custGeom>
                <a:avLst/>
                <a:gdLst>
                  <a:gd name="textAreaLeft" fmla="*/ 0 w 516240"/>
                  <a:gd name="textAreaRight" fmla="*/ 522720 w 516240"/>
                  <a:gd name="textAreaTop" fmla="*/ 0 h 177120"/>
                  <a:gd name="textAreaBottom" fmla="*/ 183600 h 1771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97" name="object 88"/>
            <p:cNvGrpSpPr/>
            <p:nvPr/>
          </p:nvGrpSpPr>
          <p:grpSpPr>
            <a:xfrm>
              <a:off x="2489040" y="1051560"/>
              <a:ext cx="284400" cy="143640"/>
              <a:chOff x="2489040" y="1051560"/>
              <a:chExt cx="284400" cy="143640"/>
            </a:xfrm>
          </p:grpSpPr>
          <p:pic>
            <p:nvPicPr>
              <p:cNvPr id="98" name="object 8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3480" cy="143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99" name="object 9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4480" cy="1436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00" name="object 91"/>
            <p:cNvGrpSpPr/>
            <p:nvPr/>
          </p:nvGrpSpPr>
          <p:grpSpPr>
            <a:xfrm>
              <a:off x="1556640" y="1284480"/>
              <a:ext cx="1467000" cy="181440"/>
              <a:chOff x="1556640" y="1284480"/>
              <a:chExt cx="1467000" cy="181440"/>
            </a:xfrm>
          </p:grpSpPr>
          <p:pic>
            <p:nvPicPr>
              <p:cNvPr id="101" name="object 9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36800" cy="149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2" name="object 9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58040" cy="149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3" name="object 9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3880" cy="181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4" name="object 9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58040" cy="1490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5" name="object 96"/>
              <p:cNvSpPr/>
              <p:nvPr/>
            </p:nvSpPr>
            <p:spPr>
              <a:xfrm>
                <a:off x="2494080" y="1290960"/>
                <a:ext cx="132120" cy="143280"/>
              </a:xfrm>
              <a:custGeom>
                <a:avLst/>
                <a:gdLst>
                  <a:gd name="textAreaLeft" fmla="*/ 0 w 132120"/>
                  <a:gd name="textAreaRight" fmla="*/ 138600 w 132120"/>
                  <a:gd name="textAreaTop" fmla="*/ 0 h 143280"/>
                  <a:gd name="textAreaBottom" fmla="*/ 149760 h 1432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106" name="object 9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3800" cy="1749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7" name="object 9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2000" cy="1436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08" name="Прямоугольник: скругленные углы 3"/>
          <p:cNvSpPr/>
          <p:nvPr/>
        </p:nvSpPr>
        <p:spPr>
          <a:xfrm>
            <a:off x="6140520" y="9593640"/>
            <a:ext cx="868320" cy="8521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09" name="Овал 2"/>
          <p:cNvSpPr/>
          <p:nvPr/>
        </p:nvSpPr>
        <p:spPr>
          <a:xfrm>
            <a:off x="6047640" y="7937640"/>
            <a:ext cx="808920" cy="808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10" name="object 99"/>
          <p:cNvPicPr/>
          <p:nvPr/>
        </p:nvPicPr>
        <p:blipFill>
          <a:blip r:embed="rId20"/>
          <a:stretch/>
        </p:blipFill>
        <p:spPr>
          <a:xfrm>
            <a:off x="6162120" y="8141760"/>
            <a:ext cx="595080" cy="510120"/>
          </a:xfrm>
          <a:prstGeom prst="rect">
            <a:avLst/>
          </a:prstGeom>
          <a:ln w="0">
            <a:noFill/>
          </a:ln>
        </p:spPr>
      </p:pic>
      <p:pic>
        <p:nvPicPr>
          <p:cNvPr id="111" name="Рисунок 2"/>
          <p:cNvPicPr/>
          <p:nvPr/>
        </p:nvPicPr>
        <p:blipFill>
          <a:blip r:embed="rId21"/>
          <a:stretch/>
        </p:blipFill>
        <p:spPr>
          <a:xfrm>
            <a:off x="6153120" y="9577080"/>
            <a:ext cx="855720" cy="8557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12" name="Таблица 2"/>
          <p:cNvGraphicFramePr/>
          <p:nvPr/>
        </p:nvGraphicFramePr>
        <p:xfrm>
          <a:off x="400680" y="1688040"/>
          <a:ext cx="7042680" cy="3438840"/>
        </p:xfrm>
        <a:graphic>
          <a:graphicData uri="http://schemas.openxmlformats.org/drawingml/2006/table">
            <a:tbl>
              <a:tblPr/>
              <a:tblGrid>
                <a:gridCol w="873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7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1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Дата 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Мероприятие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Время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начала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692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16.07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ahoma"/>
                        </a:rPr>
                        <a:t>Беседа с врачом - терапевтом ГБУЗ СО «Борская ЦРБ»  на тему: «Профилактика гипертонии: образ жизни без риска».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400" b="0" strike="noStrike" spc="-26">
                          <a:solidFill>
                            <a:srgbClr val="231F20"/>
                          </a:solidFill>
                          <a:latin typeface="Times New Roman"/>
                        </a:rPr>
                        <a:t>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692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21.07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Конкурсное познавательное мероприятие: «Томатное настроение».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23.07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Помощь СВО (плетем маскировочные сети)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28.07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Познавательное  занятие в преддверии Дня Крещения Руси (28.07.): «Крещение Руси: выбор, изменивший историю»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30.07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Помощь СВО (плетем маскировочные сети)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</TotalTime>
  <Words>307</Words>
  <Application>Microsoft Office PowerPoint</Application>
  <PresentationFormat>Произвольный</PresentationFormat>
  <Paragraphs>56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</vt:i4>
      </vt:variant>
    </vt:vector>
  </HeadingPairs>
  <TitlesOfParts>
    <vt:vector size="13" baseType="lpstr">
      <vt:lpstr>Arial</vt:lpstr>
      <vt:lpstr>Calibri</vt:lpstr>
      <vt:lpstr>Symbol</vt:lpstr>
      <vt:lpstr>Tahoma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МЕРОПРИЯТИЯ НА ИЮЛЬ 2026</vt:lpstr>
      <vt:lpstr>        МЕРОПРИЯТИЯ          НА ИЮЛЬ                       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subject/>
  <dc:creator>Пользователь</dc:creator>
  <dc:description/>
  <cp:lastModifiedBy>Акимова Раиса Николаевна</cp:lastModifiedBy>
  <cp:revision>33</cp:revision>
  <cp:lastPrinted>2025-12-05T15:49:32Z</cp:lastPrinted>
  <dcterms:created xsi:type="dcterms:W3CDTF">2025-11-06T11:20:25Z</dcterms:created>
  <dcterms:modified xsi:type="dcterms:W3CDTF">2026-06-22T09:28:39Z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