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DejaVu Sans"/>
              </a:rPr>
              <a:t>Для перемещения страницы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DejaVu Sans"/>
              </a:rPr>
              <a:t>Для правки формата примечаний щёлкните мышью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1400" b="0" strike="noStrike" spc="-1">
                <a:latin typeface="DejaVu Serif"/>
              </a:rPr>
              <a:t>&lt;верхний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1400" b="0" strike="noStrike" spc="-1">
                <a:latin typeface="DejaVu Serif"/>
              </a:defRPr>
            </a:lvl1pPr>
          </a:lstStyle>
          <a:p>
            <a:pPr algn="r">
              <a:buNone/>
            </a:pPr>
            <a:r>
              <a:rPr lang="ru-RU" sz="1400" b="0" strike="noStrike" spc="-1">
                <a:latin typeface="DejaVu Serif"/>
              </a:rPr>
              <a:t>&lt;дата/время&gt;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1400" b="0" strike="noStrike" spc="-1">
                <a:latin typeface="DejaVu Serif"/>
              </a:defRPr>
            </a:lvl1pPr>
          </a:lstStyle>
          <a:p>
            <a:r>
              <a:rPr lang="ru-RU" sz="1400" b="0" strike="noStrike" spc="-1">
                <a:latin typeface="DejaVu Serif"/>
              </a:rPr>
              <a:t>&lt;нижний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1400" b="0" strike="noStrike" spc="-1">
                <a:latin typeface="DejaVu Serif"/>
              </a:defRPr>
            </a:lvl1pPr>
          </a:lstStyle>
          <a:p>
            <a:pPr algn="r">
              <a:buNone/>
            </a:pPr>
            <a:fld id="{B85C9B5C-A3EB-4741-A1FB-5EEE2964B423}" type="slidenum">
              <a:rPr lang="ru-RU" sz="1400" b="0" strike="noStrike" spc="-1">
                <a:latin typeface="DejaVu Serif"/>
              </a:rPr>
              <a:t>‹#›</a:t>
            </a:fld>
            <a:endParaRPr lang="ru-RU" sz="1400" b="0" strike="noStrike" spc="-1">
              <a:latin typeface="DejaVu Serif"/>
            </a:endParaRPr>
          </a:p>
        </p:txBody>
      </p:sp>
    </p:spTree>
    <p:extLst>
      <p:ext uri="{BB962C8B-B14F-4D97-AF65-F5344CB8AC3E}">
        <p14:creationId xmlns:p14="http://schemas.microsoft.com/office/powerpoint/2010/main" val="200540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ln w="0">
            <a:noFill/>
          </a:ln>
        </p:spPr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8160" cy="4466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ru-RU" sz="2000" b="0" strike="noStrike" spc="-1" dirty="0">
              <a:latin typeface="DejaVu Sans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sldNum" idx="7"/>
          </p:nvPr>
        </p:nvSpPr>
        <p:spPr>
          <a:xfrm>
            <a:off x="3849840" y="9428040"/>
            <a:ext cx="2945520" cy="49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CF3D98F-6373-4059-B45E-A4F982E994BB}" type="slidenum">
              <a:rPr lang="ru-RU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ru-RU" sz="1200" b="0" strike="noStrike" spc="-1">
              <a:latin typeface="DejaVu Serif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489006A-CA1D-45B1-9A53-05A1B1BBDF7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9C98A17-7D8F-4166-B801-3210B4E0E4B7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6703480-74F0-4E1A-BEA1-7A602FA6278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1000"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AA39E35-8045-4431-AF08-21659A1B6408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DejaVu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FE9DE29-98FE-44FC-A6F9-EBC4C5A08B71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9FE560A-D243-4373-BC46-3658E83B234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E913C7E-EFC2-47DA-B303-A4FE7834F54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B73F2B8-C53C-424E-9D5D-F83B65D7B11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DejaVu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0EBBC3F-F507-4081-ABE0-D221347A911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ABBD849-6EEB-4A71-8E99-390ABB40334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BE65D09-99DC-4109-9B50-24D5D54A66DD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340560"/>
            <a:ext cx="6800400" cy="1957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DejaVu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DejaVu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1130045-54BD-48A8-9EA6-791279D417A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latin typeface="DejaVu Serif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8B8B8B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2A0A8C52-6DCF-42D7-A4DE-DD09B20E5F61}" type="slidenum">
              <a:rPr lang="ru-RU" sz="1400" b="0" strike="noStrike" spc="-1">
                <a:solidFill>
                  <a:srgbClr val="8B8B8B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DejaVu Serif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DejaVu Serif"/>
              </a:defRPr>
            </a:lvl1pPr>
          </a:lstStyle>
          <a:p>
            <a:r>
              <a:rPr lang="ru-RU" sz="1400" b="0" strike="noStrike" spc="-1">
                <a:latin typeface="DejaVu Serif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DejaVu Sans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DejaVu Sans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DejaVu Sans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DejaVu Sans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DejaVu Sans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DejaVu Sans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DejaVu Sans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DejaVu Sans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48" name="object 35"/>
          <p:cNvSpPr/>
          <p:nvPr/>
        </p:nvSpPr>
        <p:spPr>
          <a:xfrm>
            <a:off x="67325" y="6282804"/>
            <a:ext cx="7342200" cy="416583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9" name="Группа 1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50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1" name="object 37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52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3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4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5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348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rgbClr val="FFFFFF"/>
                </a:solidFill>
                <a:latin typeface="Calibri"/>
              </a:rPr>
              <a:t>ИЮЛЬ</a:t>
            </a:r>
            <a:endParaRPr lang="ru-RU" sz="2700" b="0" strike="noStrike" spc="-1" dirty="0">
              <a:latin typeface="DejaVu Sans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DejaVu Sans"/>
            </a:endParaRPr>
          </a:p>
        </p:txBody>
      </p:sp>
      <p:sp>
        <p:nvSpPr>
          <p:cNvPr id="57" name="object 43"/>
          <p:cNvSpPr/>
          <p:nvPr/>
        </p:nvSpPr>
        <p:spPr>
          <a:xfrm>
            <a:off x="321866" y="7434932"/>
            <a:ext cx="5482080" cy="297963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endParaRPr lang="ru-RU" sz="4400" b="1" strike="noStrike" spc="-12" dirty="0" smtClean="0">
              <a:solidFill>
                <a:srgbClr val="FFFFFF"/>
              </a:solidFill>
              <a:latin typeface="Calibri"/>
              <a:ea typeface="DejaVu Sans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endParaRPr lang="ru-RU" sz="600" b="1" strike="noStrike" spc="-12" dirty="0" smtClean="0">
              <a:solidFill>
                <a:srgbClr val="FFFFFF"/>
              </a:solidFill>
              <a:latin typeface="Calibri"/>
              <a:ea typeface="DejaVu Sans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3600" b="1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ПРИХОДИТЕ</a:t>
            </a:r>
            <a:r>
              <a:rPr lang="ru-RU" sz="36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, </a:t>
            </a:r>
            <a:r>
              <a:rPr lang="ru-RU" sz="36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600" b="0" strike="noStrike" spc="-1" dirty="0">
              <a:latin typeface="DejaVu Sans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446640 Самарская область, Алексеевский район, с. Алексеевка,                                ул.Первомайская,9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+7 927 9059657005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 Гаврилова Татьяна Павловна</a:t>
            </a:r>
            <a:endParaRPr lang="ru-RU" sz="1300" b="0" strike="noStrike" spc="-1" dirty="0">
              <a:latin typeface="DejaVu Sans"/>
            </a:endParaRPr>
          </a:p>
        </p:txBody>
      </p:sp>
      <p:sp>
        <p:nvSpPr>
          <p:cNvPr id="58" name="object 44"/>
          <p:cNvSpPr/>
          <p:nvPr/>
        </p:nvSpPr>
        <p:spPr>
          <a:xfrm>
            <a:off x="3743280" y="5932256"/>
            <a:ext cx="329400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четверг 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17:00                                пятница  08:00-16:00</a:t>
            </a:r>
            <a:endParaRPr lang="ru-RU" sz="1600" b="0" strike="noStrike" spc="-1" dirty="0">
              <a:latin typeface="DejaVu Sans"/>
            </a:endParaRPr>
          </a:p>
        </p:txBody>
      </p:sp>
      <p:sp>
        <p:nvSpPr>
          <p:cNvPr id="59" name="object 45"/>
          <p:cNvSpPr/>
          <p:nvPr/>
        </p:nvSpPr>
        <p:spPr>
          <a:xfrm>
            <a:off x="6123240" y="8786520"/>
            <a:ext cx="9140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 dirty="0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 dirty="0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 dirty="0">
                <a:solidFill>
                  <a:srgbClr val="FFFFFF"/>
                </a:solidFill>
                <a:latin typeface="Calibri"/>
                <a:ea typeface="DejaVu Sans"/>
              </a:rPr>
              <a:t>Самарской </a:t>
            </a:r>
            <a:r>
              <a:rPr lang="ru-RU" sz="800" b="0" strike="noStrike" spc="47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 dirty="0">
              <a:latin typeface="DejaVu Sans"/>
            </a:endParaRPr>
          </a:p>
        </p:txBody>
      </p:sp>
      <p:grpSp>
        <p:nvGrpSpPr>
          <p:cNvPr id="60" name="Группа 103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61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2" name="object 5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63" name="object 5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64" name="object 5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65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6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7" name="object 5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68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5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70" name="object 5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71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3" name="object 6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74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5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6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8" name="object 6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9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80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81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2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3" name="object 48"/>
          <p:cNvPicPr/>
          <p:nvPr/>
        </p:nvPicPr>
        <p:blipFill>
          <a:blip r:embed="rId21"/>
          <a:stretch/>
        </p:blipFill>
        <p:spPr>
          <a:xfrm>
            <a:off x="6189460" y="7895061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84" name="Рисунок 7"/>
          <p:cNvPicPr/>
          <p:nvPr/>
        </p:nvPicPr>
        <p:blipFill>
          <a:blip r:embed="rId22"/>
          <a:stretch/>
        </p:blipFill>
        <p:spPr>
          <a:xfrm>
            <a:off x="6127533" y="9590039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5" name="Таблица 4"/>
          <p:cNvGraphicFramePr/>
          <p:nvPr>
            <p:extLst>
              <p:ext uri="{D42A27DB-BD31-4B8C-83A1-F6EECF244321}">
                <p14:modId xmlns:p14="http://schemas.microsoft.com/office/powerpoint/2010/main" val="3927745390"/>
              </p:ext>
            </p:extLst>
          </p:nvPr>
        </p:nvGraphicFramePr>
        <p:xfrm>
          <a:off x="345960" y="2034332"/>
          <a:ext cx="6789600" cy="3467824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3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latin typeface="DejaVu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9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02.07</a:t>
                      </a:r>
                      <a:endParaRPr lang="ru-RU" sz="1400" b="1" strike="noStrike" spc="-1" dirty="0">
                        <a:latin typeface="DejaVu Sans"/>
                      </a:endParaRPr>
                    </a:p>
                  </a:txBody>
                  <a:tcPr marL="68400" marR="68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вопросам пенсионного обеспечения.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Мастер – класс от косметолога – визажиста Н.В.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Чумаковой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00" marR="684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 dirty="0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8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08.07</a:t>
                      </a:r>
                      <a:endParaRPr lang="ru-RU" sz="1400" b="1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rtl="0">
                        <a:buNone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Участие в районном мероприятии, посвящённому Дню семьи, любви и верности.</a:t>
                      </a:r>
                      <a:endParaRPr lang="ru-RU" sz="1400" b="0" strike="noStrike" spc="-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 smtClean="0"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2704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09.07</a:t>
                      </a:r>
                      <a:endParaRPr lang="ru-RU" sz="1400" b="1" strike="noStrike" spc="-1" dirty="0" smtClean="0">
                        <a:latin typeface="DejaVu Sans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400" b="1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1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Малая 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Грушинка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Музыкальный фестиваль «Напомним музыкой сердца». </a:t>
                      </a:r>
                      <a:endParaRPr lang="ru-RU" sz="1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Times New Roman" panose="02020603050405020304" pitchFamily="18" charset="0"/>
                          <a:ea typeface="DejaVu Sans" panose="020B0603030804020204" pitchFamily="34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Times New Roman" panose="02020603050405020304" pitchFamily="18" charset="0"/>
                        <a:ea typeface="DejaVu Sans" panose="020B060303080402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2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en-US" sz="1400" b="1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b="1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4.07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ЗОЖ. Встреча с врачом общей практики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Л.А.Груниной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2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400" b="0" strike="noStrike" spc="-26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/>
                        </a:rPr>
                        <a:t>16.07</a:t>
                      </a:r>
                      <a:endParaRPr lang="ru-RU" sz="1400" b="1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Будьте осторожны!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Беседа с сотрудником компании Ростелеком о новых схемах виртуальных и телефонных мошенников.</a:t>
                      </a:r>
                      <a:endParaRPr lang="ru-RU" sz="1400" b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 w="0">
            <a:noFill/>
          </a:ln>
        </p:spPr>
      </p:pic>
      <p:sp>
        <p:nvSpPr>
          <p:cNvPr id="87" name="object 47"/>
          <p:cNvSpPr/>
          <p:nvPr/>
        </p:nvSpPr>
        <p:spPr>
          <a:xfrm>
            <a:off x="111240" y="6138789"/>
            <a:ext cx="7342200" cy="447761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8" name="Группа 4"/>
          <p:cNvGrpSpPr/>
          <p:nvPr/>
        </p:nvGrpSpPr>
        <p:grpSpPr>
          <a:xfrm>
            <a:off x="644400" y="8176320"/>
            <a:ext cx="1144440" cy="129240"/>
            <a:chOff x="644400" y="8176320"/>
            <a:chExt cx="1144440" cy="129240"/>
          </a:xfrm>
        </p:grpSpPr>
        <p:pic>
          <p:nvPicPr>
            <p:cNvPr id="89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0" name="object 70"/>
            <p:cNvSpPr/>
            <p:nvPr/>
          </p:nvSpPr>
          <p:spPr>
            <a:xfrm>
              <a:off x="771480" y="8178120"/>
              <a:ext cx="91080" cy="12600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91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2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4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6800" cy="1863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        МЕРОПРИЯТИЯ            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 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</a:rPr>
              <a:t>ИЮЛЬ</a:t>
            </a:r>
            <a:endParaRPr lang="ru-RU" sz="2700" b="0" strike="noStrike" spc="-1" dirty="0">
              <a:latin typeface="DejaVu Sans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DejaVu Sans"/>
            </a:endParaRPr>
          </a:p>
        </p:txBody>
      </p:sp>
      <p:sp>
        <p:nvSpPr>
          <p:cNvPr id="96" name="object 76"/>
          <p:cNvSpPr/>
          <p:nvPr/>
        </p:nvSpPr>
        <p:spPr>
          <a:xfrm>
            <a:off x="281520" y="8300160"/>
            <a:ext cx="5110560" cy="219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latin typeface="DejaVu Sans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446640 Самарская область, Алексеевский район, с. Алексеевка,                     ул. Первомайская, дом 9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 +7 927 905 65 00</a:t>
            </a:r>
            <a:endParaRPr lang="ru-RU" sz="1300" b="0" strike="noStrike" spc="-1" dirty="0">
              <a:latin typeface="DejaVu Sans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 Гаврилова Татьяна Павловна</a:t>
            </a:r>
            <a:endParaRPr lang="ru-RU" sz="1300" b="0" strike="noStrike" spc="-1" dirty="0">
              <a:latin typeface="DejaVu Sans"/>
            </a:endParaRPr>
          </a:p>
        </p:txBody>
      </p:sp>
      <p:sp>
        <p:nvSpPr>
          <p:cNvPr id="97" name="object 77"/>
          <p:cNvSpPr/>
          <p:nvPr/>
        </p:nvSpPr>
        <p:spPr>
          <a:xfrm>
            <a:off x="3202186" y="5418708"/>
            <a:ext cx="4001414" cy="84006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четверг 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17:00                                пятница  08:00-16:00</a:t>
            </a:r>
            <a:endParaRPr lang="ru-RU" sz="1600" b="0" strike="noStrike" spc="-1" dirty="0">
              <a:latin typeface="DejaVu Sans"/>
            </a:endParaRPr>
          </a:p>
        </p:txBody>
      </p:sp>
      <p:sp>
        <p:nvSpPr>
          <p:cNvPr id="98" name="object 78"/>
          <p:cNvSpPr/>
          <p:nvPr/>
        </p:nvSpPr>
        <p:spPr>
          <a:xfrm>
            <a:off x="6123240" y="8786520"/>
            <a:ext cx="91404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 dirty="0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 dirty="0">
              <a:latin typeface="DejaVu Sans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 dirty="0" smtClean="0">
                <a:solidFill>
                  <a:srgbClr val="FFFFFF"/>
                </a:solidFill>
                <a:latin typeface="Calibri"/>
                <a:ea typeface="DejaVu Sans"/>
              </a:rPr>
              <a:t>Самарской </a:t>
            </a:r>
            <a:r>
              <a:rPr lang="ru-RU" sz="800" b="0" strike="noStrike" spc="47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 dirty="0">
              <a:latin typeface="DejaVu Sans"/>
            </a:endParaRPr>
          </a:p>
        </p:txBody>
      </p:sp>
      <p:grpSp>
        <p:nvGrpSpPr>
          <p:cNvPr id="99" name="Группа 5"/>
          <p:cNvGrpSpPr/>
          <p:nvPr/>
        </p:nvGrpSpPr>
        <p:grpSpPr>
          <a:xfrm>
            <a:off x="512280" y="489240"/>
            <a:ext cx="2514240" cy="979560"/>
            <a:chOff x="512280" y="489240"/>
            <a:chExt cx="2514240" cy="979560"/>
          </a:xfrm>
        </p:grpSpPr>
        <p:pic>
          <p:nvPicPr>
            <p:cNvPr id="100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5920" cy="953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1" name="object 80"/>
            <p:cNvSpPr/>
            <p:nvPr/>
          </p:nvSpPr>
          <p:spPr>
            <a:xfrm>
              <a:off x="1577160" y="814680"/>
              <a:ext cx="291600" cy="18180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102" name="object 81"/>
            <p:cNvGrpSpPr/>
            <p:nvPr/>
          </p:nvGrpSpPr>
          <p:grpSpPr>
            <a:xfrm>
              <a:off x="1917720" y="814680"/>
              <a:ext cx="444240" cy="147600"/>
              <a:chOff x="1917720" y="814680"/>
              <a:chExt cx="444240" cy="147600"/>
            </a:xfrm>
          </p:grpSpPr>
          <p:sp>
            <p:nvSpPr>
              <p:cNvPr id="103" name="object 82"/>
              <p:cNvSpPr/>
              <p:nvPr/>
            </p:nvSpPr>
            <p:spPr>
              <a:xfrm>
                <a:off x="1917720" y="814680"/>
                <a:ext cx="287280" cy="14760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04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772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05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6240" cy="1501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6" name="object 85"/>
            <p:cNvGrpSpPr/>
            <p:nvPr/>
          </p:nvGrpSpPr>
          <p:grpSpPr>
            <a:xfrm>
              <a:off x="1762920" y="1051200"/>
              <a:ext cx="673920" cy="180000"/>
              <a:chOff x="1762920" y="1051200"/>
              <a:chExt cx="673920" cy="180000"/>
            </a:xfrm>
          </p:grpSpPr>
          <p:pic>
            <p:nvPicPr>
              <p:cNvPr id="107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9160" cy="1465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87"/>
              <p:cNvSpPr/>
              <p:nvPr/>
            </p:nvSpPr>
            <p:spPr>
              <a:xfrm>
                <a:off x="1917720" y="1051200"/>
                <a:ext cx="519120" cy="18000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9" name="object 88"/>
            <p:cNvGrpSpPr/>
            <p:nvPr/>
          </p:nvGrpSpPr>
          <p:grpSpPr>
            <a:xfrm>
              <a:off x="2489040" y="1051560"/>
              <a:ext cx="287280" cy="146520"/>
              <a:chOff x="2489040" y="1051560"/>
              <a:chExt cx="287280" cy="146520"/>
            </a:xfrm>
          </p:grpSpPr>
          <p:pic>
            <p:nvPicPr>
              <p:cNvPr id="110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6360" cy="146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1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7360" cy="1465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12" name="object 91"/>
            <p:cNvGrpSpPr/>
            <p:nvPr/>
          </p:nvGrpSpPr>
          <p:grpSpPr>
            <a:xfrm>
              <a:off x="1556640" y="1284480"/>
              <a:ext cx="1469880" cy="184320"/>
              <a:chOff x="1556640" y="1284480"/>
              <a:chExt cx="1469880" cy="184320"/>
            </a:xfrm>
          </p:grpSpPr>
          <p:pic>
            <p:nvPicPr>
              <p:cNvPr id="113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968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4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5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6760" cy="184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6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0920" cy="1519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7" name="object 96"/>
              <p:cNvSpPr/>
              <p:nvPr/>
            </p:nvSpPr>
            <p:spPr>
              <a:xfrm>
                <a:off x="2494080" y="1290960"/>
                <a:ext cx="135000" cy="1461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118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6680" cy="177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9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4880" cy="1465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20" name="Прямоугольник: скругленные углы 3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1" name="Овал 2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22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123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4" name="Таблица 2"/>
          <p:cNvGraphicFramePr/>
          <p:nvPr>
            <p:extLst>
              <p:ext uri="{D42A27DB-BD31-4B8C-83A1-F6EECF244321}">
                <p14:modId xmlns:p14="http://schemas.microsoft.com/office/powerpoint/2010/main" val="1248180712"/>
              </p:ext>
            </p:extLst>
          </p:nvPr>
        </p:nvGraphicFramePr>
        <p:xfrm>
          <a:off x="267360" y="2034332"/>
          <a:ext cx="7166880" cy="2736304"/>
        </p:xfrm>
        <a:graphic>
          <a:graphicData uri="http://schemas.openxmlformats.org/drawingml/2006/table">
            <a:tbl>
              <a:tblPr/>
              <a:tblGrid>
                <a:gridCol w="889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31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 dirty="0">
                          <a:solidFill>
                            <a:srgbClr val="FFFFFF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latin typeface="DejaVu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4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latin typeface="DejaVu San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400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23.07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Поездка к святому источнику. Посещение Никольской церкви.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4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28.07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Лермонтовские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чтения «Кто голос мой услышит и узнает?».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772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1" strike="noStrike" spc="-12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30.07</a:t>
                      </a:r>
                      <a:endParaRPr lang="ru-RU" sz="1400" b="1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Акция : Своих не бросаем (сбор гуманитарной помощи для  бойцов СВО).</a:t>
                      </a:r>
                      <a:endParaRPr lang="ru-RU" sz="1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0" strike="noStrike" spc="-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</TotalTime>
  <Words>235</Words>
  <Application>Microsoft Office PowerPoint</Application>
  <PresentationFormat>Произвольный</PresentationFormat>
  <Paragraphs>56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DejaVu Sans</vt:lpstr>
      <vt:lpstr>DejaVu Serif</vt:lpstr>
      <vt:lpstr>Symbol</vt:lpstr>
      <vt:lpstr>Times New Roman</vt:lpstr>
      <vt:lpstr>Wingdings</vt:lpstr>
      <vt:lpstr>Office Theme</vt:lpstr>
      <vt:lpstr>МЕРОПРИЯТИЯ НА ИЮЛЬ 2026</vt:lpstr>
      <vt:lpstr>        МЕРОПРИЯТИЯ             НА ИЮЛЬ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61</cp:revision>
  <cp:lastPrinted>2026-06-19T10:36:34Z</cp:lastPrinted>
  <dcterms:created xsi:type="dcterms:W3CDTF">2025-11-06T11:20:25Z</dcterms:created>
  <dcterms:modified xsi:type="dcterms:W3CDTF">2026-06-22T06:41:00Z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Notes">
    <vt:i4>1</vt:i4>
  </property>
  <property fmtid="{D5CDD505-2E9C-101B-9397-08002B2CF9AE}" pid="6" name="PresentationFormat">
    <vt:lpwstr>Произвольный</vt:lpwstr>
  </property>
  <property fmtid="{D5CDD505-2E9C-101B-9397-08002B2CF9AE}" pid="7" name="Producer">
    <vt:lpwstr>Adobe PDF Library 17.0</vt:lpwstr>
  </property>
  <property fmtid="{D5CDD505-2E9C-101B-9397-08002B2CF9AE}" pid="8" name="Slides">
    <vt:i4>2</vt:i4>
  </property>
</Properties>
</file>