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</p:sldMasterIdLst>
  <p:sldIdLst>
    <p:sldId id="256" r:id="rId6"/>
    <p:sldId id="257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13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40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320" cy="70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6D71EF4-F695-45F6-AC9D-7EB124611900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40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320" cy="70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97D4334-F60B-4CAC-8F13-9B4138D38B0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40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320" cy="70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50702DD-720B-4AAE-95FB-145CA92840E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40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320" cy="70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34EC41D7-A1B8-4A18-BD9F-8B99EF2DBB5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40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320" cy="70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651F2241-CA94-4123-898C-9A0C9912950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40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320" cy="70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85BCFE0-5A7B-46C1-9663-8B2AD171C71E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40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320" cy="70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56A3C30-7CC6-45C9-A562-790E9D2096F2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40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320" cy="70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392F366-0429-4BEA-83ED-CBC6D235DB2E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40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320" cy="70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C103FC4-DE9E-46E6-84BA-1A1A27362686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0940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320" cy="70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CBCCB14-DD26-4DC0-8AF3-9737C3B7CD52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3040" cy="165132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59760" y="6890197"/>
            <a:ext cx="7338600" cy="3732683"/>
          </a:xfrm>
          <a:custGeom>
            <a:avLst/>
            <a:gdLst>
              <a:gd name="textAreaLeft" fmla="*/ 0 w 7338600"/>
              <a:gd name="textAreaRight" fmla="*/ 7345800 w 7338600"/>
              <a:gd name="textAreaTop" fmla="*/ 0 h 4021560"/>
              <a:gd name="textAreaBottom" fmla="*/ 4028760 h 40215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644400" y="8176320"/>
            <a:ext cx="1140840" cy="125640"/>
            <a:chOff x="644400" y="8176320"/>
            <a:chExt cx="1140840" cy="125640"/>
          </a:xfrm>
        </p:grpSpPr>
        <p:pic>
          <p:nvPicPr>
            <p:cNvPr id="38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6120" cy="125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771480" y="8178120"/>
              <a:ext cx="87480" cy="122400"/>
            </a:xfrm>
            <a:custGeom>
              <a:avLst/>
              <a:gdLst>
                <a:gd name="textAreaLeft" fmla="*/ 0 w 87480"/>
                <a:gd name="textAreaRight" fmla="*/ 94680 w 87480"/>
                <a:gd name="textAreaTop" fmla="*/ 0 h 122400"/>
                <a:gd name="textAreaBottom" fmla="*/ 129600 h 12240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5120" cy="125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2120" cy="125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2960" cy="122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5840" cy="1238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82440" y="316800"/>
            <a:ext cx="2549880" cy="186012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lang="ru-RU" sz="2700" b="1" strike="noStrike" spc="-1" dirty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chemeClr val="lt1"/>
                </a:solidFill>
                <a:latin typeface="Calibri"/>
              </a:rPr>
              <a:t> СЕНТЯБРЬ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231480" y="8353440"/>
            <a:ext cx="5504400" cy="218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Адрес: 446660 Самарская область, Борский район, с. Борское,                                ул. </a:t>
            </a:r>
            <a:r>
              <a:rPr lang="ru-RU" sz="1300" b="0" strike="noStrike" spc="-1" dirty="0" err="1">
                <a:solidFill>
                  <a:srgbClr val="FFFFFF"/>
                </a:solidFill>
                <a:latin typeface="Calibri"/>
              </a:rPr>
              <a:t>Неверовская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, 23А</a:t>
            </a:r>
            <a:r>
              <a:rPr sz="1300" dirty="0"/>
              <a:t/>
            </a:r>
            <a:br>
              <a:rPr sz="1300" dirty="0"/>
            </a:b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Контактный номер +7 937 079 87 85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ФИО </a:t>
            </a:r>
            <a:r>
              <a:rPr lang="ru-RU" sz="1300" b="0" strike="noStrike" spc="-1" dirty="0" err="1">
                <a:solidFill>
                  <a:srgbClr val="FFFFFF"/>
                </a:solidFill>
                <a:latin typeface="Calibri"/>
              </a:rPr>
              <a:t>Хрон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 Ольга Сергеевна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>
            <a:off x="4135680" y="7614552"/>
            <a:ext cx="329040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 четверг 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 dirty="0">
                <a:solidFill>
                  <a:srgbClr val="58595B"/>
                </a:solidFill>
                <a:latin typeface="Calibri"/>
              </a:rPr>
              <a:t>17:00                                пятница  08:00-16:00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162120" y="8949960"/>
            <a:ext cx="87156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 dirty="0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43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43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 dirty="0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</a:rPr>
              <a:t>по </a:t>
            </a:r>
            <a:r>
              <a:rPr lang="ru-RU" sz="800" b="0" strike="noStrike" spc="-21" dirty="0">
                <a:solidFill>
                  <a:srgbClr val="FFFFFF"/>
                </a:solidFill>
                <a:latin typeface="Calibri"/>
              </a:rPr>
              <a:t>Самарской </a:t>
            </a:r>
            <a:r>
              <a:rPr lang="ru-RU" sz="800" b="0" strike="noStrike" spc="443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489240"/>
            <a:ext cx="2510640" cy="975960"/>
            <a:chOff x="512280" y="489240"/>
            <a:chExt cx="2510640" cy="975960"/>
          </a:xfrm>
        </p:grpSpPr>
        <p:pic>
          <p:nvPicPr>
            <p:cNvPr id="49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2320" cy="9500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814680"/>
              <a:ext cx="288000" cy="178200"/>
            </a:xfrm>
            <a:custGeom>
              <a:avLst/>
              <a:gdLst>
                <a:gd name="textAreaLeft" fmla="*/ 0 w 288000"/>
                <a:gd name="textAreaRight" fmla="*/ 295200 w 288000"/>
                <a:gd name="textAreaTop" fmla="*/ 0 h 178200"/>
                <a:gd name="textAreaBottom" fmla="*/ 185400 h 17820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814680"/>
              <a:ext cx="440640" cy="144000"/>
              <a:chOff x="1917720" y="814680"/>
              <a:chExt cx="440640" cy="14400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814680"/>
                <a:ext cx="283680" cy="144000"/>
              </a:xfrm>
              <a:custGeom>
                <a:avLst/>
                <a:gdLst>
                  <a:gd name="textAreaLeft" fmla="*/ 0 w 283680"/>
                  <a:gd name="textAreaRight" fmla="*/ 290880 w 283680"/>
                  <a:gd name="textAreaTop" fmla="*/ 0 h 144000"/>
                  <a:gd name="textAreaBottom" fmla="*/ 151200 h 14400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4120" cy="1429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2640" cy="1465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1051200"/>
              <a:ext cx="670320" cy="176400"/>
              <a:chOff x="1762920" y="1051200"/>
              <a:chExt cx="670320" cy="17640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5560" cy="1429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1051200"/>
                <a:ext cx="515520" cy="176400"/>
              </a:xfrm>
              <a:custGeom>
                <a:avLst/>
                <a:gdLst>
                  <a:gd name="textAreaLeft" fmla="*/ 0 w 515520"/>
                  <a:gd name="textAreaRight" fmla="*/ 522720 w 515520"/>
                  <a:gd name="textAreaTop" fmla="*/ 0 h 176400"/>
                  <a:gd name="textAreaBottom" fmla="*/ 183600 h 17640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1051560"/>
              <a:ext cx="283680" cy="142920"/>
              <a:chOff x="2489040" y="1051560"/>
              <a:chExt cx="283680" cy="14292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2760" cy="1429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3760" cy="1429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284480"/>
              <a:ext cx="1466280" cy="180720"/>
              <a:chOff x="1556640" y="1284480"/>
              <a:chExt cx="1466280" cy="18072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6080" cy="148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57320" cy="148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31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57320" cy="1483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290960"/>
                <a:ext cx="131400" cy="142560"/>
              </a:xfrm>
              <a:custGeom>
                <a:avLst/>
                <a:gdLst>
                  <a:gd name="textAreaLeft" fmla="*/ 0 w 131400"/>
                  <a:gd name="textAreaRight" fmla="*/ 138600 w 131400"/>
                  <a:gd name="textAreaTop" fmla="*/ 0 h 142560"/>
                  <a:gd name="textAreaBottom" fmla="*/ 149760 h 14256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3080" cy="1742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1280" cy="1429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Прямоугольник: скругленные углы 2"/>
          <p:cNvSpPr/>
          <p:nvPr/>
        </p:nvSpPr>
        <p:spPr>
          <a:xfrm>
            <a:off x="6140520" y="9593640"/>
            <a:ext cx="867600" cy="8514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0" name="Овал 3"/>
          <p:cNvSpPr/>
          <p:nvPr/>
        </p:nvSpPr>
        <p:spPr>
          <a:xfrm>
            <a:off x="6108840" y="8195220"/>
            <a:ext cx="808200" cy="808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1" name="object 48"/>
          <p:cNvPicPr/>
          <p:nvPr/>
        </p:nvPicPr>
        <p:blipFill>
          <a:blip r:embed="rId20"/>
          <a:stretch/>
        </p:blipFill>
        <p:spPr>
          <a:xfrm>
            <a:off x="6215760" y="8359073"/>
            <a:ext cx="594360" cy="509400"/>
          </a:xfrm>
          <a:prstGeom prst="rect">
            <a:avLst/>
          </a:prstGeom>
          <a:ln w="0">
            <a:noFill/>
          </a:ln>
        </p:spPr>
      </p:pic>
      <p:pic>
        <p:nvPicPr>
          <p:cNvPr id="72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5000" cy="8550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3" name="Таблица 4"/>
          <p:cNvGraphicFramePr/>
          <p:nvPr>
            <p:extLst>
              <p:ext uri="{D42A27DB-BD31-4B8C-83A1-F6EECF244321}">
                <p14:modId xmlns:p14="http://schemas.microsoft.com/office/powerpoint/2010/main" val="3515046534"/>
              </p:ext>
            </p:extLst>
          </p:nvPr>
        </p:nvGraphicFramePr>
        <p:xfrm>
          <a:off x="59760" y="1755012"/>
          <a:ext cx="7338600" cy="5173680"/>
        </p:xfrm>
        <a:graphic>
          <a:graphicData uri="http://schemas.openxmlformats.org/drawingml/2006/table">
            <a:tbl>
              <a:tblPr/>
              <a:tblGrid>
                <a:gridCol w="910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41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3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8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2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>
                          <a:solidFill>
                            <a:srgbClr val="231F20"/>
                          </a:solidFill>
                          <a:latin typeface="Times New Roman"/>
                        </a:rPr>
                        <a:t>01.09.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Экскурсия в Борский краеведческий музей: «Рубенс. Эпоха и легенда».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400" b="0" strike="noStrike" spc="-26">
                          <a:solidFill>
                            <a:srgbClr val="231F20"/>
                          </a:solidFill>
                          <a:latin typeface="Times New Roman"/>
                        </a:rPr>
                        <a:t>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80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03.09.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Помощь бойцам, находящимся в зоне СВО (плетем маскировочные сети)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Просветительское мероприятие с Общероссийской общественно - государственной просветительской организацией «Российское общество «Знание»  </a:t>
                      </a:r>
                      <a:r>
                        <a:rPr lang="ru-RU" sz="1400" b="0" i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«Голосуем сердцем - воспитываем примером: </a:t>
                      </a:r>
                      <a:r>
                        <a:rPr lang="ru-RU" sz="1400" b="0" i="1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выборы в </a:t>
                      </a:r>
                      <a:r>
                        <a:rPr lang="ru-RU" sz="1400" b="0" i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России».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08.09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Помощь бойцам, находящимся в зоне СВО (плетем маскировочные сети.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Лекция УУП: «Изменение по порядку подтверждения и зачета периодов ухода за лицами старше 80 лет и инвалидами </a:t>
                      </a:r>
                      <a:r>
                        <a:rPr lang="en-US" sz="14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I</a:t>
                      </a: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группы с </a:t>
                      </a: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01.01.2027 года»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smtClean="0">
                          <a:solidFill>
                            <a:schemeClr val="dk1"/>
                          </a:solidFill>
                          <a:latin typeface="Times New Roman"/>
                        </a:rPr>
                        <a:t>09:00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10.09.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Развлекательная программа: «Будьте здоровы!»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i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Индивидуальное бесплатное консультирование</a:t>
                      </a: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по правовым, пенсионным и социальным вопросам        с привлечением ответственных работников клиентской службы (на правах отдела) в муниципальном районе Борский и отдела установления пенсий №11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object 46"/>
          <p:cNvPicPr/>
          <p:nvPr/>
        </p:nvPicPr>
        <p:blipFill>
          <a:blip r:embed="rId2"/>
          <a:stretch/>
        </p:blipFill>
        <p:spPr>
          <a:xfrm>
            <a:off x="3731760" y="108000"/>
            <a:ext cx="3713040" cy="1651320"/>
          </a:xfrm>
          <a:prstGeom prst="rect">
            <a:avLst/>
          </a:prstGeom>
          <a:ln w="0">
            <a:noFill/>
          </a:ln>
        </p:spPr>
      </p:pic>
      <p:sp>
        <p:nvSpPr>
          <p:cNvPr id="75" name="object 47"/>
          <p:cNvSpPr/>
          <p:nvPr/>
        </p:nvSpPr>
        <p:spPr>
          <a:xfrm>
            <a:off x="214560" y="7036200"/>
            <a:ext cx="7338600" cy="3576600"/>
          </a:xfrm>
          <a:custGeom>
            <a:avLst/>
            <a:gdLst>
              <a:gd name="textAreaLeft" fmla="*/ 0 w 7338600"/>
              <a:gd name="textAreaRight" fmla="*/ 7345800 w 7338600"/>
              <a:gd name="textAreaTop" fmla="*/ 0 h 3576600"/>
              <a:gd name="textAreaBottom" fmla="*/ 3583800 h 357660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76" name="Группа 4"/>
          <p:cNvGrpSpPr/>
          <p:nvPr/>
        </p:nvGrpSpPr>
        <p:grpSpPr>
          <a:xfrm>
            <a:off x="644400" y="8176320"/>
            <a:ext cx="1140840" cy="125640"/>
            <a:chOff x="644400" y="8176320"/>
            <a:chExt cx="1140840" cy="125640"/>
          </a:xfrm>
        </p:grpSpPr>
        <p:pic>
          <p:nvPicPr>
            <p:cNvPr id="77" name="object 69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6120" cy="125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78" name="object 70"/>
            <p:cNvSpPr/>
            <p:nvPr/>
          </p:nvSpPr>
          <p:spPr>
            <a:xfrm>
              <a:off x="771480" y="8178120"/>
              <a:ext cx="87480" cy="122400"/>
            </a:xfrm>
            <a:custGeom>
              <a:avLst/>
              <a:gdLst>
                <a:gd name="textAreaLeft" fmla="*/ 0 w 87480"/>
                <a:gd name="textAreaRight" fmla="*/ 94680 w 87480"/>
                <a:gd name="textAreaTop" fmla="*/ 0 h 122400"/>
                <a:gd name="textAreaBottom" fmla="*/ 129600 h 12240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79" name="object 71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5120" cy="125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0" name="object 72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2120" cy="125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1" name="object 73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2960" cy="122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2" name="object 74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5840" cy="1238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409820" y="153360"/>
            <a:ext cx="2757240" cy="186012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2700" b="1" strike="noStrike" spc="-12" dirty="0">
                <a:solidFill>
                  <a:schemeClr val="lt1"/>
                </a:solidFill>
                <a:latin typeface="Calibri"/>
              </a:rPr>
              <a:t>      </a:t>
            </a:r>
            <a:r>
              <a:rPr lang="ru-RU" sz="2700" b="1" spc="-12" dirty="0">
                <a:solidFill>
                  <a:schemeClr val="lt1"/>
                </a:solidFill>
              </a:rPr>
              <a:t>МЕРОПРИЯТИЯ </a:t>
            </a:r>
            <a:r>
              <a:rPr lang="ru-RU" sz="2700" b="1" spc="-1" dirty="0">
                <a:solidFill>
                  <a:schemeClr val="lt1"/>
                </a:solidFill>
              </a:rPr>
              <a:t>НА</a:t>
            </a:r>
            <a:r>
              <a:rPr lang="ru-RU" sz="2700" b="1" spc="-7" dirty="0">
                <a:solidFill>
                  <a:schemeClr val="lt1"/>
                </a:solidFill>
              </a:rPr>
              <a:t> СЕНТЯБРЬ</a:t>
            </a:r>
            <a:r>
              <a:rPr lang="ru-RU" sz="2700" spc="-1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2700" spc="-1" dirty="0">
                <a:solidFill>
                  <a:srgbClr val="000000"/>
                </a:solidFill>
                <a:latin typeface="Arial"/>
              </a:rPr>
            </a:br>
            <a:r>
              <a:rPr lang="ru-RU" sz="2700" b="1" spc="-21" dirty="0">
                <a:solidFill>
                  <a:schemeClr val="lt1"/>
                </a:solidFill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object 76"/>
          <p:cNvSpPr/>
          <p:nvPr/>
        </p:nvSpPr>
        <p:spPr>
          <a:xfrm>
            <a:off x="281520" y="8300160"/>
            <a:ext cx="5106960" cy="218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Адрес: 446660 Самарская область, Борский район, с. Борское,                     ул. Неверовская, дом 23А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Контактный номер +7 937 079 87 85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ФИО Хрон Ольга Сергеевна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object 77"/>
          <p:cNvSpPr/>
          <p:nvPr/>
        </p:nvSpPr>
        <p:spPr>
          <a:xfrm>
            <a:off x="3922020" y="7420974"/>
            <a:ext cx="329040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 четверг 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 dirty="0">
                <a:solidFill>
                  <a:srgbClr val="58595B"/>
                </a:solidFill>
                <a:latin typeface="Calibri"/>
              </a:rPr>
              <a:t>17:00                                пятница  08:00-16:00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object 78"/>
          <p:cNvSpPr/>
          <p:nvPr/>
        </p:nvSpPr>
        <p:spPr>
          <a:xfrm>
            <a:off x="6123240" y="8817120"/>
            <a:ext cx="1017360" cy="540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4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4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Самарской</a:t>
            </a:r>
            <a:r>
              <a:rPr lang="ru-RU" sz="800" b="0" strike="noStrike" spc="44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7" name="Группа 5"/>
          <p:cNvGrpSpPr/>
          <p:nvPr/>
        </p:nvGrpSpPr>
        <p:grpSpPr>
          <a:xfrm>
            <a:off x="512280" y="489240"/>
            <a:ext cx="2510640" cy="975960"/>
            <a:chOff x="512280" y="489240"/>
            <a:chExt cx="2510640" cy="975960"/>
          </a:xfrm>
        </p:grpSpPr>
        <p:pic>
          <p:nvPicPr>
            <p:cNvPr id="88" name="object 7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2320" cy="9500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9" name="object 80"/>
            <p:cNvSpPr/>
            <p:nvPr/>
          </p:nvSpPr>
          <p:spPr>
            <a:xfrm>
              <a:off x="1577160" y="814680"/>
              <a:ext cx="288000" cy="178200"/>
            </a:xfrm>
            <a:custGeom>
              <a:avLst/>
              <a:gdLst>
                <a:gd name="textAreaLeft" fmla="*/ 0 w 288000"/>
                <a:gd name="textAreaRight" fmla="*/ 295200 w 288000"/>
                <a:gd name="textAreaTop" fmla="*/ 0 h 178200"/>
                <a:gd name="textAreaBottom" fmla="*/ 185400 h 17820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90" name="object 81"/>
            <p:cNvGrpSpPr/>
            <p:nvPr/>
          </p:nvGrpSpPr>
          <p:grpSpPr>
            <a:xfrm>
              <a:off x="1917720" y="814680"/>
              <a:ext cx="440640" cy="144000"/>
              <a:chOff x="1917720" y="814680"/>
              <a:chExt cx="440640" cy="144000"/>
            </a:xfrm>
          </p:grpSpPr>
          <p:sp>
            <p:nvSpPr>
              <p:cNvPr id="91" name="object 82"/>
              <p:cNvSpPr/>
              <p:nvPr/>
            </p:nvSpPr>
            <p:spPr>
              <a:xfrm>
                <a:off x="1917720" y="814680"/>
                <a:ext cx="283680" cy="144000"/>
              </a:xfrm>
              <a:custGeom>
                <a:avLst/>
                <a:gdLst>
                  <a:gd name="textAreaLeft" fmla="*/ 0 w 283680"/>
                  <a:gd name="textAreaRight" fmla="*/ 290880 w 283680"/>
                  <a:gd name="textAreaTop" fmla="*/ 0 h 144000"/>
                  <a:gd name="textAreaBottom" fmla="*/ 151200 h 14400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92" name="object 8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4120" cy="1429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93" name="object 8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2640" cy="1465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94" name="object 85"/>
            <p:cNvGrpSpPr/>
            <p:nvPr/>
          </p:nvGrpSpPr>
          <p:grpSpPr>
            <a:xfrm>
              <a:off x="1762920" y="1051200"/>
              <a:ext cx="670320" cy="176400"/>
              <a:chOff x="1762920" y="1051200"/>
              <a:chExt cx="670320" cy="176400"/>
            </a:xfrm>
          </p:grpSpPr>
          <p:pic>
            <p:nvPicPr>
              <p:cNvPr id="95" name="object 8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5560" cy="1429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96" name="object 87"/>
              <p:cNvSpPr/>
              <p:nvPr/>
            </p:nvSpPr>
            <p:spPr>
              <a:xfrm>
                <a:off x="1917720" y="1051200"/>
                <a:ext cx="515520" cy="176400"/>
              </a:xfrm>
              <a:custGeom>
                <a:avLst/>
                <a:gdLst>
                  <a:gd name="textAreaLeft" fmla="*/ 0 w 515520"/>
                  <a:gd name="textAreaRight" fmla="*/ 522720 w 515520"/>
                  <a:gd name="textAreaTop" fmla="*/ 0 h 176400"/>
                  <a:gd name="textAreaBottom" fmla="*/ 183600 h 17640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97" name="object 88"/>
            <p:cNvGrpSpPr/>
            <p:nvPr/>
          </p:nvGrpSpPr>
          <p:grpSpPr>
            <a:xfrm>
              <a:off x="2489040" y="1051560"/>
              <a:ext cx="283680" cy="142920"/>
              <a:chOff x="2489040" y="1051560"/>
              <a:chExt cx="283680" cy="142920"/>
            </a:xfrm>
          </p:grpSpPr>
          <p:pic>
            <p:nvPicPr>
              <p:cNvPr id="98" name="object 8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2760" cy="1429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9" name="object 9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3760" cy="1429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00" name="object 91"/>
            <p:cNvGrpSpPr/>
            <p:nvPr/>
          </p:nvGrpSpPr>
          <p:grpSpPr>
            <a:xfrm>
              <a:off x="1556640" y="1284480"/>
              <a:ext cx="1466280" cy="180720"/>
              <a:chOff x="1556640" y="1284480"/>
              <a:chExt cx="1466280" cy="180720"/>
            </a:xfrm>
          </p:grpSpPr>
          <p:pic>
            <p:nvPicPr>
              <p:cNvPr id="101" name="object 9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6080" cy="148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2" name="object 9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57320" cy="148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3" name="object 9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31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4" name="object 9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57320" cy="1483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5" name="object 96"/>
              <p:cNvSpPr/>
              <p:nvPr/>
            </p:nvSpPr>
            <p:spPr>
              <a:xfrm>
                <a:off x="2494080" y="1290960"/>
                <a:ext cx="131400" cy="142560"/>
              </a:xfrm>
              <a:custGeom>
                <a:avLst/>
                <a:gdLst>
                  <a:gd name="textAreaLeft" fmla="*/ 0 w 131400"/>
                  <a:gd name="textAreaRight" fmla="*/ 138600 w 131400"/>
                  <a:gd name="textAreaTop" fmla="*/ 0 h 142560"/>
                  <a:gd name="textAreaBottom" fmla="*/ 149760 h 14256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106" name="object 9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3080" cy="1742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7" name="object 9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1280" cy="1429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08" name="Прямоугольник: скругленные углы 3"/>
          <p:cNvSpPr/>
          <p:nvPr/>
        </p:nvSpPr>
        <p:spPr>
          <a:xfrm>
            <a:off x="6140520" y="9593640"/>
            <a:ext cx="867600" cy="8514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9" name="Овал 2"/>
          <p:cNvSpPr/>
          <p:nvPr/>
        </p:nvSpPr>
        <p:spPr>
          <a:xfrm>
            <a:off x="6047640" y="7937640"/>
            <a:ext cx="808200" cy="808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10" name="object 99"/>
          <p:cNvPicPr/>
          <p:nvPr/>
        </p:nvPicPr>
        <p:blipFill>
          <a:blip r:embed="rId20"/>
          <a:stretch/>
        </p:blipFill>
        <p:spPr>
          <a:xfrm>
            <a:off x="6162120" y="8141760"/>
            <a:ext cx="594360" cy="509400"/>
          </a:xfrm>
          <a:prstGeom prst="rect">
            <a:avLst/>
          </a:prstGeom>
          <a:ln w="0">
            <a:noFill/>
          </a:ln>
        </p:spPr>
      </p:pic>
      <p:pic>
        <p:nvPicPr>
          <p:cNvPr id="111" name="Рисунок 2"/>
          <p:cNvPicPr/>
          <p:nvPr/>
        </p:nvPicPr>
        <p:blipFill>
          <a:blip r:embed="rId21"/>
          <a:stretch/>
        </p:blipFill>
        <p:spPr>
          <a:xfrm>
            <a:off x="6153120" y="9577080"/>
            <a:ext cx="855000" cy="8550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2" name="Таблица 2"/>
          <p:cNvGraphicFramePr/>
          <p:nvPr>
            <p:extLst>
              <p:ext uri="{D42A27DB-BD31-4B8C-83A1-F6EECF244321}">
                <p14:modId xmlns:p14="http://schemas.microsoft.com/office/powerpoint/2010/main" val="3929322437"/>
              </p:ext>
            </p:extLst>
          </p:nvPr>
        </p:nvGraphicFramePr>
        <p:xfrm>
          <a:off x="214560" y="1688040"/>
          <a:ext cx="7228800" cy="4837200"/>
        </p:xfrm>
        <a:graphic>
          <a:graphicData uri="http://schemas.openxmlformats.org/drawingml/2006/table">
            <a:tbl>
              <a:tblPr/>
              <a:tblGrid>
                <a:gridCol w="896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8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35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1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92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>
                          <a:solidFill>
                            <a:srgbClr val="231F20"/>
                          </a:solidFill>
                          <a:latin typeface="Times New Roman"/>
                        </a:rPr>
                        <a:t>15.09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ahoma"/>
                        </a:rPr>
                        <a:t>Познавательное занятие: «Томатное настроение». Конкурс: «Помидорный бум»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400" b="0" strike="noStrike" spc="-26">
                          <a:solidFill>
                            <a:srgbClr val="231F20"/>
                          </a:solidFill>
                          <a:latin typeface="Times New Roman"/>
                        </a:rPr>
                        <a:t>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692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17.09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Познавательное мероприятие, посвященное Году единства народов России: «Общие праздники, разные обычаи: как празднуют Новый год, … в разных культурах России?»</a:t>
                      </a:r>
                      <a:r>
                        <a:rPr lang="ru-RU" sz="1400" b="0" strike="noStrike" spc="-1" dirty="0">
                          <a:solidFill>
                            <a:srgbClr val="C9211E"/>
                          </a:solidFill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22.09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ahoma"/>
                        </a:rPr>
                        <a:t>Мастер - класс: «Куколка - оберег из нитей».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24.09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</a:rPr>
                        <a:t>Экскурсия в Борский краеведческий музей: «Услышь невидимое: птицы Борского района» (в коллекции  не только детализированные макеты пернатых, но и интерактивный формат: каждый экспонат снабжён QR - кодом, чтобы услышать настоящий голос этой птицы в дикой природе. Смотреть  и слушать трели одновременно!).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</a:rPr>
                        <a:t>Урок компьютерной и финансовой грамотности:</a:t>
                      </a:r>
                      <a:r>
                        <a:rPr lang="ru-RU" sz="1400" b="0" strike="noStrike" spc="-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</a:rPr>
                        <a:t>«Телефонное и СМС - мошенничество».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29.09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</a:rPr>
                        <a:t>Беседа с врачом - терапевтом ГБУЗ СО «Борская ЦРБ»  на тему: «Заболевания органов дыхания».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</TotalTime>
  <Words>394</Words>
  <Application>Microsoft Office PowerPoint</Application>
  <PresentationFormat>Произвольный</PresentationFormat>
  <Paragraphs>58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</vt:i4>
      </vt:variant>
    </vt:vector>
  </HeadingPairs>
  <TitlesOfParts>
    <vt:vector size="13" baseType="lpstr">
      <vt:lpstr>Arial</vt:lpstr>
      <vt:lpstr>Calibri</vt:lpstr>
      <vt:lpstr>Symbol</vt:lpstr>
      <vt:lpstr>Tahoma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МЕРОПРИЯТИЯ НА СЕНТЯБРЬ 2026</vt:lpstr>
      <vt:lpstr>      МЕРОПРИЯТИЯ НА СЕНТЯБРЬ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Акимова Раиса Николаевна</cp:lastModifiedBy>
  <cp:revision>36</cp:revision>
  <cp:lastPrinted>2025-12-05T15:49:32Z</cp:lastPrinted>
  <dcterms:created xsi:type="dcterms:W3CDTF">2025-11-06T11:20:25Z</dcterms:created>
  <dcterms:modified xsi:type="dcterms:W3CDTF">2026-08-25T10:44:37Z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