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sldIdLst>
    <p:sldId id="256" r:id="rId6"/>
    <p:sldId id="257" r:id="rId7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32" y="90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7E2DEA1-7B70-448A-8F36-43490079AFC3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C3AA35C-B0E8-4D71-A072-F224273992EE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3DB09CFC-EEA4-4FFC-9CC4-AF111BD9DE1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CB37F411-ECE9-4B93-BDC3-95177B6A0E38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3FDC4690-CA88-416C-B6A8-58DAAEDBE58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068B03F-960A-4CDD-ACEE-C1B3AEE658A5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51A0EA24-E119-4935-B02A-391CBC43FD6B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5E00359-D87F-4510-B37F-710DB0A0B9A8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F907510-07A2-41FC-A9AE-21CF1711AC43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3720" cy="4374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3640" cy="70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740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5169E0F-C0AE-4176-B27F-1E231BBF748E}" type="slidenum">
              <a:rPr lang="ru-RU" sz="1400" b="0" strike="noStrike" spc="-1">
                <a:solidFill>
                  <a:schemeClr val="dk1">
                    <a:tint val="75000"/>
                  </a:schemeClr>
                </a:solidFill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6640" cy="53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59760" y="6601320"/>
            <a:ext cx="7342920" cy="402588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4025880"/>
              <a:gd name="textAreaBottom" fmla="*/ 4028760 h 40258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38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82440" y="316800"/>
            <a:ext cx="255420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МЕРОПРИЯТИЙ </a:t>
            </a:r>
            <a:r>
              <a:rPr lang="ru-RU" sz="2700" b="1" strike="noStrike" spc="-1" dirty="0">
                <a:solidFill>
                  <a:schemeClr val="lt1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240147" y="8505680"/>
            <a:ext cx="5482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Самарская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область,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Хворостянский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район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, с.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Хворостянка,                               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Первомайская, д.28</a:t>
            </a:r>
            <a:r>
              <a:rPr sz="1300" dirty="0"/>
              <a:t/>
            </a:r>
            <a:br>
              <a:rPr sz="1300"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+7 937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9937878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Носова Наталья Александровна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3841560" y="714132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4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</a:rPr>
              <a:t>Самарской </a:t>
            </a:r>
            <a:r>
              <a:rPr lang="ru-RU" sz="800" b="0" strike="noStrike" spc="47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>
            <p:extLst>
              <p:ext uri="{D42A27DB-BD31-4B8C-83A1-F6EECF244321}">
                <p14:modId xmlns:p14="http://schemas.microsoft.com/office/powerpoint/2010/main" val="3043788513"/>
              </p:ext>
            </p:extLst>
          </p:nvPr>
        </p:nvGraphicFramePr>
        <p:xfrm>
          <a:off x="258791" y="2077920"/>
          <a:ext cx="6883881" cy="4276566"/>
        </p:xfrm>
        <a:graphic>
          <a:graphicData uri="http://schemas.openxmlformats.org/drawingml/2006/table">
            <a:tbl>
              <a:tblPr/>
              <a:tblGrid>
                <a:gridCol w="792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68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5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53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3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Развлекательная игра «молчаливые песни»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8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07.07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Мероприятие, посвященное дню семьи, любви и верности «Крепкая семья».</a:t>
                      </a: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39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Мероприятие             «День рыбака/рыбачки»  </a:t>
                      </a: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39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14.07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 посвященное «Дню рождению СФР»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61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17.07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Встреча с представителем управления социальной защиты населения (УСЗН) на тему «оказание услуг пенсионерам».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object 46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7360" cy="1655640"/>
          </a:xfrm>
          <a:prstGeom prst="rect">
            <a:avLst/>
          </a:prstGeom>
          <a:ln w="0">
            <a:noFill/>
          </a:ln>
        </p:spPr>
      </p:pic>
      <p:sp>
        <p:nvSpPr>
          <p:cNvPr id="75" name="object 47"/>
          <p:cNvSpPr/>
          <p:nvPr/>
        </p:nvSpPr>
        <p:spPr>
          <a:xfrm>
            <a:off x="111240" y="7036200"/>
            <a:ext cx="7342920" cy="3580920"/>
          </a:xfrm>
          <a:custGeom>
            <a:avLst/>
            <a:gdLst>
              <a:gd name="textAreaLeft" fmla="*/ 0 w 7342920"/>
              <a:gd name="textAreaRight" fmla="*/ 7345800 w 7342920"/>
              <a:gd name="textAreaTop" fmla="*/ 0 h 3580920"/>
              <a:gd name="textAreaBottom" fmla="*/ 3583800 h 3580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FFFFFF"/>
              </a:solidFill>
              <a:latin typeface="Arial"/>
            </a:endParaRPr>
          </a:p>
        </p:txBody>
      </p:sp>
      <p:grpSp>
        <p:nvGrpSpPr>
          <p:cNvPr id="76" name="Группа 4"/>
          <p:cNvGrpSpPr/>
          <p:nvPr/>
        </p:nvGrpSpPr>
        <p:grpSpPr>
          <a:xfrm>
            <a:off x="644400" y="8176320"/>
            <a:ext cx="1145160" cy="129960"/>
            <a:chOff x="644400" y="8176320"/>
            <a:chExt cx="1145160" cy="129960"/>
          </a:xfrm>
        </p:grpSpPr>
        <p:pic>
          <p:nvPicPr>
            <p:cNvPr id="77" name="object 69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0440" cy="1299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8" name="object 70"/>
            <p:cNvSpPr/>
            <p:nvPr/>
          </p:nvSpPr>
          <p:spPr>
            <a:xfrm>
              <a:off x="771480" y="8178120"/>
              <a:ext cx="91800" cy="126720"/>
            </a:xfrm>
            <a:custGeom>
              <a:avLst/>
              <a:gdLst>
                <a:gd name="textAreaLeft" fmla="*/ 0 w 91800"/>
                <a:gd name="textAreaRight" fmla="*/ 94680 w 91800"/>
                <a:gd name="textAreaTop" fmla="*/ 0 h 126720"/>
                <a:gd name="textAreaBottom" fmla="*/ 129600 h 12672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79" name="object 71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89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0" name="object 72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6440" cy="1299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1" name="object 73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7280" cy="126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2" name="object 74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160" cy="1281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209120" y="316800"/>
            <a:ext cx="2927520" cy="18644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chemeClr val="lt1"/>
                </a:solidFill>
                <a:latin typeface="Calibri"/>
              </a:rPr>
              <a:t>        МЕРОПРИЯТИЯ        </a:t>
            </a:r>
            <a:r>
              <a:rPr lang="ru-RU" sz="2700" b="1" strike="noStrike" spc="-12" dirty="0" smtClean="0">
                <a:solidFill>
                  <a:schemeClr val="lt1"/>
                </a:solidFill>
                <a:latin typeface="Calibri"/>
              </a:rPr>
              <a:t>	    </a:t>
            </a:r>
            <a:r>
              <a:rPr lang="ru-RU" sz="2700" b="1" spc="-12" dirty="0" smtClean="0">
                <a:solidFill>
                  <a:schemeClr val="lt1"/>
                </a:solidFill>
                <a:latin typeface="Calibri"/>
              </a:rPr>
              <a:t>   </a:t>
            </a:r>
            <a:r>
              <a:rPr lang="ru-RU" sz="2700" b="1" strike="noStrike" spc="-1" dirty="0" smtClean="0">
                <a:solidFill>
                  <a:schemeClr val="lt1"/>
                </a:solidFill>
                <a:latin typeface="Calibri"/>
              </a:rPr>
              <a:t>НА </a:t>
            </a:r>
            <a:r>
              <a:rPr lang="ru-RU" sz="2700" b="1" strike="noStrike" spc="-7" dirty="0" smtClean="0">
                <a:solidFill>
                  <a:schemeClr val="lt1"/>
                </a:solidFill>
                <a:latin typeface="Calibri"/>
              </a:rPr>
              <a:t>ИЮЛЬ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chemeClr val="lt1"/>
                </a:solidFill>
                <a:latin typeface="Calibri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bject 76"/>
          <p:cNvSpPr/>
          <p:nvPr/>
        </p:nvSpPr>
        <p:spPr>
          <a:xfrm>
            <a:off x="281520" y="8300160"/>
            <a:ext cx="511128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cs typeface="Calibri"/>
              </a:rPr>
              <a:t>контакты:</a:t>
            </a:r>
            <a:endParaRPr lang="ru-RU" sz="1300" dirty="0" smtClean="0"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Адрес: Самарская область,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Хворостянский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с.Хворостянка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,  </a:t>
            </a:r>
            <a:r>
              <a:rPr lang="ru-RU" sz="1300" dirty="0" err="1" smtClean="0">
                <a:solidFill>
                  <a:srgbClr val="FFFFFF"/>
                </a:solidFill>
                <a:cs typeface="Calibri"/>
              </a:rPr>
              <a:t>ул.Первомайская</a:t>
            </a:r>
            <a:r>
              <a:rPr lang="ru-RU" sz="1300" dirty="0" smtClean="0">
                <a:solidFill>
                  <a:srgbClr val="FFFFFF"/>
                </a:solidFill>
                <a:cs typeface="Calibri"/>
              </a:rPr>
              <a:t>  д.28</a:t>
            </a:r>
            <a:br>
              <a:rPr lang="ru-RU" sz="1300" dirty="0" smtClean="0">
                <a:solidFill>
                  <a:srgbClr val="FFFFFF"/>
                </a:solidFill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cs typeface="Calibri"/>
              </a:rPr>
              <a:t>Контактный номер 8-937-993-7878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cs typeface="Calibri"/>
              </a:rPr>
              <a:t>ФИО: Носова Наталья Александровна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object 77"/>
          <p:cNvSpPr/>
          <p:nvPr/>
        </p:nvSpPr>
        <p:spPr>
          <a:xfrm>
            <a:off x="3909600" y="7036200"/>
            <a:ext cx="3294720" cy="83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четверг 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</a:rPr>
              <a:t>17:00                                пятница  08:00-16:00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object 78"/>
          <p:cNvSpPr/>
          <p:nvPr/>
        </p:nvSpPr>
        <p:spPr>
          <a:xfrm>
            <a:off x="6123240" y="8786520"/>
            <a:ext cx="91476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7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24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err="1" smtClean="0">
                <a:solidFill>
                  <a:srgbClr val="FFFFFF"/>
                </a:solidFill>
                <a:latin typeface="Calibri"/>
              </a:rPr>
              <a:t>Саамарской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477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7" name="Группа 5"/>
          <p:cNvGrpSpPr/>
          <p:nvPr/>
        </p:nvGrpSpPr>
        <p:grpSpPr>
          <a:xfrm>
            <a:off x="512280" y="489240"/>
            <a:ext cx="2514960" cy="980280"/>
            <a:chOff x="512280" y="489240"/>
            <a:chExt cx="2514960" cy="980280"/>
          </a:xfrm>
        </p:grpSpPr>
        <p:pic>
          <p:nvPicPr>
            <p:cNvPr id="88" name="object 7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6640" cy="9543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9" name="object 80"/>
            <p:cNvSpPr/>
            <p:nvPr/>
          </p:nvSpPr>
          <p:spPr>
            <a:xfrm>
              <a:off x="1577160" y="814680"/>
              <a:ext cx="292320" cy="182520"/>
            </a:xfrm>
            <a:custGeom>
              <a:avLst/>
              <a:gdLst>
                <a:gd name="textAreaLeft" fmla="*/ 0 w 292320"/>
                <a:gd name="textAreaRight" fmla="*/ 295200 w 292320"/>
                <a:gd name="textAreaTop" fmla="*/ 0 h 182520"/>
                <a:gd name="textAreaBottom" fmla="*/ 185400 h 18252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FFFFFF"/>
                </a:solidFill>
                <a:latin typeface="Arial"/>
              </a:endParaRPr>
            </a:p>
          </p:txBody>
        </p:sp>
        <p:grpSp>
          <p:nvGrpSpPr>
            <p:cNvPr id="90" name="object 81"/>
            <p:cNvGrpSpPr/>
            <p:nvPr/>
          </p:nvGrpSpPr>
          <p:grpSpPr>
            <a:xfrm>
              <a:off x="1917720" y="814680"/>
              <a:ext cx="444960" cy="148320"/>
              <a:chOff x="1917720" y="814680"/>
              <a:chExt cx="444960" cy="148320"/>
            </a:xfrm>
          </p:grpSpPr>
          <p:sp>
            <p:nvSpPr>
              <p:cNvPr id="91" name="object 82"/>
              <p:cNvSpPr/>
              <p:nvPr/>
            </p:nvSpPr>
            <p:spPr>
              <a:xfrm>
                <a:off x="1917720" y="814680"/>
                <a:ext cx="288000" cy="148320"/>
              </a:xfrm>
              <a:custGeom>
                <a:avLst/>
                <a:gdLst>
                  <a:gd name="textAreaLeft" fmla="*/ 0 w 288000"/>
                  <a:gd name="textAreaRight" fmla="*/ 290880 w 288000"/>
                  <a:gd name="textAreaTop" fmla="*/ 0 h 148320"/>
                  <a:gd name="textAreaBottom" fmla="*/ 151200 h 14832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92" name="object 8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844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3" name="object 8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6960" cy="1508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4" name="object 85"/>
            <p:cNvGrpSpPr/>
            <p:nvPr/>
          </p:nvGrpSpPr>
          <p:grpSpPr>
            <a:xfrm>
              <a:off x="1762920" y="1051200"/>
              <a:ext cx="674640" cy="180720"/>
              <a:chOff x="1762920" y="1051200"/>
              <a:chExt cx="674640" cy="180720"/>
            </a:xfrm>
          </p:grpSpPr>
          <p:pic>
            <p:nvPicPr>
              <p:cNvPr id="95" name="object 8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19880" cy="1472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6" name="object 87"/>
              <p:cNvSpPr/>
              <p:nvPr/>
            </p:nvSpPr>
            <p:spPr>
              <a:xfrm>
                <a:off x="1917720" y="1051200"/>
                <a:ext cx="519840" cy="180720"/>
              </a:xfrm>
              <a:custGeom>
                <a:avLst/>
                <a:gdLst>
                  <a:gd name="textAreaLeft" fmla="*/ 0 w 519840"/>
                  <a:gd name="textAreaRight" fmla="*/ 522720 w 519840"/>
                  <a:gd name="textAreaTop" fmla="*/ 0 h 180720"/>
                  <a:gd name="textAreaBottom" fmla="*/ 183600 h 18072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</p:grpSp>
        <p:grpSp>
          <p:nvGrpSpPr>
            <p:cNvPr id="97" name="object 88"/>
            <p:cNvGrpSpPr/>
            <p:nvPr/>
          </p:nvGrpSpPr>
          <p:grpSpPr>
            <a:xfrm>
              <a:off x="2489040" y="1051560"/>
              <a:ext cx="288000" cy="147240"/>
              <a:chOff x="2489040" y="1051560"/>
              <a:chExt cx="288000" cy="147240"/>
            </a:xfrm>
          </p:grpSpPr>
          <p:pic>
            <p:nvPicPr>
              <p:cNvPr id="98" name="object 8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080" cy="1472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9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080" cy="1472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0" name="object 91"/>
            <p:cNvGrpSpPr/>
            <p:nvPr/>
          </p:nvGrpSpPr>
          <p:grpSpPr>
            <a:xfrm>
              <a:off x="1556640" y="1284480"/>
              <a:ext cx="1470600" cy="185040"/>
              <a:chOff x="1556640" y="1284480"/>
              <a:chExt cx="1470600" cy="185040"/>
            </a:xfrm>
          </p:grpSpPr>
          <p:pic>
            <p:nvPicPr>
              <p:cNvPr id="101" name="object 9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040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9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9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7480" cy="185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4" name="object 9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1640" cy="1526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object 96"/>
              <p:cNvSpPr/>
              <p:nvPr/>
            </p:nvSpPr>
            <p:spPr>
              <a:xfrm>
                <a:off x="2494080" y="1290960"/>
                <a:ext cx="135720" cy="146880"/>
              </a:xfrm>
              <a:custGeom>
                <a:avLst/>
                <a:gdLst>
                  <a:gd name="textAreaLeft" fmla="*/ 0 w 135720"/>
                  <a:gd name="textAreaRight" fmla="*/ 138600 w 135720"/>
                  <a:gd name="textAreaTop" fmla="*/ 0 h 146880"/>
                  <a:gd name="textAreaBottom" fmla="*/ 149760 h 14688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strike="noStrike" spc="-1">
                  <a:solidFill>
                    <a:srgbClr val="FFFFFF"/>
                  </a:solidFill>
                  <a:latin typeface="Arial"/>
                </a:endParaRPr>
              </a:p>
            </p:txBody>
          </p:sp>
          <p:pic>
            <p:nvPicPr>
              <p:cNvPr id="106" name="object 9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7400" cy="178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9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5600" cy="1472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08" name="Прямоугольник: скругленные углы 3"/>
          <p:cNvSpPr/>
          <p:nvPr/>
        </p:nvSpPr>
        <p:spPr>
          <a:xfrm>
            <a:off x="6140520" y="9593640"/>
            <a:ext cx="871920" cy="8557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09" name="Овал 2"/>
          <p:cNvSpPr/>
          <p:nvPr/>
        </p:nvSpPr>
        <p:spPr>
          <a:xfrm>
            <a:off x="6047640" y="7937640"/>
            <a:ext cx="812520" cy="8125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0" name="object 99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8680" cy="513720"/>
          </a:xfrm>
          <a:prstGeom prst="rect">
            <a:avLst/>
          </a:prstGeom>
          <a:ln w="0">
            <a:noFill/>
          </a:ln>
        </p:spPr>
      </p:pic>
      <p:pic>
        <p:nvPicPr>
          <p:cNvPr id="111" name="Рисунок 2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9320" cy="859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2" name="Таблица 2"/>
          <p:cNvGraphicFramePr/>
          <p:nvPr>
            <p:extLst>
              <p:ext uri="{D42A27DB-BD31-4B8C-83A1-F6EECF244321}">
                <p14:modId xmlns:p14="http://schemas.microsoft.com/office/powerpoint/2010/main" val="1251671292"/>
              </p:ext>
            </p:extLst>
          </p:nvPr>
        </p:nvGraphicFramePr>
        <p:xfrm>
          <a:off x="345057" y="2093401"/>
          <a:ext cx="7098303" cy="4548055"/>
        </p:xfrm>
        <a:graphic>
          <a:graphicData uri="http://schemas.openxmlformats.org/drawingml/2006/table">
            <a:tbl>
              <a:tblPr/>
              <a:tblGrid>
                <a:gridCol w="7246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9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4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01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 dirty="0">
                          <a:solidFill>
                            <a:schemeClr val="lt1"/>
                          </a:solidFill>
                          <a:latin typeface="Times New Roman"/>
                        </a:rPr>
                        <a:t>Дата </a:t>
                      </a:r>
                      <a:endParaRPr lang="ru-RU" sz="1400" b="0" strike="noStrike" spc="-1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Мероприятие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Время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strike="noStrike" spc="-1">
                          <a:solidFill>
                            <a:schemeClr val="lt1"/>
                          </a:solidFill>
                          <a:latin typeface="Times New Roman"/>
                        </a:rPr>
                        <a:t>начала</a:t>
                      </a:r>
                      <a:endParaRPr lang="ru-RU" sz="14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69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21.07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Мастер-класс   «Очумелые ручки»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24.07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 Встреча с представителем  ПАО «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Ростелеком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тема мероприятия «Азбука интернета»  </a:t>
                      </a: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28.07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Индивидуальная консультация по пенсионным и социальным вопросам.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Игра «правда или ложь» на тему«Мошенничество»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31.07</a:t>
                      </a:r>
                      <a:endParaRPr lang="ru-RU" sz="16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NSimSun"/>
                          <a:cs typeface="Times New Roman" pitchFamily="18" charset="0"/>
                        </a:rPr>
                        <a:t>Помощь участникам СВО</a:t>
                      </a: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10:00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600" dirty="0">
                        <a:solidFill>
                          <a:srgbClr val="000000"/>
                        </a:solidFill>
                        <a:latin typeface="Times New Roman" pitchFamily="18" charset="0"/>
                        <a:ea typeface="NSimSu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209</Words>
  <Application>Microsoft Office PowerPoint</Application>
  <PresentationFormat>Произвольный</PresentationFormat>
  <Paragraphs>58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2</vt:i4>
      </vt:variant>
    </vt:vector>
  </HeadingPairs>
  <TitlesOfParts>
    <vt:vector size="13" baseType="lpstr">
      <vt:lpstr>NSimSun</vt:lpstr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МЕРОПРИЯТИЙ НА ИЮЛЬ 2026</vt:lpstr>
      <vt:lpstr>        МЕРОПРИЯТИЯ                НА ИЮЛЬ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33</cp:revision>
  <cp:lastPrinted>2025-12-05T15:49:32Z</cp:lastPrinted>
  <dcterms:created xsi:type="dcterms:W3CDTF">2025-11-06T11:20:25Z</dcterms:created>
  <dcterms:modified xsi:type="dcterms:W3CDTF">2026-06-22T10:33:57Z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