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</p:sldMasterIdLst>
  <p:sldIdLst>
    <p:sldId id="256" r:id="rId6"/>
    <p:sldId id="257" r:id="rId7"/>
  </p:sldIdLst>
  <p:sldSz cx="7556500" cy="106934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132" y="90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7E2DEA1-7B70-448A-8F36-43490079AFC3}" type="slidenum">
              <a:rPr/>
              <a:p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C3AA35C-B0E8-4D71-A072-F224273992EE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DB09CFC-EEA4-4FFC-9CC4-AF111BD9DE17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CB37F411-ECE9-4B93-BDC3-95177B6A0E38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3FDC4690-CA88-416C-B6A8-58DAAEDBE58C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068B03F-960A-4CDD-ACEE-C1B3AEE658A5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1A0EA24-E119-4935-B02A-391CBC43FD6B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7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5E00359-D87F-4510-B37F-710DB0A0B9A8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F907510-07A2-41FC-A9AE-21CF1711AC43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5169E0F-C0AE-4176-B27F-1E231BBF748E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ject 33"/>
          <p:cNvPicPr/>
          <p:nvPr/>
        </p:nvPicPr>
        <p:blipFill>
          <a:blip r:embed="rId2" cstate="print"/>
          <a:stretch/>
        </p:blipFill>
        <p:spPr>
          <a:xfrm>
            <a:off x="3731760" y="108000"/>
            <a:ext cx="3717360" cy="1655640"/>
          </a:xfrm>
          <a:prstGeom prst="rect">
            <a:avLst/>
          </a:prstGeom>
          <a:ln w="0">
            <a:noFill/>
          </a:ln>
        </p:spPr>
      </p:pic>
      <p:sp>
        <p:nvSpPr>
          <p:cNvPr id="36" name="object 35"/>
          <p:cNvSpPr/>
          <p:nvPr/>
        </p:nvSpPr>
        <p:spPr>
          <a:xfrm>
            <a:off x="59760" y="6601320"/>
            <a:ext cx="7342920" cy="4025880"/>
          </a:xfrm>
          <a:custGeom>
            <a:avLst/>
            <a:gdLst>
              <a:gd name="textAreaLeft" fmla="*/ 0 w 7342920"/>
              <a:gd name="textAreaRight" fmla="*/ 7345800 w 7342920"/>
              <a:gd name="textAreaTop" fmla="*/ 0 h 4025880"/>
              <a:gd name="textAreaBottom" fmla="*/ 4028760 h 40258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37" name="Группа 1"/>
          <p:cNvGrpSpPr/>
          <p:nvPr/>
        </p:nvGrpSpPr>
        <p:grpSpPr>
          <a:xfrm>
            <a:off x="644400" y="8176320"/>
            <a:ext cx="1145160" cy="129960"/>
            <a:chOff x="644400" y="8176320"/>
            <a:chExt cx="1145160" cy="129960"/>
          </a:xfrm>
        </p:grpSpPr>
        <p:pic>
          <p:nvPicPr>
            <p:cNvPr id="38" name="object 36"/>
            <p:cNvPicPr/>
            <p:nvPr/>
          </p:nvPicPr>
          <p:blipFill>
            <a:blip r:embed="rId3" cstate="print"/>
            <a:stretch/>
          </p:blipFill>
          <p:spPr>
            <a:xfrm>
              <a:off x="644400" y="8176320"/>
              <a:ext cx="100440" cy="1299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9" name="object 37"/>
            <p:cNvSpPr/>
            <p:nvPr/>
          </p:nvSpPr>
          <p:spPr>
            <a:xfrm>
              <a:off x="771480" y="8178120"/>
              <a:ext cx="91800" cy="126720"/>
            </a:xfrm>
            <a:custGeom>
              <a:avLst/>
              <a:gdLst>
                <a:gd name="textAreaLeft" fmla="*/ 0 w 91800"/>
                <a:gd name="textAreaRight" fmla="*/ 94680 w 91800"/>
                <a:gd name="textAreaTop" fmla="*/ 0 h 126720"/>
                <a:gd name="textAreaBottom" fmla="*/ 129600 h 12672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0" name="object 38"/>
            <p:cNvPicPr/>
            <p:nvPr/>
          </p:nvPicPr>
          <p:blipFill>
            <a:blip r:embed="rId4" cstate="print"/>
            <a:stretch/>
          </p:blipFill>
          <p:spPr>
            <a:xfrm>
              <a:off x="888840" y="8176320"/>
              <a:ext cx="289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" name="object 39"/>
            <p:cNvPicPr/>
            <p:nvPr/>
          </p:nvPicPr>
          <p:blipFill>
            <a:blip r:embed="rId5" cstate="print"/>
            <a:stretch/>
          </p:blipFill>
          <p:spPr>
            <a:xfrm>
              <a:off x="1201680" y="8176320"/>
              <a:ext cx="316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40"/>
            <p:cNvPicPr/>
            <p:nvPr/>
          </p:nvPicPr>
          <p:blipFill>
            <a:blip r:embed="rId6" cstate="print"/>
            <a:stretch/>
          </p:blipFill>
          <p:spPr>
            <a:xfrm>
              <a:off x="1545480" y="8178120"/>
              <a:ext cx="107280" cy="126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41"/>
            <p:cNvPicPr/>
            <p:nvPr/>
          </p:nvPicPr>
          <p:blipFill>
            <a:blip r:embed="rId7" cstate="print"/>
            <a:stretch/>
          </p:blipFill>
          <p:spPr>
            <a:xfrm>
              <a:off x="1679400" y="8178120"/>
              <a:ext cx="110160" cy="1281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82440" y="316800"/>
            <a:ext cx="2554200" cy="18644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chemeClr val="lt1"/>
                </a:solidFill>
                <a:latin typeface="Calibri"/>
              </a:rPr>
              <a:t>МЕРОПРИЯТИЙ </a:t>
            </a:r>
            <a:r>
              <a:rPr lang="ru-RU" sz="2700" b="1" strike="noStrike" spc="-1" dirty="0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pc="-7" dirty="0" smtClean="0">
                <a:solidFill>
                  <a:schemeClr val="lt1"/>
                </a:solidFill>
                <a:latin typeface="Calibri"/>
              </a:rPr>
              <a:t>СЕНТЯБРЬ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object 43"/>
          <p:cNvSpPr/>
          <p:nvPr/>
        </p:nvSpPr>
        <p:spPr>
          <a:xfrm>
            <a:off x="240147" y="8298611"/>
            <a:ext cx="5482800" cy="21922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Адрес: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Самарская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область,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" dirty="0" err="1" smtClean="0">
                <a:solidFill>
                  <a:srgbClr val="FFFFFF"/>
                </a:solidFill>
                <a:latin typeface="Calibri"/>
              </a:rPr>
              <a:t>Хворостянский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 район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, с.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Хворостянка,                               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ул.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Первомайская, д.28</a:t>
            </a:r>
            <a:r>
              <a:rPr sz="1300" dirty="0"/>
              <a:t/>
            </a:r>
            <a:br>
              <a:rPr sz="1300" dirty="0"/>
            </a:b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Контактный номер +7 937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9937878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ФИО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Носова Наталья Александровна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object 44"/>
          <p:cNvSpPr/>
          <p:nvPr/>
        </p:nvSpPr>
        <p:spPr>
          <a:xfrm>
            <a:off x="3841560" y="7349706"/>
            <a:ext cx="3294720" cy="8400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 четверг 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 dirty="0">
                <a:solidFill>
                  <a:srgbClr val="58595B"/>
                </a:solidFill>
                <a:latin typeface="Calibri"/>
              </a:rPr>
              <a:t>17:00                                пятница  08:00-16:00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object 45"/>
          <p:cNvSpPr/>
          <p:nvPr/>
        </p:nvSpPr>
        <p:spPr>
          <a:xfrm>
            <a:off x="6123240" y="8786520"/>
            <a:ext cx="91476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2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Самарской 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8" name="Группа 103"/>
          <p:cNvGrpSpPr/>
          <p:nvPr/>
        </p:nvGrpSpPr>
        <p:grpSpPr>
          <a:xfrm>
            <a:off x="512280" y="489240"/>
            <a:ext cx="2514960" cy="980280"/>
            <a:chOff x="512280" y="489240"/>
            <a:chExt cx="2514960" cy="980280"/>
          </a:xfrm>
        </p:grpSpPr>
        <p:pic>
          <p:nvPicPr>
            <p:cNvPr id="49" name="object 49"/>
            <p:cNvPicPr/>
            <p:nvPr/>
          </p:nvPicPr>
          <p:blipFill>
            <a:blip r:embed="rId8" cstate="print"/>
            <a:stretch/>
          </p:blipFill>
          <p:spPr>
            <a:xfrm>
              <a:off x="512280" y="489240"/>
              <a:ext cx="836640" cy="954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object 50"/>
            <p:cNvSpPr/>
            <p:nvPr/>
          </p:nvSpPr>
          <p:spPr>
            <a:xfrm>
              <a:off x="1577160" y="814680"/>
              <a:ext cx="292320" cy="182520"/>
            </a:xfrm>
            <a:custGeom>
              <a:avLst/>
              <a:gdLst>
                <a:gd name="textAreaLeft" fmla="*/ 0 w 292320"/>
                <a:gd name="textAreaRight" fmla="*/ 295200 w 292320"/>
                <a:gd name="textAreaTop" fmla="*/ 0 h 182520"/>
                <a:gd name="textAreaBottom" fmla="*/ 185400 h 1825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51" name="object 51"/>
            <p:cNvGrpSpPr/>
            <p:nvPr/>
          </p:nvGrpSpPr>
          <p:grpSpPr>
            <a:xfrm>
              <a:off x="1917720" y="814680"/>
              <a:ext cx="444960" cy="148320"/>
              <a:chOff x="1917720" y="814680"/>
              <a:chExt cx="444960" cy="14832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720" y="814680"/>
                <a:ext cx="288000" cy="148320"/>
              </a:xfrm>
              <a:custGeom>
                <a:avLst/>
                <a:gdLst>
                  <a:gd name="textAreaLeft" fmla="*/ 0 w 288000"/>
                  <a:gd name="textAreaRight" fmla="*/ 290880 w 288000"/>
                  <a:gd name="textAreaTop" fmla="*/ 0 h 148320"/>
                  <a:gd name="textAreaBottom" fmla="*/ 151200 h 1483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53" name="object 53"/>
              <p:cNvPicPr/>
              <p:nvPr/>
            </p:nvPicPr>
            <p:blipFill>
              <a:blip r:embed="rId9" cstate="print"/>
              <a:stretch/>
            </p:blipFill>
            <p:spPr>
              <a:xfrm>
                <a:off x="2244240" y="815040"/>
                <a:ext cx="11844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0" cstate="print"/>
            <a:stretch/>
          </p:blipFill>
          <p:spPr>
            <a:xfrm>
              <a:off x="1556640" y="1049760"/>
              <a:ext cx="156960" cy="1508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object 55"/>
            <p:cNvGrpSpPr/>
            <p:nvPr/>
          </p:nvGrpSpPr>
          <p:grpSpPr>
            <a:xfrm>
              <a:off x="1762920" y="1051200"/>
              <a:ext cx="674640" cy="180720"/>
              <a:chOff x="1762920" y="1051200"/>
              <a:chExt cx="674640" cy="180720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 cstate="print"/>
              <a:stretch/>
            </p:blipFill>
            <p:spPr>
              <a:xfrm>
                <a:off x="1762920" y="1051560"/>
                <a:ext cx="119880" cy="1472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720" y="1051200"/>
                <a:ext cx="519840" cy="180720"/>
              </a:xfrm>
              <a:custGeom>
                <a:avLst/>
                <a:gdLst>
                  <a:gd name="textAreaLeft" fmla="*/ 0 w 519840"/>
                  <a:gd name="textAreaRight" fmla="*/ 522720 w 519840"/>
                  <a:gd name="textAreaTop" fmla="*/ 0 h 180720"/>
                  <a:gd name="textAreaBottom" fmla="*/ 183600 h 1807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40" y="1051560"/>
              <a:ext cx="288000" cy="147240"/>
              <a:chOff x="2489040" y="1051560"/>
              <a:chExt cx="288000" cy="147240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 cstate="print"/>
              <a:stretch/>
            </p:blipFill>
            <p:spPr>
              <a:xfrm>
                <a:off x="2489040" y="1051560"/>
                <a:ext cx="127080" cy="1472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3" cstate="print"/>
              <a:stretch/>
            </p:blipFill>
            <p:spPr>
              <a:xfrm>
                <a:off x="2658960" y="1051560"/>
                <a:ext cx="11808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640" y="1284480"/>
              <a:ext cx="1470600" cy="185040"/>
              <a:chOff x="1556640" y="1284480"/>
              <a:chExt cx="1470600" cy="185040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 cstate="print"/>
              <a:stretch/>
            </p:blipFill>
            <p:spPr>
              <a:xfrm>
                <a:off x="1556640" y="1292040"/>
                <a:ext cx="14040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5" cstate="print"/>
              <a:stretch/>
            </p:blipFill>
            <p:spPr>
              <a:xfrm>
                <a:off x="17258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6" cstate="print"/>
              <a:stretch/>
            </p:blipFill>
            <p:spPr>
              <a:xfrm>
                <a:off x="1917720" y="1284480"/>
                <a:ext cx="357480" cy="185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7" cstate="print"/>
              <a:stretch/>
            </p:blipFill>
            <p:spPr>
              <a:xfrm>
                <a:off x="23000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080" y="1290960"/>
                <a:ext cx="135720" cy="146880"/>
              </a:xfrm>
              <a:custGeom>
                <a:avLst/>
                <a:gdLst>
                  <a:gd name="textAreaLeft" fmla="*/ 0 w 135720"/>
                  <a:gd name="textAreaRight" fmla="*/ 138600 w 135720"/>
                  <a:gd name="textAreaTop" fmla="*/ 0 h 146880"/>
                  <a:gd name="textAreaBottom" fmla="*/ 149760 h 1468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67" name="object 67"/>
              <p:cNvPicPr/>
              <p:nvPr/>
            </p:nvPicPr>
            <p:blipFill>
              <a:blip r:embed="rId18" cstate="print"/>
              <a:stretch/>
            </p:blipFill>
            <p:spPr>
              <a:xfrm>
                <a:off x="2661480" y="1290960"/>
                <a:ext cx="167400" cy="1785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19" cstate="print"/>
              <a:stretch/>
            </p:blipFill>
            <p:spPr>
              <a:xfrm>
                <a:off x="2861640" y="1290960"/>
                <a:ext cx="165600" cy="1472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Прямоугольник: скругленные углы 2"/>
          <p:cNvSpPr/>
          <p:nvPr/>
        </p:nvSpPr>
        <p:spPr>
          <a:xfrm>
            <a:off x="6140520" y="9593640"/>
            <a:ext cx="871920" cy="8557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0" name="Овал 3"/>
          <p:cNvSpPr/>
          <p:nvPr/>
        </p:nvSpPr>
        <p:spPr>
          <a:xfrm>
            <a:off x="6047640" y="7937640"/>
            <a:ext cx="812520" cy="812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1" name="object 48"/>
          <p:cNvPicPr/>
          <p:nvPr/>
        </p:nvPicPr>
        <p:blipFill>
          <a:blip r:embed="rId20" cstate="print"/>
          <a:stretch/>
        </p:blipFill>
        <p:spPr>
          <a:xfrm>
            <a:off x="6162120" y="8141760"/>
            <a:ext cx="598680" cy="513720"/>
          </a:xfrm>
          <a:prstGeom prst="rect">
            <a:avLst/>
          </a:prstGeom>
          <a:ln w="0">
            <a:noFill/>
          </a:ln>
        </p:spPr>
      </p:pic>
      <p:pic>
        <p:nvPicPr>
          <p:cNvPr id="72" name="Рисунок 7"/>
          <p:cNvPicPr/>
          <p:nvPr/>
        </p:nvPicPr>
        <p:blipFill>
          <a:blip r:embed="rId21" cstate="print"/>
          <a:stretch/>
        </p:blipFill>
        <p:spPr>
          <a:xfrm>
            <a:off x="6153120" y="9577080"/>
            <a:ext cx="859320" cy="859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3" name="Таблица 4"/>
          <p:cNvGraphicFramePr/>
          <p:nvPr>
            <p:extLst>
              <p:ext uri="{D42A27DB-BD31-4B8C-83A1-F6EECF244321}">
                <p14:modId xmlns:p14="http://schemas.microsoft.com/office/powerpoint/2010/main" val="2719531677"/>
              </p:ext>
            </p:extLst>
          </p:nvPr>
        </p:nvGraphicFramePr>
        <p:xfrm>
          <a:off x="258792" y="1742536"/>
          <a:ext cx="6952891" cy="5572044"/>
        </p:xfrm>
        <a:graphic>
          <a:graphicData uri="http://schemas.openxmlformats.org/drawingml/2006/table">
            <a:tbl>
              <a:tblPr/>
              <a:tblGrid>
                <a:gridCol w="8004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15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67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36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chemeClr val="l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Дата </a:t>
                      </a:r>
                      <a:endParaRPr lang="ru-RU" sz="1600" b="0" strike="noStrike" spc="-1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chemeClr val="l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Мероприятие</a:t>
                      </a:r>
                      <a:endParaRPr lang="ru-RU" sz="1600" b="0" strike="noStrike" spc="-1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chemeClr val="l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600" b="0" strike="noStrike" spc="-1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chemeClr val="l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начала</a:t>
                      </a:r>
                      <a:endParaRPr lang="ru-RU" sz="1600" b="0" strike="noStrike" spc="-1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3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03.09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Лекция Знание.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Тема: Голосуем сердцем — воспитываем примером: выборы в России.</a:t>
                      </a: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10:00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05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08.09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Лекция УУП тема "Изменения по порядку   подтверждения и зачета периодов ухода за лицами старше 80 лет и инвалидами с 01.01.2027 года"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Мероприятие.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Посещение бассейна МАУ ФОК «Виктория»</a:t>
                      </a: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9:00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11:00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84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10.09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Индивидуальная консультация по пенсионным и социальным вопросам.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u="sng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Мероприятие 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«Печём шарлотку: традиции и секреты»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10:00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11:00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5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15.09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рамках года единства народов России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Мастер-класс 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Роспись деревянных основ «Народы России».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10:00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object 46"/>
          <p:cNvPicPr/>
          <p:nvPr/>
        </p:nvPicPr>
        <p:blipFill>
          <a:blip r:embed="rId2" cstate="print"/>
          <a:stretch/>
        </p:blipFill>
        <p:spPr>
          <a:xfrm>
            <a:off x="3731760" y="108000"/>
            <a:ext cx="3717360" cy="1655640"/>
          </a:xfrm>
          <a:prstGeom prst="rect">
            <a:avLst/>
          </a:prstGeom>
          <a:ln w="0">
            <a:noFill/>
          </a:ln>
        </p:spPr>
      </p:pic>
      <p:sp>
        <p:nvSpPr>
          <p:cNvPr id="75" name="object 47"/>
          <p:cNvSpPr/>
          <p:nvPr/>
        </p:nvSpPr>
        <p:spPr>
          <a:xfrm>
            <a:off x="111240" y="7036200"/>
            <a:ext cx="7342920" cy="3580920"/>
          </a:xfrm>
          <a:custGeom>
            <a:avLst/>
            <a:gdLst>
              <a:gd name="textAreaLeft" fmla="*/ 0 w 7342920"/>
              <a:gd name="textAreaRight" fmla="*/ 7345800 w 7342920"/>
              <a:gd name="textAreaTop" fmla="*/ 0 h 3580920"/>
              <a:gd name="textAreaBottom" fmla="*/ 3583800 h 358092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76" name="Группа 4"/>
          <p:cNvGrpSpPr/>
          <p:nvPr/>
        </p:nvGrpSpPr>
        <p:grpSpPr>
          <a:xfrm>
            <a:off x="644400" y="8176320"/>
            <a:ext cx="1145160" cy="129960"/>
            <a:chOff x="644400" y="8176320"/>
            <a:chExt cx="1145160" cy="129960"/>
          </a:xfrm>
        </p:grpSpPr>
        <p:pic>
          <p:nvPicPr>
            <p:cNvPr id="77" name="object 69"/>
            <p:cNvPicPr/>
            <p:nvPr/>
          </p:nvPicPr>
          <p:blipFill>
            <a:blip r:embed="rId3" cstate="print"/>
            <a:stretch/>
          </p:blipFill>
          <p:spPr>
            <a:xfrm>
              <a:off x="644400" y="8176320"/>
              <a:ext cx="100440" cy="1299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78" name="object 70"/>
            <p:cNvSpPr/>
            <p:nvPr/>
          </p:nvSpPr>
          <p:spPr>
            <a:xfrm>
              <a:off x="771480" y="8178120"/>
              <a:ext cx="91800" cy="126720"/>
            </a:xfrm>
            <a:custGeom>
              <a:avLst/>
              <a:gdLst>
                <a:gd name="textAreaLeft" fmla="*/ 0 w 91800"/>
                <a:gd name="textAreaRight" fmla="*/ 94680 w 91800"/>
                <a:gd name="textAreaTop" fmla="*/ 0 h 126720"/>
                <a:gd name="textAreaBottom" fmla="*/ 129600 h 12672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79" name="object 71"/>
            <p:cNvPicPr/>
            <p:nvPr/>
          </p:nvPicPr>
          <p:blipFill>
            <a:blip r:embed="rId4" cstate="print"/>
            <a:stretch/>
          </p:blipFill>
          <p:spPr>
            <a:xfrm>
              <a:off x="888840" y="8176320"/>
              <a:ext cx="289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0" name="object 72"/>
            <p:cNvPicPr/>
            <p:nvPr/>
          </p:nvPicPr>
          <p:blipFill>
            <a:blip r:embed="rId5" cstate="print"/>
            <a:stretch/>
          </p:blipFill>
          <p:spPr>
            <a:xfrm>
              <a:off x="1201680" y="8176320"/>
              <a:ext cx="316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1" name="object 73"/>
            <p:cNvPicPr/>
            <p:nvPr/>
          </p:nvPicPr>
          <p:blipFill>
            <a:blip r:embed="rId6" cstate="print"/>
            <a:stretch/>
          </p:blipFill>
          <p:spPr>
            <a:xfrm>
              <a:off x="1545480" y="8178120"/>
              <a:ext cx="107280" cy="126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2" name="object 74"/>
            <p:cNvPicPr/>
            <p:nvPr/>
          </p:nvPicPr>
          <p:blipFill>
            <a:blip r:embed="rId7" cstate="print"/>
            <a:stretch/>
          </p:blipFill>
          <p:spPr>
            <a:xfrm>
              <a:off x="1679400" y="8178120"/>
              <a:ext cx="110160" cy="1281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209120" y="316800"/>
            <a:ext cx="3347380" cy="18644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chemeClr val="lt1"/>
                </a:solidFill>
                <a:latin typeface="Calibri"/>
              </a:rPr>
              <a:t>        МЕРОПРИЯТИЯ        </a:t>
            </a:r>
            <a: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  <a:t>	</a:t>
            </a:r>
            <a:r>
              <a:rPr lang="ru-RU" sz="2700" b="1" spc="-12" dirty="0" smtClean="0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trike="noStrike" spc="-1" dirty="0" smtClean="0">
                <a:solidFill>
                  <a:schemeClr val="lt1"/>
                </a:solidFill>
                <a:latin typeface="Calibri"/>
              </a:rPr>
              <a:t>НА СЕНТЯБРЬ</a:t>
            </a:r>
            <a:r>
              <a:rPr lang="ru-RU" sz="2700" spc="-1" dirty="0" smtClean="0">
                <a:solidFill>
                  <a:srgbClr val="000000"/>
                </a:solidFill>
                <a:latin typeface="Arial"/>
              </a:rPr>
              <a:t>		     </a:t>
            </a:r>
            <a:r>
              <a:rPr lang="ru-RU" sz="2700" b="1" strike="noStrike" spc="-21" dirty="0" smtClean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object 76"/>
          <p:cNvSpPr/>
          <p:nvPr/>
        </p:nvSpPr>
        <p:spPr>
          <a:xfrm>
            <a:off x="281520" y="8300160"/>
            <a:ext cx="5111280" cy="218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 dirty="0">
              <a:solidFill>
                <a:srgbClr val="000000"/>
              </a:solidFill>
              <a:latin typeface="Arial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lang="ru-RU" sz="1300" dirty="0" smtClean="0">
                <a:solidFill>
                  <a:srgbClr val="FFFFFF"/>
                </a:solidFill>
                <a:cs typeface="Calibri"/>
              </a:rPr>
              <a:t>Наши</a:t>
            </a:r>
            <a:r>
              <a:rPr lang="ru-RU" sz="1300" spc="-35" dirty="0" smtClean="0">
                <a:solidFill>
                  <a:srgbClr val="FFFFFF"/>
                </a:solidFill>
                <a:cs typeface="Calibri"/>
              </a:rPr>
              <a:t> </a:t>
            </a:r>
            <a:r>
              <a:rPr lang="ru-RU" sz="1300" spc="-10" dirty="0" smtClean="0">
                <a:solidFill>
                  <a:srgbClr val="FFFFFF"/>
                </a:solidFill>
                <a:cs typeface="Calibri"/>
              </a:rPr>
              <a:t>контакты:</a:t>
            </a:r>
            <a:endParaRPr lang="ru-RU" sz="1300" dirty="0" smtClean="0"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cs typeface="Calibri"/>
              </a:rPr>
              <a:t>Адрес: Самарская область, </a:t>
            </a:r>
            <a:r>
              <a:rPr lang="ru-RU" sz="1300" dirty="0" err="1" smtClean="0">
                <a:solidFill>
                  <a:srgbClr val="FFFFFF"/>
                </a:solidFill>
                <a:cs typeface="Calibri"/>
              </a:rPr>
              <a:t>Хворостянский</a:t>
            </a:r>
            <a:r>
              <a:rPr lang="ru-RU" sz="1300" dirty="0" smtClean="0">
                <a:solidFill>
                  <a:srgbClr val="FFFFFF"/>
                </a:solidFill>
                <a:cs typeface="Calibri"/>
              </a:rPr>
              <a:t> район, </a:t>
            </a:r>
            <a:r>
              <a:rPr lang="ru-RU" sz="1300" dirty="0" err="1" smtClean="0">
                <a:solidFill>
                  <a:srgbClr val="FFFFFF"/>
                </a:solidFill>
                <a:cs typeface="Calibri"/>
              </a:rPr>
              <a:t>с.Хворостянка</a:t>
            </a:r>
            <a:r>
              <a:rPr lang="ru-RU" sz="1300" dirty="0" smtClean="0">
                <a:solidFill>
                  <a:srgbClr val="FFFFFF"/>
                </a:solidFill>
                <a:cs typeface="Calibri"/>
              </a:rPr>
              <a:t> ,  </a:t>
            </a:r>
            <a:r>
              <a:rPr lang="ru-RU" sz="1300" dirty="0" err="1" smtClean="0">
                <a:solidFill>
                  <a:srgbClr val="FFFFFF"/>
                </a:solidFill>
                <a:cs typeface="Calibri"/>
              </a:rPr>
              <a:t>ул.Первомайская</a:t>
            </a:r>
            <a:r>
              <a:rPr lang="ru-RU" sz="1300" dirty="0" smtClean="0">
                <a:solidFill>
                  <a:srgbClr val="FFFFFF"/>
                </a:solidFill>
                <a:cs typeface="Calibri"/>
              </a:rPr>
              <a:t>  д.28</a:t>
            </a:r>
            <a:br>
              <a:rPr lang="ru-RU" sz="1300" dirty="0" smtClean="0">
                <a:solidFill>
                  <a:srgbClr val="FFFFFF"/>
                </a:solidFill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cs typeface="Calibri"/>
              </a:rPr>
              <a:t>Контактный номер 8-937-993-7878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cs typeface="Calibri"/>
              </a:rPr>
              <a:t>ФИО: Носова Наталья Александровна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object 77"/>
          <p:cNvSpPr/>
          <p:nvPr/>
        </p:nvSpPr>
        <p:spPr>
          <a:xfrm>
            <a:off x="3909600" y="7036200"/>
            <a:ext cx="329472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 четверг 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 dirty="0">
                <a:solidFill>
                  <a:srgbClr val="58595B"/>
                </a:solidFill>
                <a:latin typeface="Calibri"/>
              </a:rPr>
              <a:t>17:00                                пятница  08:00-16:00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object 78"/>
          <p:cNvSpPr/>
          <p:nvPr/>
        </p:nvSpPr>
        <p:spPr>
          <a:xfrm>
            <a:off x="6123240" y="8786520"/>
            <a:ext cx="914760" cy="648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 dirty="0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7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 dirty="0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7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 dirty="0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 dirty="0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24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 dirty="0" err="1" smtClean="0">
                <a:solidFill>
                  <a:srgbClr val="FFFFFF"/>
                </a:solidFill>
                <a:latin typeface="Calibri"/>
              </a:rPr>
              <a:t>Саамарской</a:t>
            </a:r>
            <a:r>
              <a:rPr lang="ru-RU" sz="800" b="0" strike="noStrike" spc="-2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477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7" name="Группа 5"/>
          <p:cNvGrpSpPr/>
          <p:nvPr/>
        </p:nvGrpSpPr>
        <p:grpSpPr>
          <a:xfrm>
            <a:off x="512280" y="489240"/>
            <a:ext cx="2514960" cy="980280"/>
            <a:chOff x="512280" y="489240"/>
            <a:chExt cx="2514960" cy="980280"/>
          </a:xfrm>
        </p:grpSpPr>
        <p:pic>
          <p:nvPicPr>
            <p:cNvPr id="88" name="object 79"/>
            <p:cNvPicPr/>
            <p:nvPr/>
          </p:nvPicPr>
          <p:blipFill>
            <a:blip r:embed="rId8" cstate="print"/>
            <a:stretch/>
          </p:blipFill>
          <p:spPr>
            <a:xfrm>
              <a:off x="512280" y="489240"/>
              <a:ext cx="836640" cy="954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9" name="object 80"/>
            <p:cNvSpPr/>
            <p:nvPr/>
          </p:nvSpPr>
          <p:spPr>
            <a:xfrm>
              <a:off x="1577160" y="814680"/>
              <a:ext cx="292320" cy="182520"/>
            </a:xfrm>
            <a:custGeom>
              <a:avLst/>
              <a:gdLst>
                <a:gd name="textAreaLeft" fmla="*/ 0 w 292320"/>
                <a:gd name="textAreaRight" fmla="*/ 295200 w 292320"/>
                <a:gd name="textAreaTop" fmla="*/ 0 h 182520"/>
                <a:gd name="textAreaBottom" fmla="*/ 185400 h 1825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90" name="object 81"/>
            <p:cNvGrpSpPr/>
            <p:nvPr/>
          </p:nvGrpSpPr>
          <p:grpSpPr>
            <a:xfrm>
              <a:off x="1917720" y="814680"/>
              <a:ext cx="444960" cy="148320"/>
              <a:chOff x="1917720" y="814680"/>
              <a:chExt cx="444960" cy="148320"/>
            </a:xfrm>
          </p:grpSpPr>
          <p:sp>
            <p:nvSpPr>
              <p:cNvPr id="91" name="object 82"/>
              <p:cNvSpPr/>
              <p:nvPr/>
            </p:nvSpPr>
            <p:spPr>
              <a:xfrm>
                <a:off x="1917720" y="814680"/>
                <a:ext cx="288000" cy="148320"/>
              </a:xfrm>
              <a:custGeom>
                <a:avLst/>
                <a:gdLst>
                  <a:gd name="textAreaLeft" fmla="*/ 0 w 288000"/>
                  <a:gd name="textAreaRight" fmla="*/ 290880 w 288000"/>
                  <a:gd name="textAreaTop" fmla="*/ 0 h 148320"/>
                  <a:gd name="textAreaBottom" fmla="*/ 151200 h 1483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92" name="object 83"/>
              <p:cNvPicPr/>
              <p:nvPr/>
            </p:nvPicPr>
            <p:blipFill>
              <a:blip r:embed="rId9" cstate="print"/>
              <a:stretch/>
            </p:blipFill>
            <p:spPr>
              <a:xfrm>
                <a:off x="2244240" y="815040"/>
                <a:ext cx="11844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93" name="object 84"/>
            <p:cNvPicPr/>
            <p:nvPr/>
          </p:nvPicPr>
          <p:blipFill>
            <a:blip r:embed="rId10" cstate="print"/>
            <a:stretch/>
          </p:blipFill>
          <p:spPr>
            <a:xfrm>
              <a:off x="1556640" y="1049760"/>
              <a:ext cx="156960" cy="1508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94" name="object 85"/>
            <p:cNvGrpSpPr/>
            <p:nvPr/>
          </p:nvGrpSpPr>
          <p:grpSpPr>
            <a:xfrm>
              <a:off x="1762920" y="1051200"/>
              <a:ext cx="674640" cy="180720"/>
              <a:chOff x="1762920" y="1051200"/>
              <a:chExt cx="674640" cy="180720"/>
            </a:xfrm>
          </p:grpSpPr>
          <p:pic>
            <p:nvPicPr>
              <p:cNvPr id="95" name="object 86"/>
              <p:cNvPicPr/>
              <p:nvPr/>
            </p:nvPicPr>
            <p:blipFill>
              <a:blip r:embed="rId11" cstate="print"/>
              <a:stretch/>
            </p:blipFill>
            <p:spPr>
              <a:xfrm>
                <a:off x="1762920" y="1051560"/>
                <a:ext cx="119880" cy="1472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96" name="object 87"/>
              <p:cNvSpPr/>
              <p:nvPr/>
            </p:nvSpPr>
            <p:spPr>
              <a:xfrm>
                <a:off x="1917720" y="1051200"/>
                <a:ext cx="519840" cy="180720"/>
              </a:xfrm>
              <a:custGeom>
                <a:avLst/>
                <a:gdLst>
                  <a:gd name="textAreaLeft" fmla="*/ 0 w 519840"/>
                  <a:gd name="textAreaRight" fmla="*/ 522720 w 519840"/>
                  <a:gd name="textAreaTop" fmla="*/ 0 h 180720"/>
                  <a:gd name="textAreaBottom" fmla="*/ 183600 h 1807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97" name="object 88"/>
            <p:cNvGrpSpPr/>
            <p:nvPr/>
          </p:nvGrpSpPr>
          <p:grpSpPr>
            <a:xfrm>
              <a:off x="2489040" y="1051560"/>
              <a:ext cx="288000" cy="147240"/>
              <a:chOff x="2489040" y="1051560"/>
              <a:chExt cx="288000" cy="147240"/>
            </a:xfrm>
          </p:grpSpPr>
          <p:pic>
            <p:nvPicPr>
              <p:cNvPr id="98" name="object 89"/>
              <p:cNvPicPr/>
              <p:nvPr/>
            </p:nvPicPr>
            <p:blipFill>
              <a:blip r:embed="rId12" cstate="print"/>
              <a:stretch/>
            </p:blipFill>
            <p:spPr>
              <a:xfrm>
                <a:off x="2489040" y="1051560"/>
                <a:ext cx="127080" cy="1472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99" name="object 90"/>
              <p:cNvPicPr/>
              <p:nvPr/>
            </p:nvPicPr>
            <p:blipFill>
              <a:blip r:embed="rId13" cstate="print"/>
              <a:stretch/>
            </p:blipFill>
            <p:spPr>
              <a:xfrm>
                <a:off x="2658960" y="1051560"/>
                <a:ext cx="11808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00" name="object 91"/>
            <p:cNvGrpSpPr/>
            <p:nvPr/>
          </p:nvGrpSpPr>
          <p:grpSpPr>
            <a:xfrm>
              <a:off x="1556640" y="1284480"/>
              <a:ext cx="1470600" cy="185040"/>
              <a:chOff x="1556640" y="1284480"/>
              <a:chExt cx="1470600" cy="185040"/>
            </a:xfrm>
          </p:grpSpPr>
          <p:pic>
            <p:nvPicPr>
              <p:cNvPr id="101" name="object 92"/>
              <p:cNvPicPr/>
              <p:nvPr/>
            </p:nvPicPr>
            <p:blipFill>
              <a:blip r:embed="rId14" cstate="print"/>
              <a:stretch/>
            </p:blipFill>
            <p:spPr>
              <a:xfrm>
                <a:off x="1556640" y="1292040"/>
                <a:ext cx="14040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2" name="object 93"/>
              <p:cNvPicPr/>
              <p:nvPr/>
            </p:nvPicPr>
            <p:blipFill>
              <a:blip r:embed="rId15" cstate="print"/>
              <a:stretch/>
            </p:blipFill>
            <p:spPr>
              <a:xfrm>
                <a:off x="17258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3" name="object 94"/>
              <p:cNvPicPr/>
              <p:nvPr/>
            </p:nvPicPr>
            <p:blipFill>
              <a:blip r:embed="rId16" cstate="print"/>
              <a:stretch/>
            </p:blipFill>
            <p:spPr>
              <a:xfrm>
                <a:off x="1917720" y="1284480"/>
                <a:ext cx="357480" cy="185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4" name="object 95"/>
              <p:cNvPicPr/>
              <p:nvPr/>
            </p:nvPicPr>
            <p:blipFill>
              <a:blip r:embed="rId17" cstate="print"/>
              <a:stretch/>
            </p:blipFill>
            <p:spPr>
              <a:xfrm>
                <a:off x="23000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5" name="object 96"/>
              <p:cNvSpPr/>
              <p:nvPr/>
            </p:nvSpPr>
            <p:spPr>
              <a:xfrm>
                <a:off x="2494080" y="1290960"/>
                <a:ext cx="135720" cy="146880"/>
              </a:xfrm>
              <a:custGeom>
                <a:avLst/>
                <a:gdLst>
                  <a:gd name="textAreaLeft" fmla="*/ 0 w 135720"/>
                  <a:gd name="textAreaRight" fmla="*/ 138600 w 135720"/>
                  <a:gd name="textAreaTop" fmla="*/ 0 h 146880"/>
                  <a:gd name="textAreaBottom" fmla="*/ 149760 h 1468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106" name="object 97"/>
              <p:cNvPicPr/>
              <p:nvPr/>
            </p:nvPicPr>
            <p:blipFill>
              <a:blip r:embed="rId18" cstate="print"/>
              <a:stretch/>
            </p:blipFill>
            <p:spPr>
              <a:xfrm>
                <a:off x="2661480" y="1290960"/>
                <a:ext cx="167400" cy="1785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7" name="object 98"/>
              <p:cNvPicPr/>
              <p:nvPr/>
            </p:nvPicPr>
            <p:blipFill>
              <a:blip r:embed="rId19" cstate="print"/>
              <a:stretch/>
            </p:blipFill>
            <p:spPr>
              <a:xfrm>
                <a:off x="2861640" y="1290960"/>
                <a:ext cx="165600" cy="1472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08" name="Прямоугольник: скругленные углы 3"/>
          <p:cNvSpPr/>
          <p:nvPr/>
        </p:nvSpPr>
        <p:spPr>
          <a:xfrm>
            <a:off x="6140520" y="9593640"/>
            <a:ext cx="871920" cy="8557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09" name="Овал 2"/>
          <p:cNvSpPr/>
          <p:nvPr/>
        </p:nvSpPr>
        <p:spPr>
          <a:xfrm>
            <a:off x="6047640" y="7937640"/>
            <a:ext cx="812520" cy="812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10" name="object 99"/>
          <p:cNvPicPr/>
          <p:nvPr/>
        </p:nvPicPr>
        <p:blipFill>
          <a:blip r:embed="rId20" cstate="print"/>
          <a:stretch/>
        </p:blipFill>
        <p:spPr>
          <a:xfrm>
            <a:off x="6162120" y="8141760"/>
            <a:ext cx="598680" cy="513720"/>
          </a:xfrm>
          <a:prstGeom prst="rect">
            <a:avLst/>
          </a:prstGeom>
          <a:ln w="0">
            <a:noFill/>
          </a:ln>
        </p:spPr>
      </p:pic>
      <p:pic>
        <p:nvPicPr>
          <p:cNvPr id="111" name="Рисунок 2"/>
          <p:cNvPicPr/>
          <p:nvPr/>
        </p:nvPicPr>
        <p:blipFill>
          <a:blip r:embed="rId21" cstate="print"/>
          <a:stretch/>
        </p:blipFill>
        <p:spPr>
          <a:xfrm>
            <a:off x="6153120" y="9577080"/>
            <a:ext cx="859320" cy="859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12" name="Таблица 2"/>
          <p:cNvGraphicFramePr/>
          <p:nvPr>
            <p:extLst>
              <p:ext uri="{D42A27DB-BD31-4B8C-83A1-F6EECF244321}">
                <p14:modId xmlns:p14="http://schemas.microsoft.com/office/powerpoint/2010/main" val="3721161288"/>
              </p:ext>
            </p:extLst>
          </p:nvPr>
        </p:nvGraphicFramePr>
        <p:xfrm>
          <a:off x="345058" y="2093401"/>
          <a:ext cx="6952890" cy="4859489"/>
        </p:xfrm>
        <a:graphic>
          <a:graphicData uri="http://schemas.openxmlformats.org/drawingml/2006/table">
            <a:tbl>
              <a:tblPr/>
              <a:tblGrid>
                <a:gridCol w="709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63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67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46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Дата </a:t>
                      </a:r>
                      <a:endParaRPr lang="ru-RU" sz="14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Мероприятие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Время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начала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66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17.09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Встреча с представителем 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ПАО СК «Росгосстрах»</a:t>
                      </a: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10:00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2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22.09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Мастер-класс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«Цветочная нежность-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Ободок для волос»</a:t>
                      </a: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10:00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2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24.09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Урок компьютерной грамотности.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«Интернет и компьютер: просто, понятно, полезно».</a:t>
                      </a: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10:00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2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29.09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Помощь участникам СВО</a:t>
                      </a: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10:00</a:t>
                      </a:r>
                      <a:endParaRPr lang="ru-RU" sz="14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</TotalTime>
  <Words>210</Words>
  <Application>Microsoft Office PowerPoint</Application>
  <PresentationFormat>Произвольный</PresentationFormat>
  <Paragraphs>68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</vt:i4>
      </vt:variant>
    </vt:vector>
  </HeadingPairs>
  <TitlesOfParts>
    <vt:vector size="13" baseType="lpstr">
      <vt:lpstr>NSimSun</vt:lpstr>
      <vt:lpstr>Arial</vt:lpstr>
      <vt:lpstr>Calibri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МЕРОПРИЯТИЙ НА СЕНТЯБРЬ 2026</vt:lpstr>
      <vt:lpstr>        МЕРОПРИЯТИЯ          НА СЕНТЯБРЬ      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Акимова Раиса Николаевна</cp:lastModifiedBy>
  <cp:revision>40</cp:revision>
  <cp:lastPrinted>2025-12-05T15:49:32Z</cp:lastPrinted>
  <dcterms:created xsi:type="dcterms:W3CDTF">2025-11-06T11:20:25Z</dcterms:created>
  <dcterms:modified xsi:type="dcterms:W3CDTF">2026-08-25T10:44:01Z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