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7556500" cy="10693400"/>
  <p:notesSz cx="6797675" cy="9928225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313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136" cy="498180"/>
          </a:xfrm>
          <a:prstGeom prst="rect">
            <a:avLst/>
          </a:prstGeom>
        </p:spPr>
        <p:txBody>
          <a:bodyPr vert="horz" lIns="83796" tIns="41898" rIns="83796" bIns="41898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112" y="0"/>
            <a:ext cx="2946136" cy="498180"/>
          </a:xfrm>
          <a:prstGeom prst="rect">
            <a:avLst/>
          </a:prstGeom>
        </p:spPr>
        <p:txBody>
          <a:bodyPr vert="horz" lIns="83796" tIns="41898" rIns="83796" bIns="41898" rtlCol="0"/>
          <a:lstStyle>
            <a:lvl1pPr algn="r">
              <a:defRPr sz="1100"/>
            </a:lvl1pPr>
          </a:lstStyle>
          <a:p>
            <a:fld id="{B31965B5-5DAC-4434-9CDD-2704696CEF6C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41425"/>
            <a:ext cx="23653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96" tIns="41898" rIns="83796" bIns="4189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401"/>
            <a:ext cx="5438140" cy="3908796"/>
          </a:xfrm>
          <a:prstGeom prst="rect">
            <a:avLst/>
          </a:prstGeom>
        </p:spPr>
        <p:txBody>
          <a:bodyPr vert="horz" lIns="83796" tIns="41898" rIns="83796" bIns="4189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45"/>
            <a:ext cx="2946136" cy="498180"/>
          </a:xfrm>
          <a:prstGeom prst="rect">
            <a:avLst/>
          </a:prstGeom>
        </p:spPr>
        <p:txBody>
          <a:bodyPr vert="horz" lIns="83796" tIns="41898" rIns="83796" bIns="41898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112" y="9430045"/>
            <a:ext cx="2946136" cy="498180"/>
          </a:xfrm>
          <a:prstGeom prst="rect">
            <a:avLst/>
          </a:prstGeom>
        </p:spPr>
        <p:txBody>
          <a:bodyPr vert="horz" lIns="83796" tIns="41898" rIns="83796" bIns="41898" rtlCol="0" anchor="b"/>
          <a:lstStyle>
            <a:lvl1pPr algn="r">
              <a:defRPr sz="1100"/>
            </a:lvl1pPr>
          </a:lstStyle>
          <a:p>
            <a:fld id="{BEE02B24-DE69-4593-B902-23C4C44BB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987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02B24-DE69-4593-B902-23C4C44BB7D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081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02B24-DE69-4593-B902-23C4C44BB7D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536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52213" y="316976"/>
            <a:ext cx="2887102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МЕРОПРИЯТИ</a:t>
            </a:r>
            <a:r>
              <a:rPr lang="ru-RU" spc="-10" dirty="0" smtClean="0"/>
              <a:t>Я </a:t>
            </a:r>
            <a:br>
              <a:rPr lang="ru-RU" spc="-10" dirty="0" smtClean="0"/>
            </a:br>
            <a:r>
              <a:rPr dirty="0" smtClean="0"/>
              <a:t>Н</a:t>
            </a:r>
            <a:r>
              <a:rPr lang="ru-RU" dirty="0" smtClean="0"/>
              <a:t>А </a:t>
            </a:r>
            <a:r>
              <a:rPr lang="ru-RU" dirty="0"/>
              <a:t> </a:t>
            </a:r>
            <a:r>
              <a:rPr lang="ru-RU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 smtClean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50113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lang="ru-RU" sz="4400" dirty="0">
              <a:latin typeface="Calibri"/>
              <a:cs typeface="Calibri"/>
            </a:endParaRPr>
          </a:p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Самарская область, Клявлинский район,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ст.Клявлино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ул.70 лет Октября, д.33А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89370798841, Мусина Надежда Викторовна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717859" y="7170341"/>
            <a:ext cx="3297554" cy="11385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 algn="r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  08:00 – 17:00                    пятница  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en-US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en-US" sz="1600" b="1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6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en-US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endParaRPr lang="ru-RU" sz="1600" b="1" spc="-20" dirty="0" smtClean="0">
              <a:solidFill>
                <a:srgbClr val="58595B"/>
              </a:solidFill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800" dirty="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lang="ru-RU" sz="800" spc="-20" dirty="0" err="1" smtClean="0">
                <a:solidFill>
                  <a:srgbClr val="FFFFFF"/>
                </a:solidFill>
                <a:latin typeface="Calibri"/>
                <a:cs typeface="Calibri"/>
              </a:rPr>
              <a:t>амарской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4184372"/>
              </p:ext>
            </p:extLst>
          </p:nvPr>
        </p:nvGraphicFramePr>
        <p:xfrm>
          <a:off x="386534" y="1800305"/>
          <a:ext cx="6752782" cy="50173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7854">
                  <a:extLst>
                    <a:ext uri="{9D8B030D-6E8A-4147-A177-3AD203B41FA5}">
                      <a16:colId xmlns:a16="http://schemas.microsoft.com/office/drawing/2014/main" val="4074742491"/>
                    </a:ext>
                  </a:extLst>
                </a:gridCol>
                <a:gridCol w="4881966">
                  <a:extLst>
                    <a:ext uri="{9D8B030D-6E8A-4147-A177-3AD203B41FA5}">
                      <a16:colId xmlns:a16="http://schemas.microsoft.com/office/drawing/2014/main" val="3160443083"/>
                    </a:ext>
                  </a:extLst>
                </a:gridCol>
                <a:gridCol w="1032962">
                  <a:extLst>
                    <a:ext uri="{9D8B030D-6E8A-4147-A177-3AD203B41FA5}">
                      <a16:colId xmlns:a16="http://schemas.microsoft.com/office/drawing/2014/main" val="3299580881"/>
                    </a:ext>
                  </a:extLst>
                </a:gridCol>
              </a:tblGrid>
              <a:tr h="759117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324205"/>
                  </a:ext>
                </a:extLst>
              </a:tr>
              <a:tr h="50919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</a:t>
                      </a: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3.09</a:t>
                      </a:r>
                      <a:endParaRPr lang="ru-RU" sz="14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«Терроризму – нет!» - день памяти жертв трагедии в Беслане, участие в районном мероприятии 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pc="-10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10:</a:t>
                      </a:r>
                      <a:r>
                        <a:rPr lang="ru-RU" sz="1400" b="0" spc="-25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52597"/>
                  </a:ext>
                </a:extLst>
              </a:tr>
              <a:tr h="29952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03.09</a:t>
                      </a:r>
                      <a:endParaRPr lang="en-US" sz="1400" b="1" spc="-10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Трансляция проекта Знание. Лекторий «Голосуем сердцем-воспитываем примером: выборы в России»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+mn-lt"/>
                        </a:rPr>
                        <a:t>11:00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8695914"/>
                  </a:ext>
                </a:extLst>
              </a:tr>
              <a:tr h="514801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08</a:t>
                      </a:r>
                      <a:r>
                        <a:rPr lang="en-US" sz="1400" b="1" dirty="0" smtClean="0"/>
                        <a:t>.0</a:t>
                      </a:r>
                      <a:r>
                        <a:rPr lang="ru-RU" sz="1400" b="1" dirty="0" smtClean="0"/>
                        <a:t>9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Лекция управления установления пенсий на тему "Изменения по порядку   подтверждения и зачета периодов ухода за лицами старше 80 лет и инвалидами 1 группы с 01.01.2027 года"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09:00</a:t>
                      </a:r>
                      <a:endParaRPr lang="ru-RU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380059"/>
                  </a:ext>
                </a:extLst>
              </a:tr>
              <a:tr h="479767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08</a:t>
                      </a:r>
                      <a:r>
                        <a:rPr lang="en-US" sz="1400" b="1" dirty="0" smtClean="0"/>
                        <a:t>.0</a:t>
                      </a:r>
                      <a:r>
                        <a:rPr lang="ru-RU" sz="1400" b="1" dirty="0" smtClean="0"/>
                        <a:t>9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Международный день грамотности - Мероприятие, посвященное Дню  языков народов России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10:00</a:t>
                      </a:r>
                      <a:endParaRPr lang="ru-RU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2645714"/>
                  </a:ext>
                </a:extLst>
              </a:tr>
              <a:tr h="518557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14.09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Международный день оказания первой медицинской помощи- Просветительская тематическая лекции направленная  на ведение здорового образа жизни.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10:00</a:t>
                      </a:r>
                      <a:endParaRPr lang="ru-RU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857638"/>
                  </a:ext>
                </a:extLst>
              </a:tr>
              <a:tr h="509191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14</a:t>
                      </a:r>
                      <a:r>
                        <a:rPr lang="en-US" sz="1400" b="1" dirty="0" smtClean="0"/>
                        <a:t>.0</a:t>
                      </a:r>
                      <a:r>
                        <a:rPr lang="ru-RU" sz="1400" b="1" dirty="0" smtClean="0"/>
                        <a:t>9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Продвижение и внедрение цифровых документов через мессенджер МАХ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11:00</a:t>
                      </a:r>
                      <a:endParaRPr lang="ru-RU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774102"/>
                  </a:ext>
                </a:extLst>
              </a:tr>
              <a:tr h="509191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2</a:t>
                      </a:r>
                      <a:r>
                        <a:rPr lang="ru-RU" sz="1400" b="1" dirty="0" smtClean="0"/>
                        <a:t>1.09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Всемирный день Мира – просветительское 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10:00</a:t>
                      </a:r>
                      <a:endParaRPr lang="ru-RU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3453687"/>
                  </a:ext>
                </a:extLst>
              </a:tr>
            </a:tbl>
          </a:graphicData>
        </a:graphic>
      </p:graphicFrame>
      <p:pic>
        <p:nvPicPr>
          <p:cNvPr id="48" name="object 48">
            <a:extLst>
              <a:ext uri="{FF2B5EF4-FFF2-40B4-BE49-F238E27FC236}">
                <a16:creationId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52213" y="316976"/>
            <a:ext cx="2887102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МЕРОПРИЯТИ</a:t>
            </a:r>
            <a:r>
              <a:rPr lang="ru-RU" spc="-10" dirty="0" smtClean="0"/>
              <a:t>Я </a:t>
            </a:r>
            <a:br>
              <a:rPr lang="ru-RU" spc="-10" dirty="0" smtClean="0"/>
            </a:br>
            <a:r>
              <a:rPr dirty="0" smtClean="0"/>
              <a:t>Н</a:t>
            </a:r>
            <a:r>
              <a:rPr lang="ru-RU" dirty="0" smtClean="0"/>
              <a:t>А </a:t>
            </a:r>
            <a:r>
              <a:rPr lang="ru-RU" dirty="0"/>
              <a:t> </a:t>
            </a:r>
            <a:r>
              <a:rPr lang="ru-RU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 smtClean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50113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lang="ru-RU" sz="4400" dirty="0">
              <a:latin typeface="Calibri"/>
              <a:cs typeface="Calibri"/>
            </a:endParaRPr>
          </a:p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Самарская область, Клявлинский район,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ст.Клявлино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ул.70 лет Октября, д.33А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89370798841, Мусина Надежда Викторовна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717859" y="7170341"/>
            <a:ext cx="3297554" cy="11385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 algn="r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  08:00 – 17:00                    пятница  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en-US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en-US" sz="1600" b="1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6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en-US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endParaRPr lang="ru-RU" sz="1600" b="1" spc="-20" dirty="0" smtClean="0">
              <a:solidFill>
                <a:srgbClr val="58595B"/>
              </a:solidFill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800" dirty="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lang="ru-RU" sz="800" spc="-20" dirty="0" err="1" smtClean="0">
                <a:solidFill>
                  <a:srgbClr val="FFFFFF"/>
                </a:solidFill>
                <a:latin typeface="Calibri"/>
                <a:cs typeface="Calibri"/>
              </a:rPr>
              <a:t>амарской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298998"/>
              </p:ext>
            </p:extLst>
          </p:nvPr>
        </p:nvGraphicFramePr>
        <p:xfrm>
          <a:off x="386534" y="1800305"/>
          <a:ext cx="6752782" cy="22131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7854">
                  <a:extLst>
                    <a:ext uri="{9D8B030D-6E8A-4147-A177-3AD203B41FA5}">
                      <a16:colId xmlns:a16="http://schemas.microsoft.com/office/drawing/2014/main" val="4074742491"/>
                    </a:ext>
                  </a:extLst>
                </a:gridCol>
                <a:gridCol w="4881966">
                  <a:extLst>
                    <a:ext uri="{9D8B030D-6E8A-4147-A177-3AD203B41FA5}">
                      <a16:colId xmlns:a16="http://schemas.microsoft.com/office/drawing/2014/main" val="3160443083"/>
                    </a:ext>
                  </a:extLst>
                </a:gridCol>
                <a:gridCol w="1032962">
                  <a:extLst>
                    <a:ext uri="{9D8B030D-6E8A-4147-A177-3AD203B41FA5}">
                      <a16:colId xmlns:a16="http://schemas.microsoft.com/office/drawing/2014/main" val="3299580881"/>
                    </a:ext>
                  </a:extLst>
                </a:gridCol>
              </a:tblGrid>
              <a:tr h="759117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324205"/>
                  </a:ext>
                </a:extLst>
              </a:tr>
              <a:tr h="50919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28.09</a:t>
                      </a:r>
                      <a:endParaRPr lang="ru-RU" sz="14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Всемирный день туризма – интерактивное мероприятие 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pc="-10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10:</a:t>
                      </a:r>
                      <a:r>
                        <a:rPr lang="ru-RU" sz="1400" b="0" spc="-25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52597"/>
                  </a:ext>
                </a:extLst>
              </a:tr>
              <a:tr h="29952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28.09</a:t>
                      </a:r>
                      <a:endParaRPr lang="en-US" sz="1400" b="1" spc="-10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Индивидуальное бесплатное консультирование по правовым, пенсионным и социальным вопросам с привлечением ответственных работников Клиентской службы (на правах отдела) в </a:t>
                      </a:r>
                      <a:r>
                        <a:rPr lang="ru-RU" sz="1400" b="0" dirty="0" err="1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м.р.Клявлинский</a:t>
                      </a:r>
                      <a:endParaRPr lang="ru-RU" sz="1400" b="0" dirty="0" smtClean="0">
                        <a:solidFill>
                          <a:srgbClr val="231F20"/>
                        </a:solidFill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+mn-lt"/>
                        </a:rPr>
                        <a:t>11:00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8695914"/>
                  </a:ext>
                </a:extLst>
              </a:tr>
            </a:tbl>
          </a:graphicData>
        </a:graphic>
      </p:graphicFrame>
      <p:pic>
        <p:nvPicPr>
          <p:cNvPr id="48" name="object 48">
            <a:extLst>
              <a:ext uri="{FF2B5EF4-FFF2-40B4-BE49-F238E27FC236}">
                <a16:creationId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532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</TotalTime>
  <Words>281</Words>
  <Application>Microsoft Office PowerPoint</Application>
  <PresentationFormat>Произвольный</PresentationFormat>
  <Paragraphs>55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5" baseType="lpstr">
      <vt:lpstr>Calibri</vt:lpstr>
      <vt:lpstr>Calibri Light</vt:lpstr>
      <vt:lpstr>Office Theme</vt:lpstr>
      <vt:lpstr>МЕРОПРИЯТИЯ  НА  СЕНТЯБРЬ 2026</vt:lpstr>
      <vt:lpstr>МЕРОПРИЯТИЯ  НА  СЕНТЯБРЬ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Акимова Раиса Николаевна</cp:lastModifiedBy>
  <cp:revision>37</cp:revision>
  <cp:lastPrinted>2026-07-06T06:40:52Z</cp:lastPrinted>
  <dcterms:created xsi:type="dcterms:W3CDTF">2025-11-06T11:20:25Z</dcterms:created>
  <dcterms:modified xsi:type="dcterms:W3CDTF">2026-08-25T10:34:28Z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