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notesMasterIdLst>
    <p:notesMasterId r:id="rId8"/>
  </p:notesMasterIdLst>
  <p:sldIdLst>
    <p:sldId id="256" r:id="rId6"/>
    <p:sldId id="257" r:id="rId7"/>
  </p:sldIdLst>
  <p:sldSz cx="7556500" cy="106934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F015F-5C18-4148-B3DA-44AFB02748A9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68238-F023-4A85-93AB-3E64E8005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231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868238-F023-4A85-93AB-3E64E8005F2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808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E2DEA1-7B70-448A-8F36-43490079AFC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C3AA35C-B0E8-4D71-A072-F224273992E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DB09CFC-EEA4-4FFC-9CC4-AF111BD9DE1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CB37F411-ECE9-4B93-BDC3-95177B6A0E3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3FDC4690-CA88-416C-B6A8-58DAAEDBE58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068B03F-960A-4CDD-ACEE-C1B3AEE658A5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1A0EA24-E119-4935-B02A-391CBC43FD6B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5E00359-D87F-4510-B37F-710DB0A0B9A8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F907510-07A2-41FC-A9AE-21CF1711AC43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5169E0F-C0AE-4176-B27F-1E231BBF748E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59760" y="6601320"/>
            <a:ext cx="7342920" cy="402588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4025880"/>
              <a:gd name="textAreaBottom" fmla="*/ 4028760 h 40258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38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82440" y="316800"/>
            <a:ext cx="2554200" cy="1864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  <a:t>МАРТ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257400" y="8441640"/>
            <a:ext cx="5482800" cy="22050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446640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Самарская область,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Алексеевский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район, с.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Алексеевка,                                ул.Первомайская,9</a:t>
            </a: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Контактный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номер +7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927 9059657005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Гаврилова Татьяна Павловна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41560" y="714132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47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Самарской 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49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56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59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62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1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2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997490767"/>
              </p:ext>
            </p:extLst>
          </p:nvPr>
        </p:nvGraphicFramePr>
        <p:xfrm>
          <a:off x="446760" y="2178348"/>
          <a:ext cx="6789600" cy="4422971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16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Mangal"/>
                        </a:rPr>
                        <a:t>03.03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NSimSun"/>
                          <a:cs typeface="Mangal"/>
                        </a:rPr>
                        <a:t>Индивидуальное консультирование по вопросам пенсионного обеспечения.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NSimSun"/>
                        <a:cs typeface="Mangal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853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Праздничное мероприятие, посвященное Международному женскому дню  8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Марта.</a:t>
                      </a:r>
                      <a:endParaRPr lang="ru-RU" sz="1400" b="0" dirty="0">
                        <a:effectLst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84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1).Мастерская: вышиваем лентами</a:t>
                      </a:r>
                      <a:endParaRPr lang="ru-RU" sz="1400" b="0" dirty="0" smtClean="0">
                        <a:effectLst/>
                      </a:endParaRPr>
                    </a:p>
                    <a:p>
                      <a:pPr rtl="0"/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2).Практикум по компьютерной и цифровой грамотности.  Вопросы-ответы.</a:t>
                      </a:r>
                      <a:endParaRPr lang="ru-RU" sz="1400" b="0" dirty="0">
                        <a:effectLst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84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12.03</a:t>
                      </a:r>
                      <a:endParaRPr lang="ru-RU" sz="1400" dirty="0" smtClean="0">
                        <a:latin typeface="+mn-lt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проекта Знание: «В здравом уме и твердой памяти»</a:t>
                      </a:r>
                      <a:endParaRPr lang="ru-RU" sz="1400" dirty="0">
                        <a:effectLst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object 46"/>
          <p:cNvPicPr/>
          <p:nvPr/>
        </p:nvPicPr>
        <p:blipFill>
          <a:blip r:embed="rId2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75" name="object 47"/>
          <p:cNvSpPr/>
          <p:nvPr/>
        </p:nvSpPr>
        <p:spPr>
          <a:xfrm>
            <a:off x="111240" y="7036200"/>
            <a:ext cx="7342920" cy="358092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3580920"/>
              <a:gd name="textAreaBottom" fmla="*/ 358380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76" name="Группа 4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77" name="object 69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8" name="object 70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79" name="object 71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object 72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object 73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2" name="object 74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209120" y="316800"/>
            <a:ext cx="2927520" cy="1864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        МЕРОПРИЯТИЯ        </a:t>
            </a: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     </a:t>
            </a:r>
            <a:r>
              <a:rPr lang="ru-RU" sz="2700" b="1" strike="noStrike" spc="-1" dirty="0" smtClean="0">
                <a:solidFill>
                  <a:schemeClr val="lt1"/>
                </a:solidFill>
                <a:latin typeface="Calibri"/>
              </a:rPr>
              <a:t>НА МАРТ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object 76"/>
          <p:cNvSpPr/>
          <p:nvPr/>
        </p:nvSpPr>
        <p:spPr>
          <a:xfrm>
            <a:off x="281520" y="8300160"/>
            <a:ext cx="5111280" cy="221404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 smtClean="0">
                <a:solidFill>
                  <a:srgbClr val="FFFFFF"/>
                </a:solidFill>
                <a:latin typeface="Calibri"/>
              </a:rPr>
              <a:t>ЖДЕМ!</a:t>
            </a:r>
          </a:p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446640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Самарская область,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Алексеевский район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с. Алексеевка,                    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ул.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Первомайская,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дом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9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 +7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927 905 65 00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Гаврилова </a:t>
            </a:r>
            <a:r>
              <a:rPr lang="ru-RU" sz="1300" spc="-1" dirty="0">
                <a:solidFill>
                  <a:srgbClr val="FFFFFF"/>
                </a:solidFill>
                <a:latin typeface="Calibri"/>
              </a:rPr>
              <a:t>Т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атьяна </a:t>
            </a:r>
            <a:r>
              <a:rPr lang="ru-RU" sz="1300" spc="-1" dirty="0">
                <a:solidFill>
                  <a:srgbClr val="FFFFFF"/>
                </a:solidFill>
                <a:latin typeface="Calibri"/>
              </a:rPr>
              <a:t>П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авловна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object 77"/>
          <p:cNvSpPr/>
          <p:nvPr/>
        </p:nvSpPr>
        <p:spPr>
          <a:xfrm>
            <a:off x="3909600" y="703620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object 78"/>
          <p:cNvSpPr/>
          <p:nvPr/>
        </p:nvSpPr>
        <p:spPr>
          <a:xfrm>
            <a:off x="6123240" y="8786520"/>
            <a:ext cx="91476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7" name="Группа 5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88" name="object 7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9" name="object 8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90" name="object 8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91" name="object 8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92" name="object 8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3" name="object 8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4" name="object 8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95" name="object 8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6" name="object 8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97" name="object 8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98" name="object 8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9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0" name="object 9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101" name="object 9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9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3" name="object 9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9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5" name="object 9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106" name="object 9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9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08" name="Прямоугольник: скругленные углы 3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09" name="Овал 2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0" name="object 99"/>
          <p:cNvPicPr/>
          <p:nvPr/>
        </p:nvPicPr>
        <p:blipFill>
          <a:blip r:embed="rId20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111" name="Рисунок 2"/>
          <p:cNvPicPr/>
          <p:nvPr/>
        </p:nvPicPr>
        <p:blipFill>
          <a:blip r:embed="rId21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2" name="Таблица 2"/>
          <p:cNvGraphicFramePr/>
          <p:nvPr>
            <p:extLst>
              <p:ext uri="{D42A27DB-BD31-4B8C-83A1-F6EECF244321}">
                <p14:modId xmlns:p14="http://schemas.microsoft.com/office/powerpoint/2010/main" val="2065910444"/>
              </p:ext>
            </p:extLst>
          </p:nvPr>
        </p:nvGraphicFramePr>
        <p:xfrm>
          <a:off x="281520" y="1926204"/>
          <a:ext cx="7042680" cy="5082612"/>
        </p:xfrm>
        <a:graphic>
          <a:graphicData uri="http://schemas.openxmlformats.org/drawingml/2006/table">
            <a:tbl>
              <a:tblPr/>
              <a:tblGrid>
                <a:gridCol w="873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7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76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607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17.03</a:t>
                      </a:r>
                      <a:endParaRPr lang="ru-RU" sz="1400" dirty="0" smtClean="0">
                        <a:latin typeface="+mn-lt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Занятие по финансовой грамотности: встреча с сотрудниками «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Россельхозбанка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400" dirty="0">
                        <a:effectLst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607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19.03</a:t>
                      </a:r>
                      <a:endParaRPr lang="ru-RU" sz="1400" dirty="0" smtClean="0">
                        <a:latin typeface="+mn-lt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Встреча с врачом Алексеевского отделения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Нефтегорской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ЦРБ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Саксоновым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Н.В.</a:t>
                      </a:r>
                      <a:endParaRPr lang="ru-RU" sz="1400" dirty="0">
                        <a:effectLst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</a:rPr>
                        <a:t>15:00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78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24.03</a:t>
                      </a:r>
                      <a:endParaRPr lang="ru-RU" sz="1400" dirty="0" smtClean="0">
                        <a:latin typeface="+mn-lt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3 из цикла «Самаре — 440: Самара театральная»</a:t>
                      </a:r>
                      <a:endParaRPr lang="ru-RU" sz="1400" dirty="0">
                        <a:effectLst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</a:rPr>
                        <a:t>14:00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724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26.03</a:t>
                      </a:r>
                      <a:endParaRPr lang="ru-RU" sz="1400" dirty="0" smtClean="0">
                        <a:latin typeface="+mn-lt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Сбор гуманитарной помощи для бойцов СВО.</a:t>
                      </a:r>
                      <a:endParaRPr lang="ru-RU" sz="1400" dirty="0"/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724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31.03</a:t>
                      </a:r>
                      <a:endParaRPr lang="ru-RU" sz="1400" dirty="0" smtClean="0">
                        <a:latin typeface="+mn-lt"/>
                        <a:cs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Мастерская: изготавливаем пасхальные сувениры.</a:t>
                      </a:r>
                      <a:endParaRPr lang="ru-RU" sz="1400" dirty="0"/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Words>233</Words>
  <Application>Microsoft Office PowerPoint</Application>
  <PresentationFormat>Произвольный</PresentationFormat>
  <Paragraphs>58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</vt:i4>
      </vt:variant>
    </vt:vector>
  </HeadingPairs>
  <TitlesOfParts>
    <vt:vector size="14" baseType="lpstr">
      <vt:lpstr>NSimSun</vt:lpstr>
      <vt:lpstr>Arial</vt:lpstr>
      <vt:lpstr>Calibri</vt:lpstr>
      <vt:lpstr>Mangal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МЕРОПРИЯТИЯ НА МАРТ 2026</vt:lpstr>
      <vt:lpstr>        МЕРОПРИЯТИЯ             НА МАРТ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35</cp:revision>
  <cp:lastPrinted>2026-02-18T12:47:35Z</cp:lastPrinted>
  <dcterms:created xsi:type="dcterms:W3CDTF">2025-11-06T11:20:25Z</dcterms:created>
  <dcterms:modified xsi:type="dcterms:W3CDTF">2026-02-24T09:31:31Z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