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</p:sldMasterIdLst>
  <p:sldIdLst>
    <p:sldId id="256" r:id="rId6"/>
    <p:sldId id="257" r:id="rId7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313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19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1840" cy="7053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A5D0BA3-2A38-4E03-9A34-91318AA964E3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19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1840" cy="7053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38948DE9-FD9F-4101-B66A-921A7F8125F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19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1840" cy="7053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425729D3-7552-499F-A7E7-33E2E74CD090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19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1840" cy="7053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B86C8CCF-CEDB-4BFF-930F-5B391A12AFB0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19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1840" cy="7053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06DA94E6-76F3-4FE6-81CF-F11AD7AE3F41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19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1840" cy="7053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560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5A169FE0-8F92-4B96-BE1E-9A6D8287F67D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19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1840" cy="7053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560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E7FC84FD-F93C-482B-9EEC-EA019B7E2924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19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1840" cy="7053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16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560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17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E80A6C29-79E7-4A57-BD21-3DF351EEC412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19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1840" cy="7053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23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560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24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D8680D8B-F29F-4ECA-B3BE-71C3EE2C41CC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19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1840" cy="7053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30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560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31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BEED66AE-6FAB-4686-B72F-7F199A68FEE4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5560" cy="1653840"/>
          </a:xfrm>
          <a:prstGeom prst="rect">
            <a:avLst/>
          </a:prstGeom>
          <a:ln w="0">
            <a:noFill/>
          </a:ln>
        </p:spPr>
      </p:pic>
      <p:sp>
        <p:nvSpPr>
          <p:cNvPr id="36" name="object 35"/>
          <p:cNvSpPr/>
          <p:nvPr/>
        </p:nvSpPr>
        <p:spPr>
          <a:xfrm>
            <a:off x="257400" y="6846226"/>
            <a:ext cx="7143480" cy="3779174"/>
          </a:xfrm>
          <a:custGeom>
            <a:avLst/>
            <a:gdLst>
              <a:gd name="textAreaLeft" fmla="*/ 0 w 7341120"/>
              <a:gd name="textAreaRight" fmla="*/ 7345800 w 7341120"/>
              <a:gd name="textAreaTop" fmla="*/ 0 h 4024080"/>
              <a:gd name="textAreaBottom" fmla="*/ 4028760 h 40240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37" name="Группа 1"/>
          <p:cNvGrpSpPr/>
          <p:nvPr/>
        </p:nvGrpSpPr>
        <p:grpSpPr>
          <a:xfrm>
            <a:off x="644400" y="8176320"/>
            <a:ext cx="1143360" cy="128160"/>
            <a:chOff x="644400" y="8176320"/>
            <a:chExt cx="1143360" cy="128160"/>
          </a:xfrm>
        </p:grpSpPr>
        <p:pic>
          <p:nvPicPr>
            <p:cNvPr id="38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98640" cy="1281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39" name="object 37"/>
            <p:cNvSpPr/>
            <p:nvPr/>
          </p:nvSpPr>
          <p:spPr>
            <a:xfrm>
              <a:off x="771480" y="8178120"/>
              <a:ext cx="90000" cy="124920"/>
            </a:xfrm>
            <a:custGeom>
              <a:avLst/>
              <a:gdLst>
                <a:gd name="textAreaLeft" fmla="*/ 0 w 90000"/>
                <a:gd name="textAreaRight" fmla="*/ 94680 w 90000"/>
                <a:gd name="textAreaTop" fmla="*/ 0 h 124920"/>
                <a:gd name="textAreaBottom" fmla="*/ 129600 h 12492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40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8764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1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464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2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5480" cy="1245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3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08360" cy="1263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82440" y="316800"/>
            <a:ext cx="2552400" cy="186264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 dirty="0" smtClean="0">
                <a:solidFill>
                  <a:schemeClr val="lt1"/>
                </a:solidFill>
                <a:latin typeface="Calibri"/>
              </a:rPr>
              <a:t>МЕРОПРИЯТИЯ </a:t>
            </a:r>
            <a:r>
              <a:rPr lang="ru-RU" sz="2700" b="1" strike="noStrike" spc="-1" dirty="0">
                <a:solidFill>
                  <a:schemeClr val="lt1"/>
                </a:solidFill>
                <a:latin typeface="Calibri"/>
              </a:rPr>
              <a:t>НА</a:t>
            </a:r>
            <a:r>
              <a:rPr lang="ru-RU" sz="2700" b="1" strike="noStrike" spc="-7" dirty="0">
                <a:solidFill>
                  <a:schemeClr val="lt1"/>
                </a:solidFill>
                <a:latin typeface="Calibri"/>
              </a:rPr>
              <a:t> МАРТ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 dirty="0">
                <a:solidFill>
                  <a:schemeClr val="lt1"/>
                </a:solidFill>
                <a:latin typeface="Calibri"/>
              </a:rPr>
              <a:t>2026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object 43"/>
          <p:cNvSpPr/>
          <p:nvPr/>
        </p:nvSpPr>
        <p:spPr>
          <a:xfrm>
            <a:off x="257400" y="8441640"/>
            <a:ext cx="5481000" cy="2187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" dirty="0" smtClean="0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4400" b="1" strike="noStrike" spc="-137" dirty="0" smtClean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ЖДЕМ!</a:t>
            </a:r>
            <a:endParaRPr lang="ru-RU" sz="44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Наши</a:t>
            </a:r>
            <a:r>
              <a:rPr lang="ru-RU" sz="1300" b="0" strike="noStrike" spc="-35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2" dirty="0">
                <a:solidFill>
                  <a:srgbClr val="FFFFFF"/>
                </a:solidFill>
                <a:latin typeface="Calibri"/>
              </a:rPr>
              <a:t>контакты: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Адрес: 446660 Самарская область, Борский район, с. Борское,                                ул. </a:t>
            </a:r>
            <a:r>
              <a:rPr lang="ru-RU" sz="1300" b="0" strike="noStrike" spc="-1" dirty="0" err="1">
                <a:solidFill>
                  <a:srgbClr val="FFFFFF"/>
                </a:solidFill>
                <a:latin typeface="Calibri"/>
              </a:rPr>
              <a:t>Неверовская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, 23А</a:t>
            </a:r>
            <a:r>
              <a:rPr sz="1300" dirty="0"/>
              <a:t/>
            </a:r>
            <a:br>
              <a:rPr sz="1300" dirty="0"/>
            </a:b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Контактный номер +7 937 079 87 85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ФИО </a:t>
            </a:r>
            <a:r>
              <a:rPr lang="ru-RU" sz="1300" b="0" strike="noStrike" spc="-1" dirty="0" err="1">
                <a:solidFill>
                  <a:srgbClr val="FFFFFF"/>
                </a:solidFill>
                <a:latin typeface="Calibri"/>
              </a:rPr>
              <a:t>Хрон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 Ольга Сергеевна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object 44"/>
          <p:cNvSpPr/>
          <p:nvPr/>
        </p:nvSpPr>
        <p:spPr>
          <a:xfrm>
            <a:off x="3841560" y="7141320"/>
            <a:ext cx="3292920" cy="830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 четверг 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08:00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</a:rPr>
              <a:t>17:00                                пятница  08:00-16:00</a:t>
            </a:r>
            <a:endParaRPr lang="ru-RU" sz="1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object 45"/>
          <p:cNvSpPr/>
          <p:nvPr/>
        </p:nvSpPr>
        <p:spPr>
          <a:xfrm>
            <a:off x="6123240" y="8786520"/>
            <a:ext cx="91296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63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63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9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</a:rPr>
              <a:t>Самарской </a:t>
            </a:r>
            <a:r>
              <a:rPr lang="ru-RU" sz="800" b="0" strike="noStrike" spc="463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48" name="Группа 103"/>
          <p:cNvGrpSpPr/>
          <p:nvPr/>
        </p:nvGrpSpPr>
        <p:grpSpPr>
          <a:xfrm>
            <a:off x="512280" y="489240"/>
            <a:ext cx="2513160" cy="978480"/>
            <a:chOff x="512280" y="489240"/>
            <a:chExt cx="2513160" cy="978480"/>
          </a:xfrm>
        </p:grpSpPr>
        <p:pic>
          <p:nvPicPr>
            <p:cNvPr id="49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4840" cy="9525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0" name="object 50"/>
            <p:cNvSpPr/>
            <p:nvPr/>
          </p:nvSpPr>
          <p:spPr>
            <a:xfrm>
              <a:off x="1577160" y="814680"/>
              <a:ext cx="290520" cy="180720"/>
            </a:xfrm>
            <a:custGeom>
              <a:avLst/>
              <a:gdLst>
                <a:gd name="textAreaLeft" fmla="*/ 0 w 290520"/>
                <a:gd name="textAreaRight" fmla="*/ 295200 w 290520"/>
                <a:gd name="textAreaTop" fmla="*/ 0 h 180720"/>
                <a:gd name="textAreaBottom" fmla="*/ 185400 h 18072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FFFFFF"/>
                </a:solidFill>
                <a:latin typeface="Arial"/>
              </a:endParaRPr>
            </a:p>
          </p:txBody>
        </p:sp>
        <p:grpSp>
          <p:nvGrpSpPr>
            <p:cNvPr id="51" name="object 51"/>
            <p:cNvGrpSpPr/>
            <p:nvPr/>
          </p:nvGrpSpPr>
          <p:grpSpPr>
            <a:xfrm>
              <a:off x="1917720" y="814680"/>
              <a:ext cx="443160" cy="146520"/>
              <a:chOff x="1917720" y="814680"/>
              <a:chExt cx="443160" cy="146520"/>
            </a:xfrm>
          </p:grpSpPr>
          <p:sp>
            <p:nvSpPr>
              <p:cNvPr id="52" name="object 52"/>
              <p:cNvSpPr/>
              <p:nvPr/>
            </p:nvSpPr>
            <p:spPr>
              <a:xfrm>
                <a:off x="1917720" y="814680"/>
                <a:ext cx="286200" cy="146520"/>
              </a:xfrm>
              <a:custGeom>
                <a:avLst/>
                <a:gdLst>
                  <a:gd name="textAreaLeft" fmla="*/ 0 w 286200"/>
                  <a:gd name="textAreaRight" fmla="*/ 290880 w 286200"/>
                  <a:gd name="textAreaTop" fmla="*/ 0 h 146520"/>
                  <a:gd name="textAreaBottom" fmla="*/ 151200 h 14652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  <p:pic>
            <p:nvPicPr>
              <p:cNvPr id="53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16640" cy="1454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4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5160" cy="1490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5" name="object 55"/>
            <p:cNvGrpSpPr/>
            <p:nvPr/>
          </p:nvGrpSpPr>
          <p:grpSpPr>
            <a:xfrm>
              <a:off x="1762920" y="1051200"/>
              <a:ext cx="672840" cy="178920"/>
              <a:chOff x="1762920" y="1051200"/>
              <a:chExt cx="672840" cy="178920"/>
            </a:xfrm>
          </p:grpSpPr>
          <p:pic>
            <p:nvPicPr>
              <p:cNvPr id="56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18080" cy="1454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7" name="object 57"/>
              <p:cNvSpPr/>
              <p:nvPr/>
            </p:nvSpPr>
            <p:spPr>
              <a:xfrm>
                <a:off x="1917720" y="1051200"/>
                <a:ext cx="518040" cy="178920"/>
              </a:xfrm>
              <a:custGeom>
                <a:avLst/>
                <a:gdLst>
                  <a:gd name="textAreaLeft" fmla="*/ 0 w 518040"/>
                  <a:gd name="textAreaRight" fmla="*/ 522720 w 518040"/>
                  <a:gd name="textAreaTop" fmla="*/ 0 h 178920"/>
                  <a:gd name="textAreaBottom" fmla="*/ 183600 h 17892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</p:grpSp>
        <p:grpSp>
          <p:nvGrpSpPr>
            <p:cNvPr id="58" name="object 58"/>
            <p:cNvGrpSpPr/>
            <p:nvPr/>
          </p:nvGrpSpPr>
          <p:grpSpPr>
            <a:xfrm>
              <a:off x="2489040" y="1051560"/>
              <a:ext cx="286200" cy="145440"/>
              <a:chOff x="2489040" y="1051560"/>
              <a:chExt cx="286200" cy="145440"/>
            </a:xfrm>
          </p:grpSpPr>
          <p:pic>
            <p:nvPicPr>
              <p:cNvPr id="59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5280" cy="145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0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16280" cy="1454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1" name="object 61"/>
            <p:cNvGrpSpPr/>
            <p:nvPr/>
          </p:nvGrpSpPr>
          <p:grpSpPr>
            <a:xfrm>
              <a:off x="1556640" y="1284480"/>
              <a:ext cx="1468800" cy="183240"/>
              <a:chOff x="1556640" y="1284480"/>
              <a:chExt cx="1468800" cy="183240"/>
            </a:xfrm>
          </p:grpSpPr>
          <p:pic>
            <p:nvPicPr>
              <p:cNvPr id="62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38600" cy="150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59840" cy="150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5680" cy="1832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5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59840" cy="1508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66"/>
              <p:cNvSpPr/>
              <p:nvPr/>
            </p:nvSpPr>
            <p:spPr>
              <a:xfrm>
                <a:off x="2494080" y="1290960"/>
                <a:ext cx="133920" cy="145080"/>
              </a:xfrm>
              <a:custGeom>
                <a:avLst/>
                <a:gdLst>
                  <a:gd name="textAreaLeft" fmla="*/ 0 w 133920"/>
                  <a:gd name="textAreaRight" fmla="*/ 138600 w 133920"/>
                  <a:gd name="textAreaTop" fmla="*/ 0 h 145080"/>
                  <a:gd name="textAreaBottom" fmla="*/ 149760 h 14508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  <p:pic>
            <p:nvPicPr>
              <p:cNvPr id="67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5600" cy="1767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3800" cy="1454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69" name="Прямоугольник: скругленные углы 2"/>
          <p:cNvSpPr/>
          <p:nvPr/>
        </p:nvSpPr>
        <p:spPr>
          <a:xfrm>
            <a:off x="6140520" y="9593640"/>
            <a:ext cx="870120" cy="8539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70" name="Овал 3"/>
          <p:cNvSpPr/>
          <p:nvPr/>
        </p:nvSpPr>
        <p:spPr>
          <a:xfrm>
            <a:off x="6047640" y="7937640"/>
            <a:ext cx="810720" cy="8107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71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596880" cy="511920"/>
          </a:xfrm>
          <a:prstGeom prst="rect">
            <a:avLst/>
          </a:prstGeom>
          <a:ln w="0">
            <a:noFill/>
          </a:ln>
        </p:spPr>
      </p:pic>
      <p:pic>
        <p:nvPicPr>
          <p:cNvPr id="72" name="Рисунок 7"/>
          <p:cNvPicPr/>
          <p:nvPr/>
        </p:nvPicPr>
        <p:blipFill>
          <a:blip r:embed="rId21"/>
          <a:stretch/>
        </p:blipFill>
        <p:spPr>
          <a:xfrm>
            <a:off x="6153120" y="9577080"/>
            <a:ext cx="857520" cy="8575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3" name="Таблица 4"/>
          <p:cNvGraphicFramePr/>
          <p:nvPr>
            <p:extLst>
              <p:ext uri="{D42A27DB-BD31-4B8C-83A1-F6EECF244321}">
                <p14:modId xmlns:p14="http://schemas.microsoft.com/office/powerpoint/2010/main" val="1071972163"/>
              </p:ext>
            </p:extLst>
          </p:nvPr>
        </p:nvGraphicFramePr>
        <p:xfrm>
          <a:off x="306964" y="1788946"/>
          <a:ext cx="7044352" cy="4920120"/>
        </p:xfrm>
        <a:graphic>
          <a:graphicData uri="http://schemas.openxmlformats.org/drawingml/2006/table">
            <a:tbl>
              <a:tblPr/>
              <a:tblGrid>
                <a:gridCol w="8740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762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4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90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 dirty="0">
                          <a:solidFill>
                            <a:schemeClr val="lt1"/>
                          </a:solidFill>
                          <a:latin typeface="Times New Roman"/>
                        </a:rPr>
                        <a:t>Дата </a:t>
                      </a:r>
                      <a:endParaRPr lang="ru-RU" sz="14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 dirty="0">
                          <a:solidFill>
                            <a:schemeClr val="lt1"/>
                          </a:solidFill>
                          <a:latin typeface="Times New Roman"/>
                        </a:rPr>
                        <a:t>Мероприятие</a:t>
                      </a:r>
                      <a:endParaRPr lang="ru-RU" sz="14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Время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начала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49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strike="noStrike" spc="-12">
                          <a:solidFill>
                            <a:srgbClr val="231F20"/>
                          </a:solidFill>
                          <a:latin typeface="Times New Roman"/>
                        </a:rPr>
                        <a:t>03.03.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Мастер-класс: «Мастерская маленьких шедевров: роспись гипсовых брошей»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Урок компьютерной и финансовой грамотности:</a:t>
                      </a:r>
                      <a:r>
                        <a:rPr lang="ru-RU" sz="1400" b="0" strike="noStrike" spc="-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«Личный бюджет и финансовые цели»</a:t>
                      </a:r>
                      <a:r>
                        <a:rPr lang="ru-RU" sz="1400" b="0" strike="noStrike" spc="-1" dirty="0">
                          <a:solidFill>
                            <a:srgbClr val="111111"/>
                          </a:solidFill>
                          <a:latin typeface="Times New Roman"/>
                          <a:ea typeface="Times New Roman"/>
                        </a:rPr>
                        <a:t>.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>
                          <a:solidFill>
                            <a:srgbClr val="231F20"/>
                          </a:solidFill>
                          <a:latin typeface="Times New Roman"/>
                        </a:rPr>
                        <a:t>10:</a:t>
                      </a:r>
                      <a:r>
                        <a:rPr lang="ru-RU" sz="1400" b="0" strike="noStrike" spc="-26">
                          <a:solidFill>
                            <a:srgbClr val="231F20"/>
                          </a:solidFill>
                          <a:latin typeface="Times New Roman"/>
                        </a:rPr>
                        <a:t>00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85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strike="noStrike" spc="-12">
                          <a:solidFill>
                            <a:srgbClr val="231F20"/>
                          </a:solidFill>
                          <a:latin typeface="Times New Roman"/>
                        </a:rPr>
                        <a:t>05.03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Праздничная программа: «От всего сердца на всех языках!»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Arial"/>
                        <a:ea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10:00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86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10.03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Семейные посиделки» «Берегини нашего времени».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Просмотр фильма, предоставленный Всероссийской общественной организацией «Русское географическое общество» («Курильский десант….. последний бой»).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10:00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12.03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Экскурсия в Борский краеведческий музей. Выставка декоративно - прикладного творчества Коробкиной Лилии «Искусство узла и шнура: сумки, косметички, корзины, коробки...из декоративного шнура».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Просветительское мероприятие с Общероссийской общественно — государственной просветительской организацией «Российское общество «Знание»                       «В здравом уме и твердой памяти: практики для активного долголетия»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10:00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object 46"/>
          <p:cNvPicPr/>
          <p:nvPr/>
        </p:nvPicPr>
        <p:blipFill>
          <a:blip r:embed="rId2"/>
          <a:stretch/>
        </p:blipFill>
        <p:spPr>
          <a:xfrm>
            <a:off x="3731760" y="108000"/>
            <a:ext cx="3715560" cy="1653840"/>
          </a:xfrm>
          <a:prstGeom prst="rect">
            <a:avLst/>
          </a:prstGeom>
          <a:ln w="0">
            <a:noFill/>
          </a:ln>
        </p:spPr>
      </p:pic>
      <p:sp>
        <p:nvSpPr>
          <p:cNvPr id="75" name="object 47"/>
          <p:cNvSpPr/>
          <p:nvPr/>
        </p:nvSpPr>
        <p:spPr>
          <a:xfrm>
            <a:off x="214560" y="7036200"/>
            <a:ext cx="7341120" cy="3579120"/>
          </a:xfrm>
          <a:custGeom>
            <a:avLst/>
            <a:gdLst>
              <a:gd name="textAreaLeft" fmla="*/ 0 w 7341120"/>
              <a:gd name="textAreaRight" fmla="*/ 7345800 w 7341120"/>
              <a:gd name="textAreaTop" fmla="*/ 0 h 3579120"/>
              <a:gd name="textAreaBottom" fmla="*/ 3583800 h 357912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76" name="Группа 4"/>
          <p:cNvGrpSpPr/>
          <p:nvPr/>
        </p:nvGrpSpPr>
        <p:grpSpPr>
          <a:xfrm>
            <a:off x="644400" y="8176320"/>
            <a:ext cx="1143360" cy="128160"/>
            <a:chOff x="644400" y="8176320"/>
            <a:chExt cx="1143360" cy="128160"/>
          </a:xfrm>
        </p:grpSpPr>
        <p:pic>
          <p:nvPicPr>
            <p:cNvPr id="77" name="object 69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98640" cy="1281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78" name="object 70"/>
            <p:cNvSpPr/>
            <p:nvPr/>
          </p:nvSpPr>
          <p:spPr>
            <a:xfrm>
              <a:off x="771480" y="8178120"/>
              <a:ext cx="90000" cy="124920"/>
            </a:xfrm>
            <a:custGeom>
              <a:avLst/>
              <a:gdLst>
                <a:gd name="textAreaLeft" fmla="*/ 0 w 90000"/>
                <a:gd name="textAreaRight" fmla="*/ 94680 w 90000"/>
                <a:gd name="textAreaTop" fmla="*/ 0 h 124920"/>
                <a:gd name="textAreaBottom" fmla="*/ 129600 h 12492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79" name="object 71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8764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0" name="object 72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464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1" name="object 73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5480" cy="1245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2" name="object 74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08360" cy="1263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209120" y="316800"/>
            <a:ext cx="2925720" cy="186264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 dirty="0">
                <a:solidFill>
                  <a:schemeClr val="lt1"/>
                </a:solidFill>
                <a:latin typeface="Calibri"/>
              </a:rPr>
              <a:t>        МЕРОПРИЯТИЯ          </a:t>
            </a:r>
            <a:r>
              <a:rPr lang="ru-RU" sz="2700" b="1" strike="noStrike" spc="-1" dirty="0" smtClean="0">
                <a:solidFill>
                  <a:schemeClr val="lt1"/>
                </a:solidFill>
                <a:latin typeface="Calibri"/>
              </a:rPr>
              <a:t>НА МАРТ</a:t>
            </a:r>
            <a:r>
              <a:rPr sz="2700" dirty="0"/>
              <a:t/>
            </a:r>
            <a:br>
              <a:rPr sz="2700" dirty="0"/>
            </a:br>
            <a:r>
              <a:rPr lang="ru-RU" sz="2700" b="1" strike="noStrike" spc="-1" dirty="0">
                <a:solidFill>
                  <a:schemeClr val="lt1"/>
                </a:solidFill>
                <a:latin typeface="Calibri"/>
              </a:rPr>
              <a:t>                       </a:t>
            </a:r>
            <a:r>
              <a:rPr lang="ru-RU" sz="2700" b="1" strike="noStrike" spc="-21" dirty="0">
                <a:solidFill>
                  <a:schemeClr val="lt1"/>
                </a:solidFill>
                <a:latin typeface="Calibri"/>
              </a:rPr>
              <a:t>2026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object 76"/>
          <p:cNvSpPr/>
          <p:nvPr/>
        </p:nvSpPr>
        <p:spPr>
          <a:xfrm>
            <a:off x="281520" y="8300160"/>
            <a:ext cx="5109480" cy="2187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</a:rPr>
              <a:t>ЖДЕМ!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</a:rPr>
              <a:t>контакты: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Адрес: 446660 Самарская область, Борский район, с. Борское,                     ул. Неверовская, дом 23А</a:t>
            </a:r>
            <a:r>
              <a:rPr sz="1300"/>
              <a:t/>
            </a:r>
            <a:br>
              <a:rPr sz="1300"/>
            </a:b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Контактный номер +7 937 079 87 85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ФИО Хрон Ольга Сергеевна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object 77"/>
          <p:cNvSpPr/>
          <p:nvPr/>
        </p:nvSpPr>
        <p:spPr>
          <a:xfrm>
            <a:off x="3909600" y="7036200"/>
            <a:ext cx="3292920" cy="830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 четверг 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08:00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</a:rPr>
              <a:t>17:00                                пятница  08:00-16:00</a:t>
            </a:r>
            <a:endParaRPr lang="ru-RU" sz="1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object 78"/>
          <p:cNvSpPr/>
          <p:nvPr/>
        </p:nvSpPr>
        <p:spPr>
          <a:xfrm>
            <a:off x="6123240" y="8817120"/>
            <a:ext cx="1019880" cy="540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63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63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9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</a:rPr>
              <a:t>Самарской</a:t>
            </a:r>
            <a:r>
              <a:rPr lang="ru-RU" sz="800" b="0" strike="noStrike" spc="463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87" name="Группа 5"/>
          <p:cNvGrpSpPr/>
          <p:nvPr/>
        </p:nvGrpSpPr>
        <p:grpSpPr>
          <a:xfrm>
            <a:off x="512280" y="489240"/>
            <a:ext cx="2513160" cy="978480"/>
            <a:chOff x="512280" y="489240"/>
            <a:chExt cx="2513160" cy="978480"/>
          </a:xfrm>
        </p:grpSpPr>
        <p:pic>
          <p:nvPicPr>
            <p:cNvPr id="88" name="object 7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4840" cy="9525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89" name="object 80"/>
            <p:cNvSpPr/>
            <p:nvPr/>
          </p:nvSpPr>
          <p:spPr>
            <a:xfrm>
              <a:off x="1577160" y="814680"/>
              <a:ext cx="290520" cy="180720"/>
            </a:xfrm>
            <a:custGeom>
              <a:avLst/>
              <a:gdLst>
                <a:gd name="textAreaLeft" fmla="*/ 0 w 290520"/>
                <a:gd name="textAreaRight" fmla="*/ 295200 w 290520"/>
                <a:gd name="textAreaTop" fmla="*/ 0 h 180720"/>
                <a:gd name="textAreaBottom" fmla="*/ 185400 h 18072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FFFFFF"/>
                </a:solidFill>
                <a:latin typeface="Arial"/>
              </a:endParaRPr>
            </a:p>
          </p:txBody>
        </p:sp>
        <p:grpSp>
          <p:nvGrpSpPr>
            <p:cNvPr id="90" name="object 81"/>
            <p:cNvGrpSpPr/>
            <p:nvPr/>
          </p:nvGrpSpPr>
          <p:grpSpPr>
            <a:xfrm>
              <a:off x="1917720" y="814680"/>
              <a:ext cx="443160" cy="146520"/>
              <a:chOff x="1917720" y="814680"/>
              <a:chExt cx="443160" cy="146520"/>
            </a:xfrm>
          </p:grpSpPr>
          <p:sp>
            <p:nvSpPr>
              <p:cNvPr id="91" name="object 82"/>
              <p:cNvSpPr/>
              <p:nvPr/>
            </p:nvSpPr>
            <p:spPr>
              <a:xfrm>
                <a:off x="1917720" y="814680"/>
                <a:ext cx="286200" cy="146520"/>
              </a:xfrm>
              <a:custGeom>
                <a:avLst/>
                <a:gdLst>
                  <a:gd name="textAreaLeft" fmla="*/ 0 w 286200"/>
                  <a:gd name="textAreaRight" fmla="*/ 290880 w 286200"/>
                  <a:gd name="textAreaTop" fmla="*/ 0 h 146520"/>
                  <a:gd name="textAreaBottom" fmla="*/ 151200 h 14652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  <p:pic>
            <p:nvPicPr>
              <p:cNvPr id="92" name="object 8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16640" cy="1454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93" name="object 8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5160" cy="1490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94" name="object 85"/>
            <p:cNvGrpSpPr/>
            <p:nvPr/>
          </p:nvGrpSpPr>
          <p:grpSpPr>
            <a:xfrm>
              <a:off x="1762920" y="1051200"/>
              <a:ext cx="672840" cy="178920"/>
              <a:chOff x="1762920" y="1051200"/>
              <a:chExt cx="672840" cy="178920"/>
            </a:xfrm>
          </p:grpSpPr>
          <p:pic>
            <p:nvPicPr>
              <p:cNvPr id="95" name="object 8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18080" cy="1454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96" name="object 87"/>
              <p:cNvSpPr/>
              <p:nvPr/>
            </p:nvSpPr>
            <p:spPr>
              <a:xfrm>
                <a:off x="1917720" y="1051200"/>
                <a:ext cx="518040" cy="178920"/>
              </a:xfrm>
              <a:custGeom>
                <a:avLst/>
                <a:gdLst>
                  <a:gd name="textAreaLeft" fmla="*/ 0 w 518040"/>
                  <a:gd name="textAreaRight" fmla="*/ 522720 w 518040"/>
                  <a:gd name="textAreaTop" fmla="*/ 0 h 178920"/>
                  <a:gd name="textAreaBottom" fmla="*/ 183600 h 17892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</p:grpSp>
        <p:grpSp>
          <p:nvGrpSpPr>
            <p:cNvPr id="97" name="object 88"/>
            <p:cNvGrpSpPr/>
            <p:nvPr/>
          </p:nvGrpSpPr>
          <p:grpSpPr>
            <a:xfrm>
              <a:off x="2489040" y="1051560"/>
              <a:ext cx="286200" cy="145440"/>
              <a:chOff x="2489040" y="1051560"/>
              <a:chExt cx="286200" cy="145440"/>
            </a:xfrm>
          </p:grpSpPr>
          <p:pic>
            <p:nvPicPr>
              <p:cNvPr id="98" name="object 8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5280" cy="145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99" name="object 9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16280" cy="1454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00" name="object 91"/>
            <p:cNvGrpSpPr/>
            <p:nvPr/>
          </p:nvGrpSpPr>
          <p:grpSpPr>
            <a:xfrm>
              <a:off x="1556640" y="1284480"/>
              <a:ext cx="1468800" cy="183240"/>
              <a:chOff x="1556640" y="1284480"/>
              <a:chExt cx="1468800" cy="183240"/>
            </a:xfrm>
          </p:grpSpPr>
          <p:pic>
            <p:nvPicPr>
              <p:cNvPr id="101" name="object 9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38600" cy="150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2" name="object 9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59840" cy="150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3" name="object 9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5680" cy="1832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4" name="object 9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59840" cy="1508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05" name="object 96"/>
              <p:cNvSpPr/>
              <p:nvPr/>
            </p:nvSpPr>
            <p:spPr>
              <a:xfrm>
                <a:off x="2494080" y="1290960"/>
                <a:ext cx="133920" cy="145080"/>
              </a:xfrm>
              <a:custGeom>
                <a:avLst/>
                <a:gdLst>
                  <a:gd name="textAreaLeft" fmla="*/ 0 w 133920"/>
                  <a:gd name="textAreaRight" fmla="*/ 138600 w 133920"/>
                  <a:gd name="textAreaTop" fmla="*/ 0 h 145080"/>
                  <a:gd name="textAreaBottom" fmla="*/ 149760 h 14508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  <p:pic>
            <p:nvPicPr>
              <p:cNvPr id="106" name="object 9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5600" cy="1767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7" name="object 9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3800" cy="1454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08" name="Прямоугольник: скругленные углы 3"/>
          <p:cNvSpPr/>
          <p:nvPr/>
        </p:nvSpPr>
        <p:spPr>
          <a:xfrm>
            <a:off x="6140520" y="9593640"/>
            <a:ext cx="870120" cy="8539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109" name="Овал 2"/>
          <p:cNvSpPr/>
          <p:nvPr/>
        </p:nvSpPr>
        <p:spPr>
          <a:xfrm>
            <a:off x="6047640" y="7937640"/>
            <a:ext cx="810720" cy="8107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10" name="object 99"/>
          <p:cNvPicPr/>
          <p:nvPr/>
        </p:nvPicPr>
        <p:blipFill>
          <a:blip r:embed="rId20"/>
          <a:stretch/>
        </p:blipFill>
        <p:spPr>
          <a:xfrm>
            <a:off x="6162120" y="8141760"/>
            <a:ext cx="596880" cy="511920"/>
          </a:xfrm>
          <a:prstGeom prst="rect">
            <a:avLst/>
          </a:prstGeom>
          <a:ln w="0">
            <a:noFill/>
          </a:ln>
        </p:spPr>
      </p:pic>
      <p:pic>
        <p:nvPicPr>
          <p:cNvPr id="111" name="Рисунок 2"/>
          <p:cNvPicPr/>
          <p:nvPr/>
        </p:nvPicPr>
        <p:blipFill>
          <a:blip r:embed="rId21"/>
          <a:stretch/>
        </p:blipFill>
        <p:spPr>
          <a:xfrm>
            <a:off x="6153120" y="9577080"/>
            <a:ext cx="857520" cy="8575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12" name="Таблица 2"/>
          <p:cNvGraphicFramePr/>
          <p:nvPr>
            <p:extLst>
              <p:ext uri="{D42A27DB-BD31-4B8C-83A1-F6EECF244321}">
                <p14:modId xmlns:p14="http://schemas.microsoft.com/office/powerpoint/2010/main" val="628258123"/>
              </p:ext>
            </p:extLst>
          </p:nvPr>
        </p:nvGraphicFramePr>
        <p:xfrm>
          <a:off x="281520" y="1955160"/>
          <a:ext cx="7042680" cy="4618440"/>
        </p:xfrm>
        <a:graphic>
          <a:graphicData uri="http://schemas.openxmlformats.org/drawingml/2006/table">
            <a:tbl>
              <a:tblPr/>
              <a:tblGrid>
                <a:gridCol w="873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373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16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 dirty="0">
                          <a:solidFill>
                            <a:schemeClr val="lt1"/>
                          </a:solidFill>
                          <a:latin typeface="Times New Roman"/>
                        </a:rPr>
                        <a:t>Дата </a:t>
                      </a:r>
                      <a:endParaRPr lang="ru-RU" sz="14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 dirty="0">
                          <a:solidFill>
                            <a:schemeClr val="lt1"/>
                          </a:solidFill>
                          <a:latin typeface="Times New Roman"/>
                        </a:rPr>
                        <a:t>Мероприятие</a:t>
                      </a:r>
                      <a:endParaRPr lang="ru-RU" sz="14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Время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начала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692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strike="noStrike" spc="-12">
                          <a:solidFill>
                            <a:srgbClr val="231F20"/>
                          </a:solidFill>
                          <a:latin typeface="Times New Roman"/>
                        </a:rPr>
                        <a:t>17.03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Познавательное занятие: «Мы вместе! Россия и Крым!» (18.03. День воссоединения Крыма с Россией).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>
                          <a:solidFill>
                            <a:srgbClr val="231F20"/>
                          </a:solidFill>
                          <a:latin typeface="Times New Roman"/>
                        </a:rPr>
                        <a:t>10:</a:t>
                      </a:r>
                      <a:r>
                        <a:rPr lang="ru-RU" sz="1400" b="0" strike="noStrike" spc="-26">
                          <a:solidFill>
                            <a:srgbClr val="231F20"/>
                          </a:solidFill>
                          <a:latin typeface="Times New Roman"/>
                        </a:rPr>
                        <a:t>00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0128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strike="noStrike" spc="-12">
                          <a:solidFill>
                            <a:srgbClr val="231F20"/>
                          </a:solidFill>
                          <a:latin typeface="Times New Roman"/>
                        </a:rPr>
                        <a:t>19.03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Творческий вечер, посвященный В. Толкуновой: «Я не могу иначе!» (посиделки под гармонь).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i="1" strike="noStrike" spc="-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Индивидуальное бесплатное консультирование</a:t>
                      </a: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по правовым, пенсионным и социальным вопросам с привлечением ответственных работников клиентской службы (на правах отдела) в муниципальном районе Борский и отдела установления пенсий №11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10:00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52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24.03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Практикум по компьютерной грамотности: «Век живи - век учись: знакомство с искусственным интеллектом».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10:00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99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26.03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chemeClr val="dk1"/>
                          </a:solidFill>
                          <a:latin typeface="Times New Roman"/>
                          <a:ea typeface="Calibri"/>
                        </a:rPr>
                        <a:t>Творческий вечер: «Под гармонь - про жизнь и про любовь».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10:00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99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31.03.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chemeClr val="dk1"/>
                          </a:solidFill>
                          <a:latin typeface="Times New Roman"/>
                          <a:ea typeface="Calibri"/>
                        </a:rPr>
                        <a:t>Помощь СВО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chemeClr val="dk1"/>
                          </a:solidFill>
                          <a:latin typeface="Times New Roman"/>
                        </a:rPr>
                        <a:t>10:00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</TotalTime>
  <Words>356</Words>
  <Application>Microsoft Office PowerPoint</Application>
  <PresentationFormat>Произвольный</PresentationFormat>
  <Paragraphs>58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5</vt:i4>
      </vt:variant>
      <vt:variant>
        <vt:lpstr>Заголовки слайдов</vt:lpstr>
      </vt:variant>
      <vt:variant>
        <vt:i4>2</vt:i4>
      </vt:variant>
    </vt:vector>
  </HeadingPairs>
  <TitlesOfParts>
    <vt:vector size="12" baseType="lpstr">
      <vt:lpstr>Arial</vt:lpstr>
      <vt:lpstr>Calibri</vt:lpstr>
      <vt:lpstr>Symbol</vt:lpstr>
      <vt:lpstr>Times New Roman</vt:lpstr>
      <vt:lpstr>Wingdings</vt:lpstr>
      <vt:lpstr>Office Theme</vt:lpstr>
      <vt:lpstr>Office Theme</vt:lpstr>
      <vt:lpstr>Office Theme</vt:lpstr>
      <vt:lpstr>Office Theme</vt:lpstr>
      <vt:lpstr>Office Theme</vt:lpstr>
      <vt:lpstr>МЕРОПРИЯТИЯ НА МАРТ 2026</vt:lpstr>
      <vt:lpstr>        МЕРОПРИЯТИЯ          НА МАРТ                       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Акимова Раиса Николаевна</cp:lastModifiedBy>
  <cp:revision>27</cp:revision>
  <cp:lastPrinted>2025-12-05T15:49:32Z</cp:lastPrinted>
  <dcterms:created xsi:type="dcterms:W3CDTF">2025-11-06T11:20:25Z</dcterms:created>
  <dcterms:modified xsi:type="dcterms:W3CDTF">2026-02-18T12:15:19Z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