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</p:sldMasterIdLst>
  <p:sldIdLst>
    <p:sldId id="256" r:id="rId6"/>
    <p:sldId id="257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13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7E2DEA1-7B70-448A-8F36-43490079AFC3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4C3AA35C-B0E8-4D71-A072-F224273992E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3DB09CFC-EEA4-4FFC-9CC4-AF111BD9DE17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CB37F411-ECE9-4B93-BDC3-95177B6A0E3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3FDC4690-CA88-416C-B6A8-58DAAEDBE58C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068B03F-960A-4CDD-ACEE-C1B3AEE658A5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1A0EA24-E119-4935-B02A-391CBC43FD6B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5E00359-D87F-4510-B37F-710DB0A0B9A8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F907510-07A2-41FC-A9AE-21CF1711AC43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1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5169E0F-C0AE-4176-B27F-1E231BBF748E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59760" y="6601320"/>
            <a:ext cx="7342920" cy="4025880"/>
          </a:xfrm>
          <a:custGeom>
            <a:avLst/>
            <a:gdLst>
              <a:gd name="textAreaLeft" fmla="*/ 0 w 7342920"/>
              <a:gd name="textAreaRight" fmla="*/ 7345800 w 7342920"/>
              <a:gd name="textAreaTop" fmla="*/ 0 h 4025880"/>
              <a:gd name="textAreaBottom" fmla="*/ 4028760 h 40258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38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>
                <a:gd name="textAreaLeft" fmla="*/ 0 w 91800"/>
                <a:gd name="textAreaRight" fmla="*/ 94680 w 91800"/>
                <a:gd name="textAreaTop" fmla="*/ 0 h 126720"/>
                <a:gd name="textAreaBottom" fmla="*/ 129600 h 1267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0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82440" y="316800"/>
            <a:ext cx="2554200" cy="18644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 smtClean="0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chemeClr val="lt1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chemeClr val="lt1"/>
                </a:solidFill>
                <a:latin typeface="Calibri"/>
              </a:rPr>
              <a:t> </a:t>
            </a:r>
            <a:r>
              <a:rPr lang="ru-RU" sz="2700" b="1" strike="noStrike" spc="-7" dirty="0" smtClean="0">
                <a:solidFill>
                  <a:schemeClr val="lt1"/>
                </a:solidFill>
                <a:latin typeface="Calibri"/>
              </a:rPr>
              <a:t> МАРТ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259560" y="8371080"/>
            <a:ext cx="5482800" cy="218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446970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Самарская область, </a:t>
            </a:r>
            <a:r>
              <a:rPr lang="ru-RU" sz="1300" b="0" strike="noStrike" spc="-1" dirty="0" err="1" smtClean="0">
                <a:solidFill>
                  <a:srgbClr val="FFFFFF"/>
                </a:solidFill>
                <a:latin typeface="Calibri"/>
              </a:rPr>
              <a:t>Камышлинский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район, с.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Камышла,                               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ул.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Победы, 59А</a:t>
            </a:r>
            <a:r>
              <a:rPr sz="1300" dirty="0"/>
              <a:t/>
            </a:r>
            <a:br>
              <a:rPr sz="1300"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Контактный номер +7 937 079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8930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ФИО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Хайруллина Вера Владимировна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3841560" y="7141320"/>
            <a:ext cx="329472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четверг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17:00                                пятница  08:00-16:00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123240" y="8786520"/>
            <a:ext cx="91476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2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Самарской 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489240"/>
            <a:ext cx="2514960" cy="980280"/>
            <a:chOff x="512280" y="489240"/>
            <a:chExt cx="2514960" cy="980280"/>
          </a:xfrm>
        </p:grpSpPr>
        <p:pic>
          <p:nvPicPr>
            <p:cNvPr id="49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6640" cy="954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92320" cy="182520"/>
            </a:xfrm>
            <a:custGeom>
              <a:avLst/>
              <a:gdLst>
                <a:gd name="textAreaLeft" fmla="*/ 0 w 292320"/>
                <a:gd name="textAreaRight" fmla="*/ 295200 w 292320"/>
                <a:gd name="textAreaTop" fmla="*/ 0 h 182520"/>
                <a:gd name="textAreaBottom" fmla="*/ 185400 h 1825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720" y="814680"/>
              <a:ext cx="444960" cy="148320"/>
              <a:chOff x="1917720" y="814680"/>
              <a:chExt cx="444960" cy="14832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8000" cy="148320"/>
              </a:xfrm>
              <a:custGeom>
                <a:avLst/>
                <a:gdLst>
                  <a:gd name="textAreaLeft" fmla="*/ 0 w 288000"/>
                  <a:gd name="textAreaRight" fmla="*/ 290880 w 288000"/>
                  <a:gd name="textAreaTop" fmla="*/ 0 h 148320"/>
                  <a:gd name="textAreaBottom" fmla="*/ 151200 h 1483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844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6960" cy="1508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1051200"/>
              <a:ext cx="674640" cy="180720"/>
              <a:chOff x="1762920" y="1051200"/>
              <a:chExt cx="674640" cy="18072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9880" cy="1472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19840" cy="180720"/>
              </a:xfrm>
              <a:custGeom>
                <a:avLst/>
                <a:gdLst>
                  <a:gd name="textAreaLeft" fmla="*/ 0 w 519840"/>
                  <a:gd name="textAreaRight" fmla="*/ 522720 w 519840"/>
                  <a:gd name="textAreaTop" fmla="*/ 0 h 180720"/>
                  <a:gd name="textAreaBottom" fmla="*/ 183600 h 1807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7080" cy="147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808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284480"/>
              <a:ext cx="1470600" cy="185040"/>
              <a:chOff x="1556640" y="1284480"/>
              <a:chExt cx="1470600" cy="18504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040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7480" cy="185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5720" cy="146880"/>
              </a:xfrm>
              <a:custGeom>
                <a:avLst/>
                <a:gdLst>
                  <a:gd name="textAreaLeft" fmla="*/ 0 w 135720"/>
                  <a:gd name="textAreaRight" fmla="*/ 138600 w 135720"/>
                  <a:gd name="textAreaTop" fmla="*/ 0 h 146880"/>
                  <a:gd name="textAreaBottom" fmla="*/ 149760 h 1468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7400" cy="178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5600" cy="1472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0" name="Овал 3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1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>
            <p:extLst>
              <p:ext uri="{D42A27DB-BD31-4B8C-83A1-F6EECF244321}">
                <p14:modId xmlns:p14="http://schemas.microsoft.com/office/powerpoint/2010/main" val="2144432265"/>
              </p:ext>
            </p:extLst>
          </p:nvPr>
        </p:nvGraphicFramePr>
        <p:xfrm>
          <a:off x="349200" y="2077920"/>
          <a:ext cx="6789600" cy="4720408"/>
        </p:xfrm>
        <a:graphic>
          <a:graphicData uri="http://schemas.openxmlformats.org/drawingml/2006/table">
            <a:tbl>
              <a:tblPr/>
              <a:tblGrid>
                <a:gridCol w="84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9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0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9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Дата 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365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02.03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Занятие по финансовой грамотности</a:t>
                      </a:r>
                      <a:endParaRPr lang="en-US" sz="1400" b="0" strike="noStrike" spc="-1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Консультирование по </a:t>
                      </a:r>
                      <a:r>
                        <a:rPr lang="ru-RU" sz="1400" b="0" strike="noStrike" spc="-1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правовым, пенсионным и социальным вопросам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0888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05.03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Творческое мероприятие "Весны очарование"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86840">
                <a:tc>
                  <a:txBody>
                    <a:bodyPr/>
                    <a:lstStyle/>
                    <a:p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12.03</a:t>
                      </a:r>
                      <a:endParaRPr lang="ru-RU" sz="1400" b="1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Просветительское мероприятие с Общероссийской общественно — государственной просветительской организацией «Российское общество «Знание».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«В здравом уме и твердой памяти: практики для активного долголетия»»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12.03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Урок компьютерной грамотности: «Оформление цифрового удостоверения в МАХ»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13:00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object 46"/>
          <p:cNvPicPr/>
          <p:nvPr/>
        </p:nvPicPr>
        <p:blipFill>
          <a:blip r:embed="rId2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ln w="0">
            <a:noFill/>
          </a:ln>
        </p:spPr>
      </p:pic>
      <p:sp>
        <p:nvSpPr>
          <p:cNvPr id="75" name="object 47"/>
          <p:cNvSpPr/>
          <p:nvPr/>
        </p:nvSpPr>
        <p:spPr>
          <a:xfrm>
            <a:off x="111240" y="7036200"/>
            <a:ext cx="7342920" cy="3580920"/>
          </a:xfrm>
          <a:custGeom>
            <a:avLst/>
            <a:gdLst>
              <a:gd name="textAreaLeft" fmla="*/ 0 w 7342920"/>
              <a:gd name="textAreaRight" fmla="*/ 7345800 w 7342920"/>
              <a:gd name="textAreaTop" fmla="*/ 0 h 3580920"/>
              <a:gd name="textAreaBottom" fmla="*/ 3583800 h 3580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76" name="Группа 4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77" name="object 69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78" name="object 70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>
                <a:gd name="textAreaLeft" fmla="*/ 0 w 91800"/>
                <a:gd name="textAreaRight" fmla="*/ 94680 w 91800"/>
                <a:gd name="textAreaTop" fmla="*/ 0 h 126720"/>
                <a:gd name="textAreaBottom" fmla="*/ 129600 h 1267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79" name="object 71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0" name="object 72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1" name="object 73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2" name="object 74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209120" y="316800"/>
            <a:ext cx="2927520" cy="18644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chemeClr val="lt1"/>
                </a:solidFill>
                <a:latin typeface="Calibri"/>
              </a:rPr>
              <a:t>        МЕРОПРИЯТИЯ        </a:t>
            </a:r>
            <a:r>
              <a:rPr lang="en-US" sz="2700" b="1" strike="noStrike" spc="-12" dirty="0" smtClean="0">
                <a:solidFill>
                  <a:schemeClr val="lt1"/>
                </a:solidFill>
                <a:latin typeface="Calibri"/>
              </a:rPr>
              <a:t>    </a:t>
            </a:r>
            <a:r>
              <a:rPr lang="ru-RU" sz="2700" b="1" strike="noStrike" spc="-1" dirty="0" smtClean="0">
                <a:solidFill>
                  <a:schemeClr val="lt1"/>
                </a:solidFill>
                <a:latin typeface="Calibri"/>
              </a:rPr>
              <a:t>НА  МАРТ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object 76"/>
          <p:cNvSpPr/>
          <p:nvPr/>
        </p:nvSpPr>
        <p:spPr>
          <a:xfrm>
            <a:off x="281520" y="8300160"/>
            <a:ext cx="5111280" cy="218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</a:t>
            </a:r>
            <a:r>
              <a:rPr lang="ru-RU" sz="1300" spc="-1" dirty="0">
                <a:solidFill>
                  <a:srgbClr val="FFFFFF"/>
                </a:solidFill>
              </a:rPr>
              <a:t>446970 Самарская область, </a:t>
            </a:r>
            <a:r>
              <a:rPr lang="ru-RU" sz="1300" spc="-1" dirty="0" err="1">
                <a:solidFill>
                  <a:srgbClr val="FFFFFF"/>
                </a:solidFill>
              </a:rPr>
              <a:t>Камышлинский</a:t>
            </a:r>
            <a:r>
              <a:rPr lang="ru-RU" sz="1300" spc="-1" dirty="0">
                <a:solidFill>
                  <a:srgbClr val="FFFFFF"/>
                </a:solidFill>
              </a:rPr>
              <a:t> район, с. Камышла,                                ул. Победы, 59А</a:t>
            </a:r>
            <a:r>
              <a:rPr lang="ru-RU" sz="1300" dirty="0"/>
              <a:t/>
            </a:r>
            <a:br>
              <a:rPr lang="ru-RU" sz="1300" dirty="0"/>
            </a:br>
            <a:r>
              <a:rPr lang="ru-RU" sz="1300" spc="-1" dirty="0">
                <a:solidFill>
                  <a:srgbClr val="FFFFFF"/>
                </a:solidFill>
              </a:rPr>
              <a:t>Контактный номер +7 937 079 8930</a:t>
            </a:r>
            <a:endParaRPr lang="ru-RU" sz="1300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spc="-1" dirty="0">
                <a:solidFill>
                  <a:srgbClr val="FFFFFF"/>
                </a:solidFill>
              </a:rPr>
              <a:t>ФИО Хайруллина Вера Владимировна</a:t>
            </a:r>
            <a:endParaRPr lang="ru-RU" sz="1300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object 77"/>
          <p:cNvSpPr/>
          <p:nvPr/>
        </p:nvSpPr>
        <p:spPr>
          <a:xfrm>
            <a:off x="3909600" y="7036200"/>
            <a:ext cx="329472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четверг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17:00                                пятница  08:00-16:00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object 78"/>
          <p:cNvSpPr/>
          <p:nvPr/>
        </p:nvSpPr>
        <p:spPr>
          <a:xfrm>
            <a:off x="6123240" y="8786520"/>
            <a:ext cx="91476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7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 dirty="0" smtClean="0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 dirty="0" smtClean="0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77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 dirty="0" smtClean="0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 dirty="0" smtClean="0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 dirty="0" smtClean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 dirty="0" smtClean="0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24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 dirty="0" smtClean="0">
                <a:solidFill>
                  <a:srgbClr val="FFFFFF"/>
                </a:solidFill>
                <a:latin typeface="Calibri"/>
              </a:rPr>
              <a:t>Самарской области</a:t>
            </a:r>
            <a:endParaRPr lang="ru-RU" sz="800" b="0" strike="noStrike" spc="-1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87" name="Группа 5"/>
          <p:cNvGrpSpPr/>
          <p:nvPr/>
        </p:nvGrpSpPr>
        <p:grpSpPr>
          <a:xfrm>
            <a:off x="512280" y="489240"/>
            <a:ext cx="2514960" cy="980280"/>
            <a:chOff x="512280" y="489240"/>
            <a:chExt cx="2514960" cy="980280"/>
          </a:xfrm>
        </p:grpSpPr>
        <p:pic>
          <p:nvPicPr>
            <p:cNvPr id="88" name="object 7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6640" cy="954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9" name="object 80"/>
            <p:cNvSpPr/>
            <p:nvPr/>
          </p:nvSpPr>
          <p:spPr>
            <a:xfrm>
              <a:off x="1577160" y="814680"/>
              <a:ext cx="292320" cy="182520"/>
            </a:xfrm>
            <a:custGeom>
              <a:avLst/>
              <a:gdLst>
                <a:gd name="textAreaLeft" fmla="*/ 0 w 292320"/>
                <a:gd name="textAreaRight" fmla="*/ 295200 w 292320"/>
                <a:gd name="textAreaTop" fmla="*/ 0 h 182520"/>
                <a:gd name="textAreaBottom" fmla="*/ 185400 h 1825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grpSp>
          <p:nvGrpSpPr>
            <p:cNvPr id="90" name="object 81"/>
            <p:cNvGrpSpPr/>
            <p:nvPr/>
          </p:nvGrpSpPr>
          <p:grpSpPr>
            <a:xfrm>
              <a:off x="1917720" y="814680"/>
              <a:ext cx="444960" cy="148320"/>
              <a:chOff x="1917720" y="814680"/>
              <a:chExt cx="444960" cy="148320"/>
            </a:xfrm>
          </p:grpSpPr>
          <p:sp>
            <p:nvSpPr>
              <p:cNvPr id="91" name="object 82"/>
              <p:cNvSpPr/>
              <p:nvPr/>
            </p:nvSpPr>
            <p:spPr>
              <a:xfrm>
                <a:off x="1917720" y="814680"/>
                <a:ext cx="288000" cy="148320"/>
              </a:xfrm>
              <a:custGeom>
                <a:avLst/>
                <a:gdLst>
                  <a:gd name="textAreaLeft" fmla="*/ 0 w 288000"/>
                  <a:gd name="textAreaRight" fmla="*/ 290880 w 288000"/>
                  <a:gd name="textAreaTop" fmla="*/ 0 h 148320"/>
                  <a:gd name="textAreaBottom" fmla="*/ 151200 h 1483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92" name="object 8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844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3" name="object 8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6960" cy="1508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4" name="object 85"/>
            <p:cNvGrpSpPr/>
            <p:nvPr/>
          </p:nvGrpSpPr>
          <p:grpSpPr>
            <a:xfrm>
              <a:off x="1762920" y="1051200"/>
              <a:ext cx="674640" cy="180720"/>
              <a:chOff x="1762920" y="1051200"/>
              <a:chExt cx="674640" cy="180720"/>
            </a:xfrm>
          </p:grpSpPr>
          <p:pic>
            <p:nvPicPr>
              <p:cNvPr id="95" name="object 8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9880" cy="1472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6" name="object 87"/>
              <p:cNvSpPr/>
              <p:nvPr/>
            </p:nvSpPr>
            <p:spPr>
              <a:xfrm>
                <a:off x="1917720" y="1051200"/>
                <a:ext cx="519840" cy="180720"/>
              </a:xfrm>
              <a:custGeom>
                <a:avLst/>
                <a:gdLst>
                  <a:gd name="textAreaLeft" fmla="*/ 0 w 519840"/>
                  <a:gd name="textAreaRight" fmla="*/ 522720 w 519840"/>
                  <a:gd name="textAreaTop" fmla="*/ 0 h 180720"/>
                  <a:gd name="textAreaBottom" fmla="*/ 183600 h 1807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97" name="object 88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98" name="object 8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7080" cy="147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9" name="object 9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808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0" name="object 91"/>
            <p:cNvGrpSpPr/>
            <p:nvPr/>
          </p:nvGrpSpPr>
          <p:grpSpPr>
            <a:xfrm>
              <a:off x="1556640" y="1284480"/>
              <a:ext cx="1470600" cy="185040"/>
              <a:chOff x="1556640" y="1284480"/>
              <a:chExt cx="1470600" cy="185040"/>
            </a:xfrm>
          </p:grpSpPr>
          <p:pic>
            <p:nvPicPr>
              <p:cNvPr id="101" name="object 9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040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2" name="object 9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3" name="object 9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7480" cy="185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4" name="object 9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5" name="object 96"/>
              <p:cNvSpPr/>
              <p:nvPr/>
            </p:nvSpPr>
            <p:spPr>
              <a:xfrm>
                <a:off x="2494080" y="1290960"/>
                <a:ext cx="135720" cy="146880"/>
              </a:xfrm>
              <a:custGeom>
                <a:avLst/>
                <a:gdLst>
                  <a:gd name="textAreaLeft" fmla="*/ 0 w 135720"/>
                  <a:gd name="textAreaRight" fmla="*/ 138600 w 135720"/>
                  <a:gd name="textAreaTop" fmla="*/ 0 h 146880"/>
                  <a:gd name="textAreaBottom" fmla="*/ 149760 h 1468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106" name="object 9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7400" cy="178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7" name="object 9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5600" cy="1472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08" name="Прямоугольник: скругленные углы 3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09" name="Овал 2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0" name="object 99"/>
          <p:cNvPicPr/>
          <p:nvPr/>
        </p:nvPicPr>
        <p:blipFill>
          <a:blip r:embed="rId20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111" name="Рисунок 2"/>
          <p:cNvPicPr/>
          <p:nvPr/>
        </p:nvPicPr>
        <p:blipFill>
          <a:blip r:embed="rId21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2" name="Таблица 2"/>
          <p:cNvGraphicFramePr/>
          <p:nvPr>
            <p:extLst>
              <p:ext uri="{D42A27DB-BD31-4B8C-83A1-F6EECF244321}">
                <p14:modId xmlns:p14="http://schemas.microsoft.com/office/powerpoint/2010/main" val="1297632343"/>
              </p:ext>
            </p:extLst>
          </p:nvPr>
        </p:nvGraphicFramePr>
        <p:xfrm>
          <a:off x="444060" y="2071401"/>
          <a:ext cx="6931080" cy="4167514"/>
        </p:xfrm>
        <a:graphic>
          <a:graphicData uri="http://schemas.openxmlformats.org/drawingml/2006/table">
            <a:tbl>
              <a:tblPr/>
              <a:tblGrid>
                <a:gridCol w="859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2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8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315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Дата 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chemeClr val="lt1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4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5084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17.03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«Единый народ-единая страна»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10:</a:t>
                      </a:r>
                      <a:r>
                        <a:rPr lang="ru-RU" sz="1400" b="0" strike="noStrike" spc="-26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3899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19.03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</a:t>
                      </a:r>
                      <a:r>
                        <a:rPr lang="ru-RU" sz="1400" b="0" strike="noStrike" spc="-1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во общероссийской добровольческой акции «Весенняя неделя добра»</a:t>
                      </a: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13:00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56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24.03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Помощь СВО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30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26.03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Просмотр фильма, предоставленного Всероссийской общественной организацией «Русское географическое общество»</a:t>
                      </a:r>
                      <a:r>
                        <a:rPr lang="ru-RU" sz="1400" b="0" strike="noStrike" spc="-1" dirty="0" smtClean="0">
                          <a:solidFill>
                            <a:srgbClr val="111111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0" i="1" strike="noStrike" spc="-1" dirty="0" smtClean="0">
                          <a:solidFill>
                            <a:srgbClr val="111111"/>
                          </a:solidFill>
                          <a:latin typeface="Times New Roman"/>
                          <a:ea typeface="Times New Roman"/>
                        </a:rPr>
                        <a:t>(«Полюс холода соединяет океаны»)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1</a:t>
                      </a:r>
                      <a:r>
                        <a:rPr lang="en-US" sz="1400" b="0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3</a:t>
                      </a:r>
                      <a:r>
                        <a:rPr lang="ru-RU" sz="1400" b="0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</TotalTime>
  <Words>223</Words>
  <Application>Microsoft Office PowerPoint</Application>
  <PresentationFormat>Произвольный</PresentationFormat>
  <Paragraphs>54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2</vt:i4>
      </vt:variant>
    </vt:vector>
  </HeadingPairs>
  <TitlesOfParts>
    <vt:vector size="12" baseType="lpstr">
      <vt:lpstr>Arial</vt:lpstr>
      <vt:lpstr>Calibri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МЕРОПРИЯТИЯ НА  МАРТ 2026</vt:lpstr>
      <vt:lpstr>        МЕРОПРИЯТИЯ            НА  МАРТ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Акимова Раиса Николаевна</cp:lastModifiedBy>
  <cp:revision>38</cp:revision>
  <cp:lastPrinted>2025-12-05T15:49:32Z</cp:lastPrinted>
  <dcterms:created xsi:type="dcterms:W3CDTF">2025-11-06T11:20:25Z</dcterms:created>
  <dcterms:modified xsi:type="dcterms:W3CDTF">2026-02-20T07:45:01Z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