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theme/theme3.xml" ContentType="application/vnd.openxmlformats-officedocument.theme+xml"/>
  <Override PartName="/ppt/slideLayouts/slideLayout4.xml" ContentType="application/vnd.openxmlformats-officedocument.presentationml.slideLayout+xml"/>
  <Override PartName="/ppt/theme/theme4.xml" ContentType="application/vnd.openxmlformats-officedocument.theme+xml"/>
  <Override PartName="/ppt/slideLayouts/slideLayout5.xml" ContentType="application/vnd.openxmlformats-officedocument.presentationml.slideLayout+xml"/>
  <Override PartName="/ppt/theme/theme5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50" r:id="rId2"/>
    <p:sldMasterId id="2147483652" r:id="rId3"/>
    <p:sldMasterId id="2147483654" r:id="rId4"/>
    <p:sldMasterId id="2147483656" r:id="rId5"/>
  </p:sldMasterIdLst>
  <p:sldIdLst>
    <p:sldId id="256" r:id="rId6"/>
    <p:sldId id="257" r:id="rId7"/>
  </p:sldIdLst>
  <p:sldSz cx="7556500" cy="10693400"/>
  <p:notesSz cx="7559675" cy="106918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368">
          <p15:clr>
            <a:srgbClr val="A4A3A4"/>
          </p15:clr>
        </p15:guide>
        <p15:guide id="2" pos="23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3132" y="90"/>
      </p:cViewPr>
      <p:guideLst>
        <p:guide orient="horz" pos="3368"/>
        <p:guide pos="23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2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tableStyles" Target="tableStyles.xml"/><Relationship Id="rId5" Type="http://schemas.openxmlformats.org/officeDocument/2006/relationships/slideMaster" Target="slideMasters/slideMaster5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4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372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3640" cy="7054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2" name="PlaceHolder 4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67E2DEA1-7B70-448A-8F36-43490079AFC3}" type="slidenum">
              <a:t>‹#›</a:t>
            </a:fld>
            <a:endParaRPr/>
          </a:p>
        </p:txBody>
      </p:sp>
      <p:sp>
        <p:nvSpPr>
          <p:cNvPr id="3" name="PlaceHolder 5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372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3640" cy="7054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4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fld id="{4C3AA35C-B0E8-4D71-A072-F224273992EE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6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372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3640" cy="7054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7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8"/>
          </p:nvPr>
        </p:nvSpPr>
        <p:spPr/>
        <p:txBody>
          <a:bodyPr/>
          <a:lstStyle/>
          <a:p>
            <a:fld id="{3DB09CFC-EEA4-4FFC-9CC4-AF111BD9DE17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9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372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3640" cy="7054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0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1"/>
          </p:nvPr>
        </p:nvSpPr>
        <p:spPr/>
        <p:txBody>
          <a:bodyPr/>
          <a:lstStyle/>
          <a:p>
            <a:fld id="{CB37F411-ECE9-4B93-BDC3-95177B6A0E38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12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372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4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3640" cy="7054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3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4"/>
          </p:nvPr>
        </p:nvSpPr>
        <p:spPr/>
        <p:txBody>
          <a:bodyPr/>
          <a:lstStyle/>
          <a:p>
            <a:fld id="{3FDC4690-CA88-416C-B6A8-58DAAEDBE58C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/Relationships>
</file>

<file path=ppt/slideMasters/_rels/slideMaster3.xml.rels><?xml version="1.0" encoding="UTF-8" standalone="yes"?>
<Relationships xmlns="http://schemas.openxmlformats.org/package/2006/relationships"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3.xml"/></Relationships>
</file>

<file path=ppt/slideMasters/_rels/slideMaster4.xml.rels><?xml version="1.0" encoding="UTF-8" standalone="yes"?>
<Relationships xmlns="http://schemas.openxmlformats.org/package/2006/relationships"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4.xml"/></Relationships>
</file>

<file path=ppt/slideMasters/_rels/slideMaster5.xml.rels><?xml version="1.0" encoding="UTF-8" standalone="yes"?>
<Relationships xmlns="http://schemas.openxmlformats.org/package/2006/relationships"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3720" cy="4374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3640" cy="7054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Седьмой уровень структуры</a:t>
            </a:r>
          </a:p>
        </p:txBody>
      </p:sp>
      <p:sp>
        <p:nvSpPr>
          <p:cNvPr id="2" name="PlaceHolder 3"/>
          <p:cNvSpPr>
            <a:spLocks noGrp="1"/>
          </p:cNvSpPr>
          <p:nvPr>
            <p:ph type="ftr" idx="1"/>
          </p:nvPr>
        </p:nvSpPr>
        <p:spPr>
          <a:xfrm>
            <a:off x="2571480" y="9945000"/>
            <a:ext cx="2417400" cy="53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strike="noStrike" spc="-1">
                <a:solidFill>
                  <a:srgbClr val="000000"/>
                </a:solidFill>
                <a:latin typeface="Times New Roman"/>
              </a:rPr>
              <a:t>&lt;нижний колонтитул&gt;</a:t>
            </a:r>
          </a:p>
        </p:txBody>
      </p:sp>
      <p:sp>
        <p:nvSpPr>
          <p:cNvPr id="3" name="PlaceHolder 4"/>
          <p:cNvSpPr>
            <a:spLocks noGrp="1"/>
          </p:cNvSpPr>
          <p:nvPr>
            <p:ph type="sldNum" idx="2"/>
          </p:nvPr>
        </p:nvSpPr>
        <p:spPr>
          <a:xfrm>
            <a:off x="5445360" y="9945000"/>
            <a:ext cx="1736640" cy="53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strike="noStrike" spc="-1">
                <a:solidFill>
                  <a:schemeClr val="dk1">
                    <a:tint val="75000"/>
                  </a:schemeClr>
                </a:solidFill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3068B03F-960A-4CDD-ACEE-C1B3AEE658A5}" type="slidenum">
              <a:rPr lang="ru-RU" sz="1400" b="0" strike="noStrike" spc="-1">
                <a:solidFill>
                  <a:schemeClr val="dk1">
                    <a:tint val="75000"/>
                  </a:schemeClr>
                </a:solidFill>
                <a:latin typeface="Times New Roman"/>
              </a:rPr>
              <a:t>‹#›</a:t>
            </a:fld>
            <a:endParaRPr lang="ru-RU" sz="14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dt" idx="3"/>
          </p:nvPr>
        </p:nvSpPr>
        <p:spPr>
          <a:xfrm>
            <a:off x="378000" y="9945000"/>
            <a:ext cx="1736640" cy="53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ru-RU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strike="noStrike" spc="-1">
                <a:solidFill>
                  <a:srgbClr val="000000"/>
                </a:solidFill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3720" cy="4374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3640" cy="7054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Седьмой уровень структуры</a:t>
            </a:r>
          </a:p>
        </p:txBody>
      </p:sp>
      <p:sp>
        <p:nvSpPr>
          <p:cNvPr id="9" name="PlaceHolder 3"/>
          <p:cNvSpPr>
            <a:spLocks noGrp="1"/>
          </p:cNvSpPr>
          <p:nvPr>
            <p:ph type="ftr" idx="4"/>
          </p:nvPr>
        </p:nvSpPr>
        <p:spPr>
          <a:xfrm>
            <a:off x="2571480" y="9945000"/>
            <a:ext cx="2417400" cy="53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strike="noStrike" spc="-1">
                <a:solidFill>
                  <a:srgbClr val="000000"/>
                </a:solidFill>
                <a:latin typeface="Times New Roman"/>
              </a:rPr>
              <a:t>&lt;нижний колонтитул&gt;</a:t>
            </a:r>
          </a:p>
        </p:txBody>
      </p:sp>
      <p:sp>
        <p:nvSpPr>
          <p:cNvPr id="10" name="PlaceHolder 4"/>
          <p:cNvSpPr>
            <a:spLocks noGrp="1"/>
          </p:cNvSpPr>
          <p:nvPr>
            <p:ph type="sldNum" idx="5"/>
          </p:nvPr>
        </p:nvSpPr>
        <p:spPr>
          <a:xfrm>
            <a:off x="5445360" y="9945000"/>
            <a:ext cx="1736640" cy="53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strike="noStrike" spc="-1">
                <a:solidFill>
                  <a:schemeClr val="dk1">
                    <a:tint val="75000"/>
                  </a:schemeClr>
                </a:solidFill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51A0EA24-E119-4935-B02A-391CBC43FD6B}" type="slidenum">
              <a:rPr lang="ru-RU" sz="1400" b="0" strike="noStrike" spc="-1">
                <a:solidFill>
                  <a:schemeClr val="dk1">
                    <a:tint val="75000"/>
                  </a:schemeClr>
                </a:solidFill>
                <a:latin typeface="Times New Roman"/>
              </a:rPr>
              <a:t>‹#›</a:t>
            </a:fld>
            <a:endParaRPr lang="ru-RU" sz="14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1" name="PlaceHolder 5"/>
          <p:cNvSpPr>
            <a:spLocks noGrp="1"/>
          </p:cNvSpPr>
          <p:nvPr>
            <p:ph type="dt" idx="6"/>
          </p:nvPr>
        </p:nvSpPr>
        <p:spPr>
          <a:xfrm>
            <a:off x="378000" y="9945000"/>
            <a:ext cx="1736640" cy="53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ru-RU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strike="noStrike" spc="-1">
                <a:solidFill>
                  <a:srgbClr val="000000"/>
                </a:solidFill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3720" cy="4374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3640" cy="7054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Седьмой уровень структуры</a:t>
            </a:r>
          </a:p>
        </p:txBody>
      </p:sp>
      <p:sp>
        <p:nvSpPr>
          <p:cNvPr id="16" name="PlaceHolder 3"/>
          <p:cNvSpPr>
            <a:spLocks noGrp="1"/>
          </p:cNvSpPr>
          <p:nvPr>
            <p:ph type="ftr" idx="7"/>
          </p:nvPr>
        </p:nvSpPr>
        <p:spPr>
          <a:xfrm>
            <a:off x="2571480" y="9945000"/>
            <a:ext cx="2417400" cy="53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strike="noStrike" spc="-1">
                <a:solidFill>
                  <a:srgbClr val="000000"/>
                </a:solidFill>
                <a:latin typeface="Times New Roman"/>
              </a:rPr>
              <a:t>&lt;нижний колонтитул&gt;</a:t>
            </a:r>
          </a:p>
        </p:txBody>
      </p:sp>
      <p:sp>
        <p:nvSpPr>
          <p:cNvPr id="17" name="PlaceHolder 4"/>
          <p:cNvSpPr>
            <a:spLocks noGrp="1"/>
          </p:cNvSpPr>
          <p:nvPr>
            <p:ph type="sldNum" idx="8"/>
          </p:nvPr>
        </p:nvSpPr>
        <p:spPr>
          <a:xfrm>
            <a:off x="5445360" y="9945000"/>
            <a:ext cx="1736640" cy="53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strike="noStrike" spc="-1">
                <a:solidFill>
                  <a:schemeClr val="dk1">
                    <a:tint val="75000"/>
                  </a:schemeClr>
                </a:solidFill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95E00359-D87F-4510-B37F-710DB0A0B9A8}" type="slidenum">
              <a:rPr lang="ru-RU" sz="1400" b="0" strike="noStrike" spc="-1">
                <a:solidFill>
                  <a:schemeClr val="dk1">
                    <a:tint val="75000"/>
                  </a:schemeClr>
                </a:solidFill>
                <a:latin typeface="Times New Roman"/>
              </a:rPr>
              <a:t>‹#›</a:t>
            </a:fld>
            <a:endParaRPr lang="ru-RU" sz="14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8" name="PlaceHolder 5"/>
          <p:cNvSpPr>
            <a:spLocks noGrp="1"/>
          </p:cNvSpPr>
          <p:nvPr>
            <p:ph type="dt" idx="9"/>
          </p:nvPr>
        </p:nvSpPr>
        <p:spPr>
          <a:xfrm>
            <a:off x="378000" y="9945000"/>
            <a:ext cx="1736640" cy="53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ru-RU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strike="noStrike" spc="-1">
                <a:solidFill>
                  <a:srgbClr val="000000"/>
                </a:solidFill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3720" cy="4374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22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3640" cy="7054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Седьмой уровень структуры</a:t>
            </a:r>
          </a:p>
        </p:txBody>
      </p:sp>
      <p:sp>
        <p:nvSpPr>
          <p:cNvPr id="23" name="PlaceHolder 3"/>
          <p:cNvSpPr>
            <a:spLocks noGrp="1"/>
          </p:cNvSpPr>
          <p:nvPr>
            <p:ph type="ftr" idx="10"/>
          </p:nvPr>
        </p:nvSpPr>
        <p:spPr>
          <a:xfrm>
            <a:off x="2571480" y="9945000"/>
            <a:ext cx="2417400" cy="53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strike="noStrike" spc="-1">
                <a:solidFill>
                  <a:srgbClr val="000000"/>
                </a:solidFill>
                <a:latin typeface="Times New Roman"/>
              </a:rPr>
              <a:t>&lt;нижний колонтитул&gt;</a:t>
            </a:r>
          </a:p>
        </p:txBody>
      </p:sp>
      <p:sp>
        <p:nvSpPr>
          <p:cNvPr id="24" name="PlaceHolder 4"/>
          <p:cNvSpPr>
            <a:spLocks noGrp="1"/>
          </p:cNvSpPr>
          <p:nvPr>
            <p:ph type="sldNum" idx="11"/>
          </p:nvPr>
        </p:nvSpPr>
        <p:spPr>
          <a:xfrm>
            <a:off x="5445360" y="9945000"/>
            <a:ext cx="1736640" cy="53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strike="noStrike" spc="-1">
                <a:solidFill>
                  <a:schemeClr val="dk1">
                    <a:tint val="75000"/>
                  </a:schemeClr>
                </a:solidFill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7F907510-07A2-41FC-A9AE-21CF1711AC43}" type="slidenum">
              <a:rPr lang="ru-RU" sz="1400" b="0" strike="noStrike" spc="-1">
                <a:solidFill>
                  <a:schemeClr val="dk1">
                    <a:tint val="75000"/>
                  </a:schemeClr>
                </a:solidFill>
                <a:latin typeface="Times New Roman"/>
              </a:rPr>
              <a:t>‹#›</a:t>
            </a:fld>
            <a:endParaRPr lang="ru-RU" sz="14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5" name="PlaceHolder 5"/>
          <p:cNvSpPr>
            <a:spLocks noGrp="1"/>
          </p:cNvSpPr>
          <p:nvPr>
            <p:ph type="dt" idx="12"/>
          </p:nvPr>
        </p:nvSpPr>
        <p:spPr>
          <a:xfrm>
            <a:off x="378000" y="9945000"/>
            <a:ext cx="1736640" cy="53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ru-RU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strike="noStrike" spc="-1">
                <a:solidFill>
                  <a:srgbClr val="000000"/>
                </a:solidFill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3720" cy="4374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29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3640" cy="7054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Седьмой уровень структуры</a:t>
            </a:r>
          </a:p>
        </p:txBody>
      </p:sp>
      <p:sp>
        <p:nvSpPr>
          <p:cNvPr id="30" name="PlaceHolder 3"/>
          <p:cNvSpPr>
            <a:spLocks noGrp="1"/>
          </p:cNvSpPr>
          <p:nvPr>
            <p:ph type="ftr" idx="13"/>
          </p:nvPr>
        </p:nvSpPr>
        <p:spPr>
          <a:xfrm>
            <a:off x="2571480" y="9945000"/>
            <a:ext cx="2417400" cy="53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strike="noStrike" spc="-1">
                <a:solidFill>
                  <a:srgbClr val="000000"/>
                </a:solidFill>
                <a:latin typeface="Times New Roman"/>
              </a:rPr>
              <a:t>&lt;нижний колонтитул&gt;</a:t>
            </a:r>
          </a:p>
        </p:txBody>
      </p:sp>
      <p:sp>
        <p:nvSpPr>
          <p:cNvPr id="31" name="PlaceHolder 4"/>
          <p:cNvSpPr>
            <a:spLocks noGrp="1"/>
          </p:cNvSpPr>
          <p:nvPr>
            <p:ph type="sldNum" idx="14"/>
          </p:nvPr>
        </p:nvSpPr>
        <p:spPr>
          <a:xfrm>
            <a:off x="5445360" y="9945000"/>
            <a:ext cx="1736640" cy="53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strike="noStrike" spc="-1">
                <a:solidFill>
                  <a:schemeClr val="dk1">
                    <a:tint val="75000"/>
                  </a:schemeClr>
                </a:solidFill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75169E0F-C0AE-4176-B27F-1E231BBF748E}" type="slidenum">
              <a:rPr lang="ru-RU" sz="1400" b="0" strike="noStrike" spc="-1">
                <a:solidFill>
                  <a:schemeClr val="dk1">
                    <a:tint val="75000"/>
                  </a:schemeClr>
                </a:solidFill>
                <a:latin typeface="Times New Roman"/>
              </a:rPr>
              <a:t>‹#›</a:t>
            </a:fld>
            <a:endParaRPr lang="ru-RU" sz="14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2" name="PlaceHolder 5"/>
          <p:cNvSpPr>
            <a:spLocks noGrp="1"/>
          </p:cNvSpPr>
          <p:nvPr>
            <p:ph type="dt" idx="15"/>
          </p:nvPr>
        </p:nvSpPr>
        <p:spPr>
          <a:xfrm>
            <a:off x="378000" y="9945000"/>
            <a:ext cx="1736640" cy="53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ru-RU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strike="noStrike" spc="-1">
                <a:solidFill>
                  <a:srgbClr val="000000"/>
                </a:solidFill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7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" name="object 33"/>
          <p:cNvPicPr/>
          <p:nvPr/>
        </p:nvPicPr>
        <p:blipFill>
          <a:blip r:embed="rId2"/>
          <a:stretch/>
        </p:blipFill>
        <p:spPr>
          <a:xfrm>
            <a:off x="3731760" y="108000"/>
            <a:ext cx="3717360" cy="1655640"/>
          </a:xfrm>
          <a:prstGeom prst="rect">
            <a:avLst/>
          </a:prstGeom>
          <a:ln w="0">
            <a:noFill/>
          </a:ln>
        </p:spPr>
      </p:pic>
      <p:sp>
        <p:nvSpPr>
          <p:cNvPr id="36" name="object 35"/>
          <p:cNvSpPr/>
          <p:nvPr/>
        </p:nvSpPr>
        <p:spPr>
          <a:xfrm>
            <a:off x="59760" y="6601320"/>
            <a:ext cx="7342920" cy="4025880"/>
          </a:xfrm>
          <a:custGeom>
            <a:avLst/>
            <a:gdLst>
              <a:gd name="textAreaLeft" fmla="*/ 0 w 7342920"/>
              <a:gd name="textAreaRight" fmla="*/ 7345800 w 7342920"/>
              <a:gd name="textAreaTop" fmla="*/ 0 h 4025880"/>
              <a:gd name="textAreaBottom" fmla="*/ 4028760 h 4025880"/>
            </a:gdLst>
            <a:ahLst/>
            <a:cxnLst/>
            <a:rect l="textAreaLeft" t="textAreaTop" r="textAreaRight" b="textAreaBottom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>
              <a:lnSpc>
                <a:spcPct val="100000"/>
              </a:lnSpc>
            </a:pPr>
            <a:endParaRPr lang="ru-RU" sz="1800" b="0" strike="noStrike" spc="-1" dirty="0">
              <a:solidFill>
                <a:srgbClr val="FFFFFF"/>
              </a:solidFill>
              <a:latin typeface="Arial"/>
            </a:endParaRPr>
          </a:p>
        </p:txBody>
      </p:sp>
      <p:grpSp>
        <p:nvGrpSpPr>
          <p:cNvPr id="37" name="Группа 1"/>
          <p:cNvGrpSpPr/>
          <p:nvPr/>
        </p:nvGrpSpPr>
        <p:grpSpPr>
          <a:xfrm>
            <a:off x="644400" y="8176320"/>
            <a:ext cx="1145160" cy="129960"/>
            <a:chOff x="644400" y="8176320"/>
            <a:chExt cx="1145160" cy="129960"/>
          </a:xfrm>
        </p:grpSpPr>
        <p:pic>
          <p:nvPicPr>
            <p:cNvPr id="38" name="object 36"/>
            <p:cNvPicPr/>
            <p:nvPr/>
          </p:nvPicPr>
          <p:blipFill>
            <a:blip r:embed="rId3"/>
            <a:stretch/>
          </p:blipFill>
          <p:spPr>
            <a:xfrm>
              <a:off x="644400" y="8176320"/>
              <a:ext cx="100440" cy="12996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39" name="object 37"/>
            <p:cNvSpPr/>
            <p:nvPr/>
          </p:nvSpPr>
          <p:spPr>
            <a:xfrm>
              <a:off x="771480" y="8178120"/>
              <a:ext cx="91800" cy="126720"/>
            </a:xfrm>
            <a:custGeom>
              <a:avLst/>
              <a:gdLst>
                <a:gd name="textAreaLeft" fmla="*/ 0 w 91800"/>
                <a:gd name="textAreaRight" fmla="*/ 94680 w 91800"/>
                <a:gd name="textAreaTop" fmla="*/ 0 h 126720"/>
                <a:gd name="textAreaBottom" fmla="*/ 129600 h 126720"/>
              </a:gdLst>
              <a:ahLst/>
              <a:cxnLst/>
              <a:rect l="textAreaLeft" t="textAreaTop" r="textAreaRight" b="textAreaBottom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0" tIns="0" rIns="0" bIns="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800" b="0" strike="noStrike" spc="-1" dirty="0">
                <a:solidFill>
                  <a:srgbClr val="000000"/>
                </a:solidFill>
                <a:latin typeface="Arial"/>
              </a:endParaRPr>
            </a:p>
          </p:txBody>
        </p:sp>
        <p:pic>
          <p:nvPicPr>
            <p:cNvPr id="40" name="object 38"/>
            <p:cNvPicPr/>
            <p:nvPr/>
          </p:nvPicPr>
          <p:blipFill>
            <a:blip r:embed="rId4"/>
            <a:stretch/>
          </p:blipFill>
          <p:spPr>
            <a:xfrm>
              <a:off x="888840" y="8176320"/>
              <a:ext cx="289440" cy="12996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41" name="object 39"/>
            <p:cNvPicPr/>
            <p:nvPr/>
          </p:nvPicPr>
          <p:blipFill>
            <a:blip r:embed="rId5"/>
            <a:stretch/>
          </p:blipFill>
          <p:spPr>
            <a:xfrm>
              <a:off x="1201680" y="8176320"/>
              <a:ext cx="316440" cy="12996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42" name="object 40"/>
            <p:cNvPicPr/>
            <p:nvPr/>
          </p:nvPicPr>
          <p:blipFill>
            <a:blip r:embed="rId6"/>
            <a:stretch/>
          </p:blipFill>
          <p:spPr>
            <a:xfrm>
              <a:off x="1545480" y="8178120"/>
              <a:ext cx="107280" cy="12636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43" name="object 41"/>
            <p:cNvPicPr/>
            <p:nvPr/>
          </p:nvPicPr>
          <p:blipFill>
            <a:blip r:embed="rId7"/>
            <a:stretch/>
          </p:blipFill>
          <p:spPr>
            <a:xfrm>
              <a:off x="1679400" y="8178120"/>
              <a:ext cx="110160" cy="12816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44" name="PlaceHolder 1"/>
          <p:cNvSpPr>
            <a:spLocks noGrp="1"/>
          </p:cNvSpPr>
          <p:nvPr>
            <p:ph type="title"/>
          </p:nvPr>
        </p:nvSpPr>
        <p:spPr>
          <a:xfrm>
            <a:off x="4254500" y="241300"/>
            <a:ext cx="2882140" cy="1939940"/>
          </a:xfrm>
          <a:prstGeom prst="rect">
            <a:avLst/>
          </a:prstGeom>
          <a:noFill/>
          <a:ln w="0">
            <a:noFill/>
          </a:ln>
        </p:spPr>
        <p:txBody>
          <a:bodyPr lIns="0" tIns="81360" rIns="0" bIns="0" anchor="t">
            <a:noAutofit/>
          </a:bodyPr>
          <a:lstStyle/>
          <a:p>
            <a:pPr marL="439560" indent="-427320" algn="r">
              <a:lnSpc>
                <a:spcPts val="2701"/>
              </a:lnSpc>
              <a:spcBef>
                <a:spcPts val="641"/>
              </a:spcBef>
              <a:buNone/>
              <a:tabLst>
                <a:tab pos="0" algn="l"/>
              </a:tabLst>
            </a:pPr>
            <a:r>
              <a:rPr lang="ru-RU" sz="2700" b="1" strike="noStrike" spc="-12" dirty="0" smtClean="0">
                <a:solidFill>
                  <a:schemeClr val="lt1"/>
                </a:solidFill>
                <a:latin typeface="Calibri"/>
              </a:rPr>
              <a:t>ПЛАН</a:t>
            </a:r>
            <a:br>
              <a:rPr lang="ru-RU" sz="2700" b="1" strike="noStrike" spc="-12" dirty="0" smtClean="0">
                <a:solidFill>
                  <a:schemeClr val="lt1"/>
                </a:solidFill>
                <a:latin typeface="Calibri"/>
              </a:rPr>
            </a:br>
            <a:r>
              <a:rPr lang="ru-RU" sz="2700" b="1" strike="noStrike" spc="-12" dirty="0" smtClean="0">
                <a:solidFill>
                  <a:schemeClr val="lt1"/>
                </a:solidFill>
                <a:latin typeface="Calibri"/>
              </a:rPr>
              <a:t>МЕРОПРИЯТИЙ </a:t>
            </a:r>
            <a:r>
              <a:rPr lang="ru-RU" sz="2700" b="1" strike="noStrike" spc="-1" dirty="0">
                <a:solidFill>
                  <a:schemeClr val="lt1"/>
                </a:solidFill>
                <a:latin typeface="Calibri"/>
              </a:rPr>
              <a:t>НА</a:t>
            </a:r>
            <a:r>
              <a:rPr lang="ru-RU" sz="2700" b="1" strike="noStrike" spc="-7" dirty="0">
                <a:solidFill>
                  <a:schemeClr val="lt1"/>
                </a:solidFill>
                <a:latin typeface="Calibri"/>
              </a:rPr>
              <a:t> </a:t>
            </a:r>
            <a:r>
              <a:rPr lang="ru-RU" sz="2700" b="1" spc="-7" dirty="0" smtClean="0">
                <a:solidFill>
                  <a:schemeClr val="lt1"/>
                </a:solidFill>
                <a:latin typeface="Calibri"/>
              </a:rPr>
              <a:t>МАЙ</a:t>
            </a:r>
            <a:endParaRPr lang="ru-RU" sz="2700" b="0" strike="noStrike" spc="-1" dirty="0">
              <a:solidFill>
                <a:srgbClr val="000000"/>
              </a:solidFill>
              <a:latin typeface="Arial"/>
            </a:endParaRPr>
          </a:p>
          <a:p>
            <a:pPr marL="439560" indent="0" algn="r">
              <a:lnSpc>
                <a:spcPts val="2701"/>
              </a:lnSpc>
              <a:buNone/>
              <a:tabLst>
                <a:tab pos="0" algn="l"/>
              </a:tabLst>
            </a:pPr>
            <a:r>
              <a:rPr lang="ru-RU" sz="2700" b="1" strike="noStrike" spc="-21" dirty="0">
                <a:solidFill>
                  <a:schemeClr val="lt1"/>
                </a:solidFill>
                <a:latin typeface="Calibri"/>
              </a:rPr>
              <a:t>2026</a:t>
            </a:r>
            <a:endParaRPr lang="ru-RU" sz="27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45" name="object 43"/>
          <p:cNvSpPr/>
          <p:nvPr/>
        </p:nvSpPr>
        <p:spPr>
          <a:xfrm>
            <a:off x="257400" y="8441640"/>
            <a:ext cx="5482800" cy="2025529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74600" rIns="0" bIns="0" anchor="t">
            <a:spAutoFit/>
          </a:bodyPr>
          <a:lstStyle/>
          <a:p>
            <a:pPr marL="12600">
              <a:lnSpc>
                <a:spcPct val="75000"/>
              </a:lnSpc>
              <a:spcBef>
                <a:spcPts val="1375"/>
              </a:spcBef>
            </a:pPr>
            <a:r>
              <a:rPr lang="ru-RU" sz="4400" b="1" strike="noStrike" spc="-12" dirty="0">
                <a:solidFill>
                  <a:srgbClr val="FFFFFF"/>
                </a:solidFill>
                <a:latin typeface="Calibri"/>
              </a:rPr>
              <a:t>ПРИХОДИТЕ, </a:t>
            </a:r>
            <a:r>
              <a:rPr lang="ru-RU" sz="4400" b="1" strike="noStrike" spc="-1" dirty="0">
                <a:solidFill>
                  <a:srgbClr val="FFFFFF"/>
                </a:solidFill>
                <a:latin typeface="Calibri"/>
              </a:rPr>
              <a:t>МЫ</a:t>
            </a:r>
            <a:r>
              <a:rPr lang="ru-RU" sz="4400" b="1" strike="noStrike" spc="-137" dirty="0">
                <a:solidFill>
                  <a:srgbClr val="FFFFFF"/>
                </a:solidFill>
                <a:latin typeface="Calibri"/>
              </a:rPr>
              <a:t> </a:t>
            </a:r>
            <a:r>
              <a:rPr lang="ru-RU" sz="4400" b="1" strike="noStrike" spc="-1" dirty="0">
                <a:solidFill>
                  <a:srgbClr val="FFFFFF"/>
                </a:solidFill>
                <a:latin typeface="Calibri"/>
              </a:rPr>
              <a:t>ВАС</a:t>
            </a:r>
            <a:r>
              <a:rPr lang="ru-RU" sz="4400" b="1" strike="noStrike" spc="-137" dirty="0">
                <a:solidFill>
                  <a:srgbClr val="FFFFFF"/>
                </a:solidFill>
                <a:latin typeface="Calibri"/>
              </a:rPr>
              <a:t> </a:t>
            </a:r>
            <a:r>
              <a:rPr lang="ru-RU" sz="4400" b="1" strike="noStrike" spc="-12" dirty="0">
                <a:solidFill>
                  <a:srgbClr val="FFFFFF"/>
                </a:solidFill>
                <a:latin typeface="Calibri"/>
              </a:rPr>
              <a:t>ЖДЕМ!</a:t>
            </a:r>
            <a:endParaRPr lang="ru-RU" sz="4400" b="0" strike="noStrike" spc="-1" dirty="0">
              <a:solidFill>
                <a:srgbClr val="000000"/>
              </a:solidFill>
              <a:latin typeface="Arial"/>
            </a:endParaRPr>
          </a:p>
          <a:p>
            <a:pPr marL="15120">
              <a:lnSpc>
                <a:spcPts val="1429"/>
              </a:lnSpc>
              <a:spcBef>
                <a:spcPts val="1040"/>
              </a:spcBef>
            </a:pPr>
            <a:r>
              <a:rPr lang="ru-RU" sz="1300" b="0" strike="noStrike" spc="-1" dirty="0">
                <a:solidFill>
                  <a:srgbClr val="FFFFFF"/>
                </a:solidFill>
                <a:latin typeface="Calibri"/>
              </a:rPr>
              <a:t>Наши</a:t>
            </a:r>
            <a:r>
              <a:rPr lang="ru-RU" sz="1300" b="0" strike="noStrike" spc="-35" dirty="0">
                <a:solidFill>
                  <a:srgbClr val="FFFFFF"/>
                </a:solidFill>
                <a:latin typeface="Calibri"/>
              </a:rPr>
              <a:t> </a:t>
            </a:r>
            <a:r>
              <a:rPr lang="ru-RU" sz="1300" b="0" strike="noStrike" spc="-12" dirty="0">
                <a:solidFill>
                  <a:srgbClr val="FFFFFF"/>
                </a:solidFill>
                <a:latin typeface="Calibri"/>
              </a:rPr>
              <a:t>контакты:</a:t>
            </a:r>
            <a:endParaRPr lang="ru-RU" sz="1300" b="0" strike="noStrike" spc="-1" dirty="0">
              <a:solidFill>
                <a:srgbClr val="000000"/>
              </a:solidFill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</a:pPr>
            <a:r>
              <a:rPr lang="ru-RU" sz="1300" b="0" strike="noStrike" spc="-1" dirty="0">
                <a:solidFill>
                  <a:srgbClr val="FFFFFF"/>
                </a:solidFill>
                <a:latin typeface="Calibri"/>
              </a:rPr>
              <a:t>Адрес: </a:t>
            </a:r>
            <a:r>
              <a:rPr lang="ru-RU" sz="1300" b="0" strike="noStrike" spc="-1" dirty="0" smtClean="0">
                <a:solidFill>
                  <a:srgbClr val="FFFFFF"/>
                </a:solidFill>
                <a:latin typeface="Calibri"/>
              </a:rPr>
              <a:t>446306  </a:t>
            </a:r>
            <a:r>
              <a:rPr lang="ru-RU" sz="1300" b="0" strike="noStrike" spc="-1" dirty="0">
                <a:solidFill>
                  <a:srgbClr val="FFFFFF"/>
                </a:solidFill>
                <a:latin typeface="Calibri"/>
              </a:rPr>
              <a:t>Самарская область, </a:t>
            </a:r>
            <a:r>
              <a:rPr lang="ru-RU" sz="1300" b="0" strike="noStrike" spc="-1" dirty="0" smtClean="0">
                <a:solidFill>
                  <a:srgbClr val="FFFFFF"/>
                </a:solidFill>
                <a:latin typeface="Calibri"/>
              </a:rPr>
              <a:t>г.Отрадный,ул.Советская,д.94,                                </a:t>
            </a:r>
            <a:r>
              <a:rPr sz="1300" dirty="0"/>
              <a:t/>
            </a:r>
            <a:br>
              <a:rPr sz="1300" dirty="0"/>
            </a:br>
            <a:r>
              <a:rPr lang="ru-RU" sz="1300" b="0" strike="noStrike" spc="-1" dirty="0">
                <a:solidFill>
                  <a:srgbClr val="FFFFFF"/>
                </a:solidFill>
                <a:latin typeface="Calibri"/>
              </a:rPr>
              <a:t>Контактный номер </a:t>
            </a:r>
            <a:r>
              <a:rPr lang="ru-RU" sz="1300" spc="-1" dirty="0" smtClean="0">
                <a:solidFill>
                  <a:srgbClr val="FFFFFF"/>
                </a:solidFill>
              </a:rPr>
              <a:t>8(846)2001200</a:t>
            </a:r>
            <a:r>
              <a:rPr lang="ru-RU" sz="1300" spc="-1" dirty="0">
                <a:solidFill>
                  <a:srgbClr val="FFFFFF"/>
                </a:solidFill>
              </a:rPr>
              <a:t>( </a:t>
            </a:r>
            <a:r>
              <a:rPr lang="ru-RU" sz="1300" spc="-1" dirty="0" err="1">
                <a:solidFill>
                  <a:srgbClr val="FFFFFF"/>
                </a:solidFill>
              </a:rPr>
              <a:t>доб</a:t>
            </a:r>
            <a:r>
              <a:rPr lang="ru-RU" sz="1300" spc="-1" dirty="0">
                <a:solidFill>
                  <a:srgbClr val="FFFFFF"/>
                </a:solidFill>
              </a:rPr>
              <a:t> 6093)</a:t>
            </a:r>
            <a:endParaRPr lang="ru-RU" sz="1300" spc="-1" dirty="0">
              <a:solidFill>
                <a:srgbClr val="000000"/>
              </a:solidFill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</a:pPr>
            <a:r>
              <a:rPr lang="ru-RU" sz="1300" b="0" strike="noStrike" spc="-1" dirty="0" smtClean="0">
                <a:solidFill>
                  <a:srgbClr val="FFFFFF"/>
                </a:solidFill>
                <a:latin typeface="Calibri"/>
              </a:rPr>
              <a:t> </a:t>
            </a:r>
            <a:r>
              <a:rPr lang="ru-RU" sz="1300" b="0" strike="noStrike" spc="-1" dirty="0" smtClean="0">
                <a:solidFill>
                  <a:srgbClr val="FFFFFF"/>
                </a:solidFill>
                <a:latin typeface="Calibri"/>
              </a:rPr>
              <a:t>Чаплыгина Татьяна Николаевна</a:t>
            </a:r>
            <a:endParaRPr lang="ru-RU" sz="13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46" name="object 44"/>
          <p:cNvSpPr/>
          <p:nvPr/>
        </p:nvSpPr>
        <p:spPr>
          <a:xfrm>
            <a:off x="3841560" y="7141320"/>
            <a:ext cx="3294720" cy="8308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2600" rIns="0" bIns="0" anchor="t">
            <a:spAutoFit/>
          </a:bodyPr>
          <a:lstStyle/>
          <a:p>
            <a:pPr marL="12600" indent="1948680">
              <a:lnSpc>
                <a:spcPct val="112000"/>
              </a:lnSpc>
              <a:spcBef>
                <a:spcPts val="99"/>
              </a:spcBef>
              <a:tabLst>
                <a:tab pos="0" algn="l"/>
              </a:tabLst>
            </a:pPr>
            <a:r>
              <a:rPr lang="ru-RU" sz="1600" b="1" strike="noStrike" spc="-1">
                <a:solidFill>
                  <a:srgbClr val="58595B"/>
                </a:solidFill>
                <a:latin typeface="Calibri"/>
              </a:rPr>
              <a:t>Время</a:t>
            </a:r>
            <a:r>
              <a:rPr lang="ru-RU" sz="1600" b="1" strike="noStrike" spc="-66">
                <a:solidFill>
                  <a:srgbClr val="58595B"/>
                </a:solidFill>
                <a:latin typeface="Calibri"/>
              </a:rPr>
              <a:t> </a:t>
            </a:r>
            <a:r>
              <a:rPr lang="ru-RU" sz="1600" b="1" strike="noStrike" spc="-12">
                <a:solidFill>
                  <a:srgbClr val="58595B"/>
                </a:solidFill>
                <a:latin typeface="Calibri"/>
              </a:rPr>
              <a:t>работы: понедельник </a:t>
            </a:r>
            <a:r>
              <a:rPr lang="ru-RU" sz="1600" b="1" strike="noStrike" spc="-1">
                <a:solidFill>
                  <a:srgbClr val="58595B"/>
                </a:solidFill>
                <a:latin typeface="Calibri"/>
              </a:rPr>
              <a:t>–</a:t>
            </a:r>
            <a:r>
              <a:rPr lang="ru-RU" sz="1600" b="1" strike="noStrike" spc="-12">
                <a:solidFill>
                  <a:srgbClr val="58595B"/>
                </a:solidFill>
                <a:latin typeface="Calibri"/>
              </a:rPr>
              <a:t> четверг  </a:t>
            </a:r>
            <a:r>
              <a:rPr lang="ru-RU" sz="1600" b="1" strike="noStrike" spc="-1">
                <a:solidFill>
                  <a:srgbClr val="58595B"/>
                </a:solidFill>
                <a:latin typeface="Calibri"/>
              </a:rPr>
              <a:t>08:00</a:t>
            </a:r>
            <a:r>
              <a:rPr lang="ru-RU" sz="1600" b="1" strike="noStrike" spc="-7">
                <a:solidFill>
                  <a:srgbClr val="58595B"/>
                </a:solidFill>
                <a:latin typeface="Calibri"/>
              </a:rPr>
              <a:t> </a:t>
            </a:r>
            <a:r>
              <a:rPr lang="ru-RU" sz="1600" b="1" strike="noStrike" spc="-1">
                <a:solidFill>
                  <a:srgbClr val="58595B"/>
                </a:solidFill>
                <a:latin typeface="Calibri"/>
              </a:rPr>
              <a:t>–</a:t>
            </a:r>
            <a:r>
              <a:rPr lang="ru-RU" sz="1600" b="1" strike="noStrike" spc="-15">
                <a:solidFill>
                  <a:srgbClr val="58595B"/>
                </a:solidFill>
                <a:latin typeface="Calibri"/>
              </a:rPr>
              <a:t> </a:t>
            </a:r>
            <a:r>
              <a:rPr lang="ru-RU" sz="1600" b="1" strike="noStrike" spc="-21">
                <a:solidFill>
                  <a:srgbClr val="58595B"/>
                </a:solidFill>
                <a:latin typeface="Calibri"/>
              </a:rPr>
              <a:t>17:00                                пятница  08:00-16:00</a:t>
            </a:r>
            <a:endParaRPr lang="ru-RU" sz="16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7" name="object 45"/>
          <p:cNvSpPr/>
          <p:nvPr/>
        </p:nvSpPr>
        <p:spPr>
          <a:xfrm>
            <a:off x="6123240" y="8786520"/>
            <a:ext cx="914760" cy="6418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33120" rIns="0" bIns="0" anchor="t">
            <a:spAutoFit/>
          </a:bodyPr>
          <a:lstStyle/>
          <a:p>
            <a:pPr marL="12600">
              <a:lnSpc>
                <a:spcPts val="799"/>
              </a:lnSpc>
              <a:spcBef>
                <a:spcPts val="258"/>
              </a:spcBef>
            </a:pPr>
            <a:r>
              <a:rPr lang="ru-RU" sz="800" b="0" strike="noStrike" spc="-12">
                <a:solidFill>
                  <a:srgbClr val="FFFFFF"/>
                </a:solidFill>
                <a:latin typeface="Calibri"/>
              </a:rPr>
              <a:t>Отделение Фонда</a:t>
            </a:r>
            <a:r>
              <a:rPr lang="ru-RU" sz="800" b="0" strike="noStrike" spc="477">
                <a:solidFill>
                  <a:srgbClr val="FFFFFF"/>
                </a:solidFill>
                <a:latin typeface="Calibri"/>
              </a:rPr>
              <a:t> 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</a:rPr>
              <a:t>пенсионного</a:t>
            </a:r>
            <a:endParaRPr lang="ru-RU" sz="800" b="0" strike="noStrike" spc="-1">
              <a:solidFill>
                <a:srgbClr val="000000"/>
              </a:solidFill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lang="ru-RU" sz="800" b="0" strike="noStrike" spc="-1">
                <a:solidFill>
                  <a:srgbClr val="FFFFFF"/>
                </a:solidFill>
                <a:latin typeface="Calibri"/>
              </a:rPr>
              <a:t>и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</a:rPr>
              <a:t> социального</a:t>
            </a:r>
            <a:r>
              <a:rPr lang="ru-RU" sz="800" b="0" strike="noStrike" spc="477">
                <a:solidFill>
                  <a:srgbClr val="FFFFFF"/>
                </a:solidFill>
                <a:latin typeface="Calibri"/>
              </a:rPr>
              <a:t> 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</a:rPr>
              <a:t>страхования</a:t>
            </a:r>
            <a:r>
              <a:rPr lang="ru-RU" sz="800" b="0" strike="noStrike" spc="-1">
                <a:solidFill>
                  <a:srgbClr val="FFFFFF"/>
                </a:solidFill>
                <a:latin typeface="Calibri"/>
              </a:rPr>
              <a:t> </a:t>
            </a:r>
            <a:r>
              <a:rPr lang="ru-RU" sz="800" b="0" strike="noStrike" spc="-26">
                <a:solidFill>
                  <a:srgbClr val="FFFFFF"/>
                </a:solidFill>
                <a:latin typeface="Calibri"/>
              </a:rPr>
              <a:t>РФ</a:t>
            </a:r>
            <a:endParaRPr lang="ru-RU" sz="800" b="0" strike="noStrike" spc="-1">
              <a:solidFill>
                <a:srgbClr val="000000"/>
              </a:solidFill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lang="ru-RU" sz="800" b="0" strike="noStrike" spc="-1">
                <a:solidFill>
                  <a:srgbClr val="FFFFFF"/>
                </a:solidFill>
                <a:latin typeface="Calibri"/>
              </a:rPr>
              <a:t>по</a:t>
            </a:r>
            <a:r>
              <a:rPr lang="ru-RU" sz="800" b="0" strike="noStrike" spc="24">
                <a:solidFill>
                  <a:srgbClr val="FFFFFF"/>
                </a:solidFill>
                <a:latin typeface="Calibri"/>
              </a:rPr>
              <a:t> </a:t>
            </a:r>
            <a:r>
              <a:rPr lang="ru-RU" sz="800" b="0" strike="noStrike" spc="-21">
                <a:solidFill>
                  <a:srgbClr val="FFFFFF"/>
                </a:solidFill>
                <a:latin typeface="Calibri"/>
              </a:rPr>
              <a:t>Самарской </a:t>
            </a:r>
            <a:r>
              <a:rPr lang="ru-RU" sz="800" b="0" strike="noStrike" spc="477">
                <a:solidFill>
                  <a:srgbClr val="FFFFFF"/>
                </a:solidFill>
                <a:latin typeface="Calibri"/>
              </a:rPr>
              <a:t> 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</a:rPr>
              <a:t>области</a:t>
            </a:r>
            <a:endParaRPr lang="ru-RU" sz="800" b="0" strike="noStrike" spc="-1">
              <a:solidFill>
                <a:srgbClr val="000000"/>
              </a:solidFill>
              <a:latin typeface="Arial"/>
            </a:endParaRPr>
          </a:p>
        </p:txBody>
      </p:sp>
      <p:grpSp>
        <p:nvGrpSpPr>
          <p:cNvPr id="48" name="Группа 103"/>
          <p:cNvGrpSpPr/>
          <p:nvPr/>
        </p:nvGrpSpPr>
        <p:grpSpPr>
          <a:xfrm>
            <a:off x="512280" y="489240"/>
            <a:ext cx="2514960" cy="980280"/>
            <a:chOff x="512280" y="489240"/>
            <a:chExt cx="2514960" cy="980280"/>
          </a:xfrm>
        </p:grpSpPr>
        <p:pic>
          <p:nvPicPr>
            <p:cNvPr id="49" name="object 49"/>
            <p:cNvPicPr/>
            <p:nvPr/>
          </p:nvPicPr>
          <p:blipFill>
            <a:blip r:embed="rId8"/>
            <a:stretch/>
          </p:blipFill>
          <p:spPr>
            <a:xfrm>
              <a:off x="512280" y="489240"/>
              <a:ext cx="836640" cy="95436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50" name="object 50"/>
            <p:cNvSpPr/>
            <p:nvPr/>
          </p:nvSpPr>
          <p:spPr>
            <a:xfrm>
              <a:off x="1577160" y="814680"/>
              <a:ext cx="292320" cy="182520"/>
            </a:xfrm>
            <a:custGeom>
              <a:avLst/>
              <a:gdLst>
                <a:gd name="textAreaLeft" fmla="*/ 0 w 292320"/>
                <a:gd name="textAreaRight" fmla="*/ 295200 w 292320"/>
                <a:gd name="textAreaTop" fmla="*/ 0 h 182520"/>
                <a:gd name="textAreaBottom" fmla="*/ 185400 h 182520"/>
              </a:gdLst>
              <a:ahLst/>
              <a:cxnLst/>
              <a:rect l="textAreaLeft" t="textAreaTop" r="textAreaRight" b="textAreaBottom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0" tIns="0" rIns="0" bIns="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800" b="0" strike="noStrike" spc="-1">
                <a:solidFill>
                  <a:srgbClr val="FFFFFF"/>
                </a:solidFill>
                <a:latin typeface="Arial"/>
              </a:endParaRPr>
            </a:p>
          </p:txBody>
        </p:sp>
        <p:grpSp>
          <p:nvGrpSpPr>
            <p:cNvPr id="51" name="object 51"/>
            <p:cNvGrpSpPr/>
            <p:nvPr/>
          </p:nvGrpSpPr>
          <p:grpSpPr>
            <a:xfrm>
              <a:off x="1917720" y="814680"/>
              <a:ext cx="444960" cy="148320"/>
              <a:chOff x="1917720" y="814680"/>
              <a:chExt cx="444960" cy="148320"/>
            </a:xfrm>
          </p:grpSpPr>
          <p:sp>
            <p:nvSpPr>
              <p:cNvPr id="52" name="object 52"/>
              <p:cNvSpPr/>
              <p:nvPr/>
            </p:nvSpPr>
            <p:spPr>
              <a:xfrm>
                <a:off x="1917720" y="814680"/>
                <a:ext cx="288000" cy="148320"/>
              </a:xfrm>
              <a:custGeom>
                <a:avLst/>
                <a:gdLst>
                  <a:gd name="textAreaLeft" fmla="*/ 0 w 288000"/>
                  <a:gd name="textAreaRight" fmla="*/ 290880 w 288000"/>
                  <a:gd name="textAreaTop" fmla="*/ 0 h 148320"/>
                  <a:gd name="textAreaBottom" fmla="*/ 151200 h 148320"/>
                </a:gdLst>
                <a:ahLst/>
                <a:cxnLst/>
                <a:rect l="textAreaLeft" t="textAreaTop" r="textAreaRight" b="textAreaBottom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0" tIns="0" rIns="0" bIns="0" anchor="t">
                <a:noAutofit/>
              </a:bodyPr>
              <a:lstStyle/>
              <a:p>
                <a:pPr>
                  <a:lnSpc>
                    <a:spcPct val="100000"/>
                  </a:lnSpc>
                </a:pPr>
                <a:endParaRPr lang="ru-RU" sz="1800" b="0" strike="noStrike" spc="-1">
                  <a:solidFill>
                    <a:srgbClr val="FFFFFF"/>
                  </a:solidFill>
                  <a:latin typeface="Arial"/>
                </a:endParaRPr>
              </a:p>
            </p:txBody>
          </p:sp>
          <p:pic>
            <p:nvPicPr>
              <p:cNvPr id="53" name="object 53"/>
              <p:cNvPicPr/>
              <p:nvPr/>
            </p:nvPicPr>
            <p:blipFill>
              <a:blip r:embed="rId9"/>
              <a:stretch/>
            </p:blipFill>
            <p:spPr>
              <a:xfrm>
                <a:off x="2244240" y="815040"/>
                <a:ext cx="118440" cy="147240"/>
              </a:xfrm>
              <a:prstGeom prst="rect">
                <a:avLst/>
              </a:prstGeom>
              <a:ln w="0">
                <a:noFill/>
              </a:ln>
            </p:spPr>
          </p:pic>
        </p:grpSp>
        <p:pic>
          <p:nvPicPr>
            <p:cNvPr id="54" name="object 54"/>
            <p:cNvPicPr/>
            <p:nvPr/>
          </p:nvPicPr>
          <p:blipFill>
            <a:blip r:embed="rId10"/>
            <a:stretch/>
          </p:blipFill>
          <p:spPr>
            <a:xfrm>
              <a:off x="1556640" y="1049760"/>
              <a:ext cx="156960" cy="150840"/>
            </a:xfrm>
            <a:prstGeom prst="rect">
              <a:avLst/>
            </a:prstGeom>
            <a:ln w="0">
              <a:noFill/>
            </a:ln>
          </p:spPr>
        </p:pic>
        <p:grpSp>
          <p:nvGrpSpPr>
            <p:cNvPr id="55" name="object 55"/>
            <p:cNvGrpSpPr/>
            <p:nvPr/>
          </p:nvGrpSpPr>
          <p:grpSpPr>
            <a:xfrm>
              <a:off x="1762920" y="1051200"/>
              <a:ext cx="674640" cy="180720"/>
              <a:chOff x="1762920" y="1051200"/>
              <a:chExt cx="674640" cy="180720"/>
            </a:xfrm>
          </p:grpSpPr>
          <p:pic>
            <p:nvPicPr>
              <p:cNvPr id="56" name="object 56"/>
              <p:cNvPicPr/>
              <p:nvPr/>
            </p:nvPicPr>
            <p:blipFill>
              <a:blip r:embed="rId11"/>
              <a:stretch/>
            </p:blipFill>
            <p:spPr>
              <a:xfrm>
                <a:off x="1762920" y="1051560"/>
                <a:ext cx="119880" cy="14724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57" name="object 57"/>
              <p:cNvSpPr/>
              <p:nvPr/>
            </p:nvSpPr>
            <p:spPr>
              <a:xfrm>
                <a:off x="1917720" y="1051200"/>
                <a:ext cx="519840" cy="180720"/>
              </a:xfrm>
              <a:custGeom>
                <a:avLst/>
                <a:gdLst>
                  <a:gd name="textAreaLeft" fmla="*/ 0 w 519840"/>
                  <a:gd name="textAreaRight" fmla="*/ 522720 w 519840"/>
                  <a:gd name="textAreaTop" fmla="*/ 0 h 180720"/>
                  <a:gd name="textAreaBottom" fmla="*/ 183600 h 180720"/>
                </a:gdLst>
                <a:ahLst/>
                <a:cxnLst/>
                <a:rect l="textAreaLeft" t="textAreaTop" r="textAreaRight" b="textAreaBottom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0" tIns="0" rIns="0" bIns="0" anchor="t">
                <a:noAutofit/>
              </a:bodyPr>
              <a:lstStyle/>
              <a:p>
                <a:pPr>
                  <a:lnSpc>
                    <a:spcPct val="100000"/>
                  </a:lnSpc>
                </a:pPr>
                <a:endParaRPr lang="ru-RU" sz="1800" b="0" strike="noStrike" spc="-1">
                  <a:solidFill>
                    <a:srgbClr val="FFFFFF"/>
                  </a:solidFill>
                  <a:latin typeface="Arial"/>
                </a:endParaRPr>
              </a:p>
            </p:txBody>
          </p:sp>
        </p:grpSp>
        <p:grpSp>
          <p:nvGrpSpPr>
            <p:cNvPr id="58" name="object 58"/>
            <p:cNvGrpSpPr/>
            <p:nvPr/>
          </p:nvGrpSpPr>
          <p:grpSpPr>
            <a:xfrm>
              <a:off x="2489040" y="1051560"/>
              <a:ext cx="288000" cy="147240"/>
              <a:chOff x="2489040" y="1051560"/>
              <a:chExt cx="288000" cy="147240"/>
            </a:xfrm>
          </p:grpSpPr>
          <p:pic>
            <p:nvPicPr>
              <p:cNvPr id="59" name="object 59"/>
              <p:cNvPicPr/>
              <p:nvPr/>
            </p:nvPicPr>
            <p:blipFill>
              <a:blip r:embed="rId12"/>
              <a:stretch/>
            </p:blipFill>
            <p:spPr>
              <a:xfrm>
                <a:off x="2489040" y="1051560"/>
                <a:ext cx="127080" cy="14724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0" name="object 60"/>
              <p:cNvPicPr/>
              <p:nvPr/>
            </p:nvPicPr>
            <p:blipFill>
              <a:blip r:embed="rId13"/>
              <a:stretch/>
            </p:blipFill>
            <p:spPr>
              <a:xfrm>
                <a:off x="2658960" y="1051560"/>
                <a:ext cx="118080" cy="147240"/>
              </a:xfrm>
              <a:prstGeom prst="rect">
                <a:avLst/>
              </a:prstGeom>
              <a:ln w="0">
                <a:noFill/>
              </a:ln>
            </p:spPr>
          </p:pic>
        </p:grpSp>
        <p:grpSp>
          <p:nvGrpSpPr>
            <p:cNvPr id="61" name="object 61"/>
            <p:cNvGrpSpPr/>
            <p:nvPr/>
          </p:nvGrpSpPr>
          <p:grpSpPr>
            <a:xfrm>
              <a:off x="1556640" y="1284480"/>
              <a:ext cx="1470600" cy="185040"/>
              <a:chOff x="1556640" y="1284480"/>
              <a:chExt cx="1470600" cy="185040"/>
            </a:xfrm>
          </p:grpSpPr>
          <p:pic>
            <p:nvPicPr>
              <p:cNvPr id="62" name="object 62"/>
              <p:cNvPicPr/>
              <p:nvPr/>
            </p:nvPicPr>
            <p:blipFill>
              <a:blip r:embed="rId14"/>
              <a:stretch/>
            </p:blipFill>
            <p:spPr>
              <a:xfrm>
                <a:off x="1556640" y="1292040"/>
                <a:ext cx="140400" cy="15264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3" name="object 63"/>
              <p:cNvPicPr/>
              <p:nvPr/>
            </p:nvPicPr>
            <p:blipFill>
              <a:blip r:embed="rId15"/>
              <a:stretch/>
            </p:blipFill>
            <p:spPr>
              <a:xfrm>
                <a:off x="1725840" y="1292040"/>
                <a:ext cx="161640" cy="15264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4" name="object 64"/>
              <p:cNvPicPr/>
              <p:nvPr/>
            </p:nvPicPr>
            <p:blipFill>
              <a:blip r:embed="rId16"/>
              <a:stretch/>
            </p:blipFill>
            <p:spPr>
              <a:xfrm>
                <a:off x="1917720" y="1284480"/>
                <a:ext cx="357480" cy="18504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5" name="object 65"/>
              <p:cNvPicPr/>
              <p:nvPr/>
            </p:nvPicPr>
            <p:blipFill>
              <a:blip r:embed="rId17"/>
              <a:stretch/>
            </p:blipFill>
            <p:spPr>
              <a:xfrm>
                <a:off x="2300040" y="1292040"/>
                <a:ext cx="161640" cy="15264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66" name="object 66"/>
              <p:cNvSpPr/>
              <p:nvPr/>
            </p:nvSpPr>
            <p:spPr>
              <a:xfrm>
                <a:off x="2494080" y="1290960"/>
                <a:ext cx="135720" cy="146880"/>
              </a:xfrm>
              <a:custGeom>
                <a:avLst/>
                <a:gdLst>
                  <a:gd name="textAreaLeft" fmla="*/ 0 w 135720"/>
                  <a:gd name="textAreaRight" fmla="*/ 138600 w 135720"/>
                  <a:gd name="textAreaTop" fmla="*/ 0 h 146880"/>
                  <a:gd name="textAreaBottom" fmla="*/ 149760 h 146880"/>
                </a:gdLst>
                <a:ahLst/>
                <a:cxnLst/>
                <a:rect l="textAreaLeft" t="textAreaTop" r="textAreaRight" b="textAreaBottom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0" tIns="0" rIns="0" bIns="0" anchor="t">
                <a:noAutofit/>
              </a:bodyPr>
              <a:lstStyle/>
              <a:p>
                <a:pPr>
                  <a:lnSpc>
                    <a:spcPct val="100000"/>
                  </a:lnSpc>
                </a:pPr>
                <a:endParaRPr lang="ru-RU" sz="1800" b="0" strike="noStrike" spc="-1">
                  <a:solidFill>
                    <a:srgbClr val="FFFFFF"/>
                  </a:solidFill>
                  <a:latin typeface="Arial"/>
                </a:endParaRPr>
              </a:p>
            </p:txBody>
          </p:sp>
          <p:pic>
            <p:nvPicPr>
              <p:cNvPr id="67" name="object 67"/>
              <p:cNvPicPr/>
              <p:nvPr/>
            </p:nvPicPr>
            <p:blipFill>
              <a:blip r:embed="rId18"/>
              <a:stretch/>
            </p:blipFill>
            <p:spPr>
              <a:xfrm>
                <a:off x="2661480" y="1290960"/>
                <a:ext cx="167400" cy="17856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8" name="object 68"/>
              <p:cNvPicPr/>
              <p:nvPr/>
            </p:nvPicPr>
            <p:blipFill>
              <a:blip r:embed="rId19"/>
              <a:stretch/>
            </p:blipFill>
            <p:spPr>
              <a:xfrm>
                <a:off x="2861640" y="1290960"/>
                <a:ext cx="165600" cy="147240"/>
              </a:xfrm>
              <a:prstGeom prst="rect">
                <a:avLst/>
              </a:prstGeom>
              <a:ln w="0">
                <a:noFill/>
              </a:ln>
            </p:spPr>
          </p:pic>
        </p:grpSp>
      </p:grpSp>
      <p:sp>
        <p:nvSpPr>
          <p:cNvPr id="69" name="Прямоугольник: скругленные углы 2"/>
          <p:cNvSpPr/>
          <p:nvPr/>
        </p:nvSpPr>
        <p:spPr>
          <a:xfrm>
            <a:off x="6140520" y="9593640"/>
            <a:ext cx="871920" cy="855720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endParaRPr lang="ru-RU" sz="1800" b="0" strike="noStrike" spc="-1">
              <a:solidFill>
                <a:schemeClr val="lt1"/>
              </a:solidFill>
              <a:latin typeface="Calibri"/>
            </a:endParaRPr>
          </a:p>
        </p:txBody>
      </p:sp>
      <p:sp>
        <p:nvSpPr>
          <p:cNvPr id="70" name="Овал 3"/>
          <p:cNvSpPr/>
          <p:nvPr/>
        </p:nvSpPr>
        <p:spPr>
          <a:xfrm>
            <a:off x="6047640" y="7937640"/>
            <a:ext cx="812520" cy="81252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endParaRPr lang="ru-RU" sz="1800" b="0" strike="noStrike" spc="-1">
              <a:solidFill>
                <a:schemeClr val="lt1"/>
              </a:solidFill>
              <a:latin typeface="Calibri"/>
            </a:endParaRPr>
          </a:p>
        </p:txBody>
      </p:sp>
      <p:pic>
        <p:nvPicPr>
          <p:cNvPr id="71" name="object 48"/>
          <p:cNvPicPr/>
          <p:nvPr/>
        </p:nvPicPr>
        <p:blipFill>
          <a:blip r:embed="rId20"/>
          <a:stretch/>
        </p:blipFill>
        <p:spPr>
          <a:xfrm>
            <a:off x="6162120" y="8141760"/>
            <a:ext cx="598680" cy="513720"/>
          </a:xfrm>
          <a:prstGeom prst="rect">
            <a:avLst/>
          </a:prstGeom>
          <a:ln w="0">
            <a:noFill/>
          </a:ln>
        </p:spPr>
      </p:pic>
      <p:pic>
        <p:nvPicPr>
          <p:cNvPr id="72" name="Рисунок 7"/>
          <p:cNvPicPr/>
          <p:nvPr/>
        </p:nvPicPr>
        <p:blipFill>
          <a:blip r:embed="rId21"/>
          <a:stretch/>
        </p:blipFill>
        <p:spPr>
          <a:xfrm>
            <a:off x="6153120" y="9577080"/>
            <a:ext cx="859320" cy="85932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73" name="Таблица 4"/>
          <p:cNvGraphicFramePr/>
          <p:nvPr>
            <p:extLst>
              <p:ext uri="{D42A27DB-BD31-4B8C-83A1-F6EECF244321}">
                <p14:modId xmlns:p14="http://schemas.microsoft.com/office/powerpoint/2010/main" val="2148388008"/>
              </p:ext>
            </p:extLst>
          </p:nvPr>
        </p:nvGraphicFramePr>
        <p:xfrm>
          <a:off x="382340" y="1748540"/>
          <a:ext cx="6789600" cy="5476548"/>
        </p:xfrm>
        <a:graphic>
          <a:graphicData uri="http://schemas.openxmlformats.org/drawingml/2006/table">
            <a:tbl>
              <a:tblPr/>
              <a:tblGrid>
                <a:gridCol w="842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7962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509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30309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b="1" strike="noStrike" spc="-1" dirty="0">
                          <a:solidFill>
                            <a:schemeClr val="lt1"/>
                          </a:solidFill>
                          <a:latin typeface="Times New Roman"/>
                        </a:rPr>
                        <a:t>Дата </a:t>
                      </a:r>
                      <a:endParaRPr lang="ru-RU" sz="1400" b="0" strike="noStrike" spc="-1" dirty="0">
                        <a:solidFill>
                          <a:srgbClr val="FFFFFF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b="1" strike="noStrike" spc="-1">
                          <a:solidFill>
                            <a:schemeClr val="lt1"/>
                          </a:solidFill>
                          <a:latin typeface="Times New Roman"/>
                        </a:rPr>
                        <a:t>Мероприятие</a:t>
                      </a:r>
                      <a:endParaRPr lang="ru-RU" sz="1400" b="0" strike="noStrike" spc="-1">
                        <a:solidFill>
                          <a:srgbClr val="FFFFFF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b="1" strike="noStrike" spc="-1">
                          <a:solidFill>
                            <a:schemeClr val="lt1"/>
                          </a:solidFill>
                          <a:latin typeface="Times New Roman"/>
                        </a:rPr>
                        <a:t>Время</a:t>
                      </a:r>
                      <a:endParaRPr lang="ru-RU" sz="1400" b="0" strike="noStrike" spc="-1">
                        <a:solidFill>
                          <a:srgbClr val="FFFFFF"/>
                        </a:solidFill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b="1" strike="noStrike" spc="-1">
                          <a:solidFill>
                            <a:schemeClr val="lt1"/>
                          </a:solidFill>
                          <a:latin typeface="Times New Roman"/>
                        </a:rPr>
                        <a:t>начала</a:t>
                      </a:r>
                      <a:endParaRPr lang="ru-RU" sz="1400" b="0" strike="noStrike" spc="-1">
                        <a:solidFill>
                          <a:srgbClr val="FFFFFF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44960"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400" b="1" strike="noStrike" spc="-12" dirty="0" smtClean="0">
                          <a:solidFill>
                            <a:srgbClr val="231F20"/>
                          </a:solidFill>
                          <a:latin typeface="Times New Roman"/>
                        </a:rPr>
                        <a:t>05.05</a:t>
                      </a:r>
                      <a:endParaRPr lang="ru-RU" sz="14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NSimSun"/>
                          <a:cs typeface="Mangal"/>
                        </a:rPr>
                        <a:t>Встреча с психологом</a:t>
                      </a:r>
                      <a:endParaRPr lang="ru-RU" sz="1100" dirty="0" smtClean="0">
                        <a:solidFill>
                          <a:srgbClr val="000000"/>
                        </a:solidFill>
                        <a:effectLst/>
                        <a:latin typeface="+mn-lt"/>
                        <a:ea typeface="NSimSun"/>
                        <a:cs typeface="Mangal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NSimSun"/>
                          <a:cs typeface="Mangal"/>
                        </a:rPr>
                        <a:t>"Снижение боли и тревоги через тело: техника саморегулирования"</a:t>
                      </a:r>
                      <a:endParaRPr lang="ru-RU" sz="1400" kern="1200" dirty="0" smtClean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400" b="0" strike="noStrike" spc="-12" dirty="0" smtClean="0">
                          <a:solidFill>
                            <a:srgbClr val="231F2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14:</a:t>
                      </a:r>
                      <a:r>
                        <a:rPr lang="ru-RU" sz="1400" b="0" strike="noStrike" spc="-26" dirty="0" smtClean="0">
                          <a:solidFill>
                            <a:srgbClr val="231F2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00</a:t>
                      </a:r>
                      <a:endParaRPr lang="ru-RU" sz="1400" b="0" strike="noStrike" spc="-1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06860"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400" b="1" strike="noStrike" spc="-12" dirty="0" smtClean="0">
                          <a:solidFill>
                            <a:srgbClr val="231F20"/>
                          </a:solidFill>
                          <a:latin typeface="Times New Roman"/>
                        </a:rPr>
                        <a:t>07.05</a:t>
                      </a:r>
                      <a:endParaRPr lang="ru-RU" sz="14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NSimSun"/>
                          <a:cs typeface="Mangal"/>
                        </a:rPr>
                        <a:t>Литературно-музыкальная гостиная: «Поем песни Победы»</a:t>
                      </a:r>
                      <a:endParaRPr lang="ru-RU" sz="1400" kern="1200" dirty="0" smtClean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b="0" strike="noStrike" spc="-1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14:00</a:t>
                      </a:r>
                      <a:endParaRPr lang="ru-RU" sz="1400" b="0" strike="noStrike" spc="-1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60400">
                <a:tc>
                  <a:txBody>
                    <a:bodyPr/>
                    <a:lstStyle/>
                    <a:p>
                      <a:r>
                        <a:rPr lang="ru-RU" sz="1400" b="1" strike="noStrike" spc="-1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12.05</a:t>
                      </a:r>
                      <a:endParaRPr lang="ru-RU" sz="1400" b="1" strike="noStrike" spc="-1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NSimSun"/>
                          <a:cs typeface="Mangal"/>
                        </a:rPr>
                        <a:t>День радио « На просторах радиоэфира»</a:t>
                      </a:r>
                      <a:endParaRPr lang="ru-RU" sz="1400" dirty="0" smtClean="0">
                        <a:solidFill>
                          <a:schemeClr val="dk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b="0" strike="noStrike" spc="-1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14:00</a:t>
                      </a:r>
                      <a:endParaRPr lang="ru-RU" sz="1400" b="0" strike="noStrike" spc="-1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696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1" strike="noStrike" spc="-1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14.05</a:t>
                      </a:r>
                      <a:endParaRPr lang="ru-RU" sz="14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u-RU" sz="14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NSimSun"/>
                          <a:cs typeface="Mangal"/>
                        </a:rPr>
                        <a:t>Тематическая лекция 1. Индексация социальных пенсий           2. Порядок установления периодов ухода за престарелыми и инвалидами 1 группы.</a:t>
                      </a:r>
                    </a:p>
                    <a:p>
                      <a:pPr marL="0" indent="0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u-RU" sz="14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NSimSun"/>
                          <a:cs typeface="Mangal"/>
                        </a:rPr>
                        <a:t>Индивидуальное консультирование </a:t>
                      </a:r>
                      <a:endParaRPr lang="ru-RU" sz="1100" dirty="0">
                        <a:solidFill>
                          <a:srgbClr val="000000"/>
                        </a:solidFill>
                        <a:effectLst/>
                        <a:latin typeface="+mn-lt"/>
                        <a:ea typeface="NSimSun"/>
                        <a:cs typeface="Mang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b="0" strike="noStrike" spc="-1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10:00</a:t>
                      </a:r>
                      <a:endParaRPr lang="ru-RU" sz="1400" b="0" strike="noStrike" spc="-1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696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1" strike="noStrike" spc="-1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19.05</a:t>
                      </a:r>
                      <a:endParaRPr lang="ru-RU" sz="1400" b="1" strike="noStrike" spc="-1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Mangal"/>
                        </a:rPr>
                        <a:t>Клуб : " Серебряные волонтеры" Помощь СВО: плетение сетей (ежедневно)</a:t>
                      </a:r>
                      <a:endParaRPr lang="ru-RU" sz="1100" dirty="0" smtClean="0">
                        <a:solidFill>
                          <a:srgbClr val="000000"/>
                        </a:solidFill>
                        <a:effectLst/>
                        <a:latin typeface="+mn-lt"/>
                        <a:ea typeface="NSimSun"/>
                        <a:cs typeface="Mangal"/>
                      </a:endParaRP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b="0" strike="noStrike" spc="-1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10:00</a:t>
                      </a:r>
                      <a:endParaRPr lang="ru-RU" sz="1400" b="0" strike="noStrike" spc="-1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1" strike="noStrike" spc="-1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21.05</a:t>
                      </a:r>
                      <a:endParaRPr lang="ru-RU" sz="1400" b="1" strike="noStrike" spc="-1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NSimSun"/>
                          <a:cs typeface="Mangal"/>
                        </a:rPr>
                        <a:t>1.Онлайн-лекция РО «Знание» </a:t>
                      </a:r>
                      <a:r>
                        <a:rPr lang="ru-RU" sz="1100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NSimSun"/>
                          <a:cs typeface="Mangal"/>
                        </a:rPr>
                        <a:t> </a:t>
                      </a:r>
                      <a:r>
                        <a:rPr lang="ru-RU" sz="14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NSimSun"/>
                          <a:cs typeface="Mangal"/>
                        </a:rPr>
                        <a:t>"Откуда мы родом: пишем историю семьи вместе»</a:t>
                      </a:r>
                      <a:endParaRPr lang="ru-RU" sz="1100" dirty="0" smtClean="0">
                        <a:solidFill>
                          <a:srgbClr val="000000"/>
                        </a:solidFill>
                        <a:effectLst/>
                        <a:latin typeface="+mn-lt"/>
                        <a:ea typeface="NSimSun"/>
                        <a:cs typeface="Mangal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NSimSun"/>
                          <a:cs typeface="Mangal"/>
                        </a:rPr>
                        <a:t>2.Финансовая</a:t>
                      </a:r>
                      <a:r>
                        <a:rPr lang="ru-RU" sz="1400" baseline="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NSimSun"/>
                          <a:cs typeface="Mangal"/>
                        </a:rPr>
                        <a:t> грамотность «Освой  </a:t>
                      </a:r>
                      <a:r>
                        <a:rPr lang="en-US" sz="1400" baseline="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NSimSun"/>
                          <a:cs typeface="Mangal"/>
                        </a:rPr>
                        <a:t>MAX </a:t>
                      </a:r>
                      <a:r>
                        <a:rPr lang="ru-RU" sz="1400" baseline="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NSimSun"/>
                          <a:cs typeface="Mangal"/>
                        </a:rPr>
                        <a:t>вместе с нами»</a:t>
                      </a:r>
                      <a:endParaRPr lang="ru-RU" sz="1400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NSimSun"/>
                        <a:cs typeface="Times New Roman" pitchFamily="18" charset="0"/>
                      </a:endParaRP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b="0" strike="noStrike" spc="-1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11:00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lang="ru-RU" sz="1400" b="0" strike="noStrike" spc="-1" dirty="0" smtClean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b="0" strike="noStrike" spc="-1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12:00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lang="ru-RU" sz="1400" b="0" strike="noStrike" spc="-1" dirty="0" smtClean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4" name="object 46"/>
          <p:cNvPicPr/>
          <p:nvPr/>
        </p:nvPicPr>
        <p:blipFill>
          <a:blip r:embed="rId2"/>
          <a:stretch/>
        </p:blipFill>
        <p:spPr>
          <a:xfrm>
            <a:off x="3731760" y="108000"/>
            <a:ext cx="3717360" cy="1655640"/>
          </a:xfrm>
          <a:prstGeom prst="rect">
            <a:avLst/>
          </a:prstGeom>
          <a:ln w="0">
            <a:noFill/>
          </a:ln>
        </p:spPr>
      </p:pic>
      <p:sp>
        <p:nvSpPr>
          <p:cNvPr id="75" name="object 47"/>
          <p:cNvSpPr/>
          <p:nvPr/>
        </p:nvSpPr>
        <p:spPr>
          <a:xfrm>
            <a:off x="111240" y="7036200"/>
            <a:ext cx="7342920" cy="3580920"/>
          </a:xfrm>
          <a:custGeom>
            <a:avLst/>
            <a:gdLst>
              <a:gd name="textAreaLeft" fmla="*/ 0 w 7342920"/>
              <a:gd name="textAreaRight" fmla="*/ 7345800 w 7342920"/>
              <a:gd name="textAreaTop" fmla="*/ 0 h 3580920"/>
              <a:gd name="textAreaBottom" fmla="*/ 3583800 h 3580920"/>
            </a:gdLst>
            <a:ahLst/>
            <a:cxnLst/>
            <a:rect l="textAreaLeft" t="textAreaTop" r="textAreaRight" b="textAreaBottom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>
              <a:lnSpc>
                <a:spcPct val="100000"/>
              </a:lnSpc>
            </a:pPr>
            <a:endParaRPr lang="ru-RU" sz="1800" b="0" strike="noStrike" spc="-1" dirty="0">
              <a:solidFill>
                <a:srgbClr val="FFFFFF"/>
              </a:solidFill>
              <a:latin typeface="Arial"/>
            </a:endParaRPr>
          </a:p>
        </p:txBody>
      </p:sp>
      <p:grpSp>
        <p:nvGrpSpPr>
          <p:cNvPr id="76" name="Группа 4"/>
          <p:cNvGrpSpPr/>
          <p:nvPr/>
        </p:nvGrpSpPr>
        <p:grpSpPr>
          <a:xfrm>
            <a:off x="644400" y="8176320"/>
            <a:ext cx="1145160" cy="129960"/>
            <a:chOff x="644400" y="8176320"/>
            <a:chExt cx="1145160" cy="129960"/>
          </a:xfrm>
        </p:grpSpPr>
        <p:pic>
          <p:nvPicPr>
            <p:cNvPr id="77" name="object 69"/>
            <p:cNvPicPr/>
            <p:nvPr/>
          </p:nvPicPr>
          <p:blipFill>
            <a:blip r:embed="rId3"/>
            <a:stretch/>
          </p:blipFill>
          <p:spPr>
            <a:xfrm>
              <a:off x="644400" y="8176320"/>
              <a:ext cx="100440" cy="12996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78" name="object 70"/>
            <p:cNvSpPr/>
            <p:nvPr/>
          </p:nvSpPr>
          <p:spPr>
            <a:xfrm>
              <a:off x="771480" y="8178120"/>
              <a:ext cx="91800" cy="126720"/>
            </a:xfrm>
            <a:custGeom>
              <a:avLst/>
              <a:gdLst>
                <a:gd name="textAreaLeft" fmla="*/ 0 w 91800"/>
                <a:gd name="textAreaRight" fmla="*/ 94680 w 91800"/>
                <a:gd name="textAreaTop" fmla="*/ 0 h 126720"/>
                <a:gd name="textAreaBottom" fmla="*/ 129600 h 126720"/>
              </a:gdLst>
              <a:ahLst/>
              <a:cxnLst/>
              <a:rect l="textAreaLeft" t="textAreaTop" r="textAreaRight" b="textAreaBottom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0" tIns="0" rIns="0" bIns="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800" b="0" strike="noStrike" spc="-1" dirty="0">
                <a:solidFill>
                  <a:srgbClr val="000000"/>
                </a:solidFill>
                <a:latin typeface="Arial"/>
              </a:endParaRPr>
            </a:p>
          </p:txBody>
        </p:sp>
        <p:pic>
          <p:nvPicPr>
            <p:cNvPr id="79" name="object 71"/>
            <p:cNvPicPr/>
            <p:nvPr/>
          </p:nvPicPr>
          <p:blipFill>
            <a:blip r:embed="rId4"/>
            <a:stretch/>
          </p:blipFill>
          <p:spPr>
            <a:xfrm>
              <a:off x="888840" y="8176320"/>
              <a:ext cx="289440" cy="12996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80" name="object 72"/>
            <p:cNvPicPr/>
            <p:nvPr/>
          </p:nvPicPr>
          <p:blipFill>
            <a:blip r:embed="rId5"/>
            <a:stretch/>
          </p:blipFill>
          <p:spPr>
            <a:xfrm>
              <a:off x="1201680" y="8176320"/>
              <a:ext cx="316440" cy="12996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81" name="object 73"/>
            <p:cNvPicPr/>
            <p:nvPr/>
          </p:nvPicPr>
          <p:blipFill>
            <a:blip r:embed="rId6"/>
            <a:stretch/>
          </p:blipFill>
          <p:spPr>
            <a:xfrm>
              <a:off x="1545480" y="8178120"/>
              <a:ext cx="107280" cy="12636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82" name="object 74"/>
            <p:cNvPicPr/>
            <p:nvPr/>
          </p:nvPicPr>
          <p:blipFill>
            <a:blip r:embed="rId7"/>
            <a:stretch/>
          </p:blipFill>
          <p:spPr>
            <a:xfrm>
              <a:off x="1679400" y="8178120"/>
              <a:ext cx="110160" cy="12816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83" name="PlaceHolder 1"/>
          <p:cNvSpPr>
            <a:spLocks noGrp="1"/>
          </p:cNvSpPr>
          <p:nvPr>
            <p:ph type="title"/>
          </p:nvPr>
        </p:nvSpPr>
        <p:spPr>
          <a:xfrm>
            <a:off x="3782700" y="316800"/>
            <a:ext cx="3353940" cy="2032700"/>
          </a:xfrm>
          <a:prstGeom prst="rect">
            <a:avLst/>
          </a:prstGeom>
          <a:noFill/>
          <a:ln w="0">
            <a:noFill/>
          </a:ln>
        </p:spPr>
        <p:txBody>
          <a:bodyPr lIns="0" tIns="81360" rIns="0" bIns="0" anchor="t">
            <a:noAutofit/>
          </a:bodyPr>
          <a:lstStyle/>
          <a:p>
            <a:pPr marL="439560" indent="-427320">
              <a:lnSpc>
                <a:spcPts val="2701"/>
              </a:lnSpc>
              <a:spcBef>
                <a:spcPts val="641"/>
              </a:spcBef>
              <a:tabLst>
                <a:tab pos="0" algn="l"/>
              </a:tabLst>
            </a:pPr>
            <a:r>
              <a:rPr lang="ru-RU" sz="2700" b="1" strike="noStrike" spc="-12" dirty="0">
                <a:solidFill>
                  <a:schemeClr val="lt1"/>
                </a:solidFill>
                <a:latin typeface="Calibri"/>
              </a:rPr>
              <a:t>     </a:t>
            </a:r>
            <a:r>
              <a:rPr lang="ru-RU" sz="2700" b="1" strike="noStrike" spc="-12" dirty="0" smtClean="0">
                <a:solidFill>
                  <a:schemeClr val="lt1"/>
                </a:solidFill>
                <a:latin typeface="Calibri"/>
              </a:rPr>
              <a:t>                          </a:t>
            </a:r>
            <a:r>
              <a:rPr lang="ru-RU" sz="2700" b="1" spc="-12" dirty="0" smtClean="0">
                <a:solidFill>
                  <a:schemeClr val="lt1"/>
                </a:solidFill>
              </a:rPr>
              <a:t>ПЛАН</a:t>
            </a:r>
            <a:r>
              <a:rPr lang="ru-RU" sz="2700" b="1" spc="-12" dirty="0">
                <a:solidFill>
                  <a:schemeClr val="lt1"/>
                </a:solidFill>
              </a:rPr>
              <a:t/>
            </a:r>
            <a:br>
              <a:rPr lang="ru-RU" sz="2700" b="1" spc="-12" dirty="0">
                <a:solidFill>
                  <a:schemeClr val="lt1"/>
                </a:solidFill>
              </a:rPr>
            </a:br>
            <a:r>
              <a:rPr lang="ru-RU" sz="2700" b="1" spc="-12" dirty="0" smtClean="0">
                <a:solidFill>
                  <a:schemeClr val="lt1"/>
                </a:solidFill>
              </a:rPr>
              <a:t>       МЕРОПРИЯТИЙ </a:t>
            </a:r>
            <a:br>
              <a:rPr lang="ru-RU" sz="2700" b="1" spc="-12" dirty="0" smtClean="0">
                <a:solidFill>
                  <a:schemeClr val="lt1"/>
                </a:solidFill>
              </a:rPr>
            </a:br>
            <a:r>
              <a:rPr lang="ru-RU" sz="2700" b="1" spc="-12" dirty="0" smtClean="0">
                <a:solidFill>
                  <a:schemeClr val="lt1"/>
                </a:solidFill>
              </a:rPr>
              <a:t>                     </a:t>
            </a:r>
            <a:r>
              <a:rPr lang="ru-RU" sz="2700" b="1" spc="-1" dirty="0" smtClean="0">
                <a:solidFill>
                  <a:schemeClr val="lt1"/>
                </a:solidFill>
              </a:rPr>
              <a:t>НА </a:t>
            </a:r>
            <a:r>
              <a:rPr lang="ru-RU" sz="2700" b="1" spc="-7" dirty="0" smtClean="0">
                <a:solidFill>
                  <a:schemeClr val="lt1"/>
                </a:solidFill>
              </a:rPr>
              <a:t>МАЙ</a:t>
            </a:r>
            <a:r>
              <a:rPr lang="ru-RU" sz="2700" spc="-1" dirty="0">
                <a:solidFill>
                  <a:srgbClr val="000000"/>
                </a:solidFill>
                <a:latin typeface="Arial"/>
              </a:rPr>
              <a:t/>
            </a:r>
            <a:br>
              <a:rPr lang="ru-RU" sz="2700" spc="-1" dirty="0">
                <a:solidFill>
                  <a:srgbClr val="000000"/>
                </a:solidFill>
                <a:latin typeface="Arial"/>
              </a:rPr>
            </a:br>
            <a:r>
              <a:rPr lang="ru-RU" sz="2700" b="1" spc="-21" dirty="0" smtClean="0">
                <a:solidFill>
                  <a:schemeClr val="lt1"/>
                </a:solidFill>
              </a:rPr>
              <a:t>                             2026</a:t>
            </a:r>
            <a:endParaRPr lang="ru-RU" sz="27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84" name="object 76"/>
          <p:cNvSpPr/>
          <p:nvPr/>
        </p:nvSpPr>
        <p:spPr>
          <a:xfrm>
            <a:off x="281520" y="8300160"/>
            <a:ext cx="5111280" cy="2026555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74600" rIns="0" bIns="0" anchor="t">
            <a:spAutoFit/>
          </a:bodyPr>
          <a:lstStyle/>
          <a:p>
            <a:pPr marL="12600">
              <a:lnSpc>
                <a:spcPct val="75000"/>
              </a:lnSpc>
              <a:spcBef>
                <a:spcPts val="1375"/>
              </a:spcBef>
            </a:pPr>
            <a:r>
              <a:rPr lang="ru-RU" sz="4400" b="1" strike="noStrike" spc="-12" dirty="0">
                <a:solidFill>
                  <a:srgbClr val="FFFFFF"/>
                </a:solidFill>
                <a:latin typeface="Calibri"/>
              </a:rPr>
              <a:t>ПРИХОДИТЕ, </a:t>
            </a:r>
            <a:r>
              <a:rPr lang="ru-RU" sz="4400" b="1" strike="noStrike" spc="-1" dirty="0">
                <a:solidFill>
                  <a:srgbClr val="FFFFFF"/>
                </a:solidFill>
                <a:latin typeface="Calibri"/>
              </a:rPr>
              <a:t>МЫ</a:t>
            </a:r>
            <a:r>
              <a:rPr lang="ru-RU" sz="4400" b="1" strike="noStrike" spc="-137" dirty="0">
                <a:solidFill>
                  <a:srgbClr val="FFFFFF"/>
                </a:solidFill>
                <a:latin typeface="Calibri"/>
              </a:rPr>
              <a:t> </a:t>
            </a:r>
            <a:r>
              <a:rPr lang="ru-RU" sz="4400" b="1" strike="noStrike" spc="-1" dirty="0">
                <a:solidFill>
                  <a:srgbClr val="FFFFFF"/>
                </a:solidFill>
                <a:latin typeface="Calibri"/>
              </a:rPr>
              <a:t>ВАС</a:t>
            </a:r>
            <a:r>
              <a:rPr lang="ru-RU" sz="4400" b="1" strike="noStrike" spc="-137" dirty="0">
                <a:solidFill>
                  <a:srgbClr val="FFFFFF"/>
                </a:solidFill>
                <a:latin typeface="Calibri"/>
              </a:rPr>
              <a:t> </a:t>
            </a:r>
            <a:r>
              <a:rPr lang="ru-RU" sz="4400" b="1" strike="noStrike" spc="-12" dirty="0">
                <a:solidFill>
                  <a:srgbClr val="FFFFFF"/>
                </a:solidFill>
                <a:latin typeface="Calibri"/>
              </a:rPr>
              <a:t>ЖДЕМ!</a:t>
            </a:r>
            <a:endParaRPr lang="ru-RU" sz="4400" b="0" strike="noStrike" spc="-1" dirty="0">
              <a:solidFill>
                <a:srgbClr val="000000"/>
              </a:solidFill>
              <a:latin typeface="Arial"/>
            </a:endParaRPr>
          </a:p>
          <a:p>
            <a:pPr marL="15120">
              <a:lnSpc>
                <a:spcPts val="1429"/>
              </a:lnSpc>
              <a:spcBef>
                <a:spcPts val="1040"/>
              </a:spcBef>
            </a:pPr>
            <a:r>
              <a:rPr lang="ru-RU" sz="1300" spc="-1" dirty="0">
                <a:solidFill>
                  <a:srgbClr val="FFFFFF"/>
                </a:solidFill>
              </a:rPr>
              <a:t>Наши</a:t>
            </a:r>
            <a:r>
              <a:rPr lang="ru-RU" sz="1300" spc="-35" dirty="0">
                <a:solidFill>
                  <a:srgbClr val="FFFFFF"/>
                </a:solidFill>
              </a:rPr>
              <a:t> </a:t>
            </a:r>
            <a:r>
              <a:rPr lang="ru-RU" sz="1300" spc="-12" dirty="0">
                <a:solidFill>
                  <a:srgbClr val="FFFFFF"/>
                </a:solidFill>
              </a:rPr>
              <a:t>контакты:</a:t>
            </a:r>
            <a:endParaRPr lang="ru-RU" sz="1300" spc="-1" dirty="0">
              <a:solidFill>
                <a:srgbClr val="000000"/>
              </a:solidFill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</a:pPr>
            <a:r>
              <a:rPr lang="ru-RU" sz="1300" spc="-1" dirty="0">
                <a:solidFill>
                  <a:srgbClr val="FFFFFF"/>
                </a:solidFill>
              </a:rPr>
              <a:t>Адрес: 446306  Самарская область, г.Отрадный,ул.Советская,д.94,                                </a:t>
            </a:r>
            <a:r>
              <a:rPr lang="ru-RU" sz="1300" dirty="0"/>
              <a:t/>
            </a:r>
            <a:br>
              <a:rPr lang="ru-RU" sz="1300" dirty="0"/>
            </a:br>
            <a:r>
              <a:rPr lang="ru-RU" sz="1300" spc="-1" dirty="0">
                <a:solidFill>
                  <a:srgbClr val="FFFFFF"/>
                </a:solidFill>
              </a:rPr>
              <a:t>Контактный номер </a:t>
            </a:r>
            <a:r>
              <a:rPr lang="ru-RU" sz="1300" spc="-1" dirty="0" smtClean="0">
                <a:solidFill>
                  <a:srgbClr val="FFFFFF"/>
                </a:solidFill>
              </a:rPr>
              <a:t>8(846)2001200( </a:t>
            </a:r>
            <a:r>
              <a:rPr lang="ru-RU" sz="1300" spc="-1" dirty="0" err="1" smtClean="0">
                <a:solidFill>
                  <a:srgbClr val="FFFFFF"/>
                </a:solidFill>
              </a:rPr>
              <a:t>доб</a:t>
            </a:r>
            <a:r>
              <a:rPr lang="ru-RU" sz="1300" spc="-1" dirty="0" smtClean="0">
                <a:solidFill>
                  <a:srgbClr val="FFFFFF"/>
                </a:solidFill>
              </a:rPr>
              <a:t> 6093)</a:t>
            </a:r>
            <a:endParaRPr lang="ru-RU" sz="1300" spc="-1" dirty="0">
              <a:solidFill>
                <a:srgbClr val="000000"/>
              </a:solidFill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</a:pPr>
            <a:r>
              <a:rPr lang="ru-RU" sz="1300" spc="-1" dirty="0" smtClean="0">
                <a:solidFill>
                  <a:srgbClr val="FFFFFF"/>
                </a:solidFill>
              </a:rPr>
              <a:t> </a:t>
            </a:r>
            <a:r>
              <a:rPr lang="ru-RU" sz="1300" spc="-1" dirty="0">
                <a:solidFill>
                  <a:srgbClr val="FFFFFF"/>
                </a:solidFill>
              </a:rPr>
              <a:t>Чаплыгина Татьяна Николаевна</a:t>
            </a:r>
            <a:endParaRPr lang="ru-RU" sz="1300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85" name="object 77"/>
          <p:cNvSpPr/>
          <p:nvPr/>
        </p:nvSpPr>
        <p:spPr>
          <a:xfrm>
            <a:off x="3909600" y="7036200"/>
            <a:ext cx="3294720" cy="8308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2600" rIns="0" bIns="0" anchor="t">
            <a:spAutoFit/>
          </a:bodyPr>
          <a:lstStyle/>
          <a:p>
            <a:pPr marL="12600" indent="1948680">
              <a:lnSpc>
                <a:spcPct val="112000"/>
              </a:lnSpc>
              <a:spcBef>
                <a:spcPts val="99"/>
              </a:spcBef>
              <a:tabLst>
                <a:tab pos="0" algn="l"/>
              </a:tabLst>
            </a:pPr>
            <a:r>
              <a:rPr lang="ru-RU" sz="1600" b="1" strike="noStrike" spc="-1">
                <a:solidFill>
                  <a:srgbClr val="58595B"/>
                </a:solidFill>
                <a:latin typeface="Calibri"/>
              </a:rPr>
              <a:t>Время</a:t>
            </a:r>
            <a:r>
              <a:rPr lang="ru-RU" sz="1600" b="1" strike="noStrike" spc="-66">
                <a:solidFill>
                  <a:srgbClr val="58595B"/>
                </a:solidFill>
                <a:latin typeface="Calibri"/>
              </a:rPr>
              <a:t> </a:t>
            </a:r>
            <a:r>
              <a:rPr lang="ru-RU" sz="1600" b="1" strike="noStrike" spc="-12">
                <a:solidFill>
                  <a:srgbClr val="58595B"/>
                </a:solidFill>
                <a:latin typeface="Calibri"/>
              </a:rPr>
              <a:t>работы: понедельник </a:t>
            </a:r>
            <a:r>
              <a:rPr lang="ru-RU" sz="1600" b="1" strike="noStrike" spc="-1">
                <a:solidFill>
                  <a:srgbClr val="58595B"/>
                </a:solidFill>
                <a:latin typeface="Calibri"/>
              </a:rPr>
              <a:t>–</a:t>
            </a:r>
            <a:r>
              <a:rPr lang="ru-RU" sz="1600" b="1" strike="noStrike" spc="-12">
                <a:solidFill>
                  <a:srgbClr val="58595B"/>
                </a:solidFill>
                <a:latin typeface="Calibri"/>
              </a:rPr>
              <a:t> четверг  </a:t>
            </a:r>
            <a:r>
              <a:rPr lang="ru-RU" sz="1600" b="1" strike="noStrike" spc="-1">
                <a:solidFill>
                  <a:srgbClr val="58595B"/>
                </a:solidFill>
                <a:latin typeface="Calibri"/>
              </a:rPr>
              <a:t>08:00</a:t>
            </a:r>
            <a:r>
              <a:rPr lang="ru-RU" sz="1600" b="1" strike="noStrike" spc="-7">
                <a:solidFill>
                  <a:srgbClr val="58595B"/>
                </a:solidFill>
                <a:latin typeface="Calibri"/>
              </a:rPr>
              <a:t> </a:t>
            </a:r>
            <a:r>
              <a:rPr lang="ru-RU" sz="1600" b="1" strike="noStrike" spc="-1">
                <a:solidFill>
                  <a:srgbClr val="58595B"/>
                </a:solidFill>
                <a:latin typeface="Calibri"/>
              </a:rPr>
              <a:t>–</a:t>
            </a:r>
            <a:r>
              <a:rPr lang="ru-RU" sz="1600" b="1" strike="noStrike" spc="-15">
                <a:solidFill>
                  <a:srgbClr val="58595B"/>
                </a:solidFill>
                <a:latin typeface="Calibri"/>
              </a:rPr>
              <a:t> </a:t>
            </a:r>
            <a:r>
              <a:rPr lang="ru-RU" sz="1600" b="1" strike="noStrike" spc="-21">
                <a:solidFill>
                  <a:srgbClr val="58595B"/>
                </a:solidFill>
                <a:latin typeface="Calibri"/>
              </a:rPr>
              <a:t>17:00                                пятница  08:00-16:00</a:t>
            </a:r>
            <a:endParaRPr lang="ru-RU" sz="16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86" name="object 78"/>
          <p:cNvSpPr/>
          <p:nvPr/>
        </p:nvSpPr>
        <p:spPr>
          <a:xfrm>
            <a:off x="6123240" y="8786520"/>
            <a:ext cx="914760" cy="7434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33120" rIns="0" bIns="0" anchor="t">
            <a:spAutoFit/>
          </a:bodyPr>
          <a:lstStyle/>
          <a:p>
            <a:pPr marL="12600">
              <a:lnSpc>
                <a:spcPts val="799"/>
              </a:lnSpc>
              <a:spcBef>
                <a:spcPts val="258"/>
              </a:spcBef>
            </a:pPr>
            <a:r>
              <a:rPr lang="ru-RU" sz="800" b="0" strike="noStrike" spc="-12">
                <a:solidFill>
                  <a:srgbClr val="FFFFFF"/>
                </a:solidFill>
                <a:latin typeface="Calibri"/>
              </a:rPr>
              <a:t>Отделение Фонда</a:t>
            </a:r>
            <a:r>
              <a:rPr lang="ru-RU" sz="800" b="0" strike="noStrike" spc="477">
                <a:solidFill>
                  <a:srgbClr val="FFFFFF"/>
                </a:solidFill>
                <a:latin typeface="Calibri"/>
              </a:rPr>
              <a:t> 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</a:rPr>
              <a:t>пенсионного</a:t>
            </a:r>
            <a:endParaRPr lang="ru-RU" sz="800" b="0" strike="noStrike" spc="-1">
              <a:solidFill>
                <a:srgbClr val="000000"/>
              </a:solidFill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lang="ru-RU" sz="800" b="0" strike="noStrike" spc="-1">
                <a:solidFill>
                  <a:srgbClr val="FFFFFF"/>
                </a:solidFill>
                <a:latin typeface="Calibri"/>
              </a:rPr>
              <a:t>и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</a:rPr>
              <a:t> социального</a:t>
            </a:r>
            <a:r>
              <a:rPr lang="ru-RU" sz="800" b="0" strike="noStrike" spc="477">
                <a:solidFill>
                  <a:srgbClr val="FFFFFF"/>
                </a:solidFill>
                <a:latin typeface="Calibri"/>
              </a:rPr>
              <a:t> 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</a:rPr>
              <a:t>страхования</a:t>
            </a:r>
            <a:r>
              <a:rPr lang="ru-RU" sz="800" b="0" strike="noStrike" spc="-1">
                <a:solidFill>
                  <a:srgbClr val="FFFFFF"/>
                </a:solidFill>
                <a:latin typeface="Calibri"/>
              </a:rPr>
              <a:t> </a:t>
            </a:r>
            <a:r>
              <a:rPr lang="ru-RU" sz="800" b="0" strike="noStrike" spc="-26">
                <a:solidFill>
                  <a:srgbClr val="FFFFFF"/>
                </a:solidFill>
                <a:latin typeface="Calibri"/>
              </a:rPr>
              <a:t>РФ</a:t>
            </a:r>
            <a:endParaRPr lang="ru-RU" sz="800" b="0" strike="noStrike" spc="-1">
              <a:solidFill>
                <a:srgbClr val="000000"/>
              </a:solidFill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lang="ru-RU" sz="800" b="0" strike="noStrike" spc="-1">
                <a:solidFill>
                  <a:srgbClr val="FFFFFF"/>
                </a:solidFill>
                <a:latin typeface="Calibri"/>
              </a:rPr>
              <a:t>по</a:t>
            </a:r>
            <a:r>
              <a:rPr lang="ru-RU" sz="800" b="0" strike="noStrike" spc="24">
                <a:solidFill>
                  <a:srgbClr val="FFFFFF"/>
                </a:solidFill>
                <a:latin typeface="Calibri"/>
              </a:rPr>
              <a:t> </a:t>
            </a:r>
            <a:r>
              <a:rPr lang="ru-RU" sz="800" b="0" strike="noStrike" spc="-21">
                <a:solidFill>
                  <a:srgbClr val="FFFFFF"/>
                </a:solidFill>
                <a:latin typeface="Calibri"/>
              </a:rPr>
              <a:t>Санкт-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</a:rPr>
              <a:t>Петербургу</a:t>
            </a:r>
            <a:r>
              <a:rPr lang="ru-RU" sz="800" b="0" strike="noStrike" spc="477">
                <a:solidFill>
                  <a:srgbClr val="FFFFFF"/>
                </a:solidFill>
                <a:latin typeface="Calibri"/>
              </a:rPr>
              <a:t> </a:t>
            </a:r>
            <a:r>
              <a:rPr lang="ru-RU" sz="800" b="0" strike="noStrike" spc="-1">
                <a:solidFill>
                  <a:srgbClr val="FFFFFF"/>
                </a:solidFill>
                <a:latin typeface="Calibri"/>
              </a:rPr>
              <a:t>и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</a:rPr>
              <a:t> Ленинградской</a:t>
            </a:r>
            <a:r>
              <a:rPr lang="ru-RU" sz="800" b="0" strike="noStrike" spc="477">
                <a:solidFill>
                  <a:srgbClr val="FFFFFF"/>
                </a:solidFill>
                <a:latin typeface="Calibri"/>
              </a:rPr>
              <a:t> 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</a:rPr>
              <a:t>области</a:t>
            </a:r>
            <a:endParaRPr lang="ru-RU" sz="800" b="0" strike="noStrike" spc="-1">
              <a:solidFill>
                <a:srgbClr val="000000"/>
              </a:solidFill>
              <a:latin typeface="Arial"/>
            </a:endParaRPr>
          </a:p>
        </p:txBody>
      </p:sp>
      <p:grpSp>
        <p:nvGrpSpPr>
          <p:cNvPr id="87" name="Группа 5"/>
          <p:cNvGrpSpPr/>
          <p:nvPr/>
        </p:nvGrpSpPr>
        <p:grpSpPr>
          <a:xfrm>
            <a:off x="512280" y="489240"/>
            <a:ext cx="2514960" cy="980280"/>
            <a:chOff x="512280" y="489240"/>
            <a:chExt cx="2514960" cy="980280"/>
          </a:xfrm>
        </p:grpSpPr>
        <p:pic>
          <p:nvPicPr>
            <p:cNvPr id="88" name="object 79"/>
            <p:cNvPicPr/>
            <p:nvPr/>
          </p:nvPicPr>
          <p:blipFill>
            <a:blip r:embed="rId8"/>
            <a:stretch/>
          </p:blipFill>
          <p:spPr>
            <a:xfrm>
              <a:off x="512280" y="489240"/>
              <a:ext cx="836640" cy="95436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89" name="object 80"/>
            <p:cNvSpPr/>
            <p:nvPr/>
          </p:nvSpPr>
          <p:spPr>
            <a:xfrm>
              <a:off x="1577160" y="814680"/>
              <a:ext cx="292320" cy="182520"/>
            </a:xfrm>
            <a:custGeom>
              <a:avLst/>
              <a:gdLst>
                <a:gd name="textAreaLeft" fmla="*/ 0 w 292320"/>
                <a:gd name="textAreaRight" fmla="*/ 295200 w 292320"/>
                <a:gd name="textAreaTop" fmla="*/ 0 h 182520"/>
                <a:gd name="textAreaBottom" fmla="*/ 185400 h 182520"/>
              </a:gdLst>
              <a:ahLst/>
              <a:cxnLst/>
              <a:rect l="textAreaLeft" t="textAreaTop" r="textAreaRight" b="textAreaBottom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0" tIns="0" rIns="0" bIns="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800" b="0" strike="noStrike" spc="-1">
                <a:solidFill>
                  <a:srgbClr val="FFFFFF"/>
                </a:solidFill>
                <a:latin typeface="Arial"/>
              </a:endParaRPr>
            </a:p>
          </p:txBody>
        </p:sp>
        <p:grpSp>
          <p:nvGrpSpPr>
            <p:cNvPr id="90" name="object 81"/>
            <p:cNvGrpSpPr/>
            <p:nvPr/>
          </p:nvGrpSpPr>
          <p:grpSpPr>
            <a:xfrm>
              <a:off x="1917720" y="814680"/>
              <a:ext cx="444960" cy="148320"/>
              <a:chOff x="1917720" y="814680"/>
              <a:chExt cx="444960" cy="148320"/>
            </a:xfrm>
          </p:grpSpPr>
          <p:sp>
            <p:nvSpPr>
              <p:cNvPr id="91" name="object 82"/>
              <p:cNvSpPr/>
              <p:nvPr/>
            </p:nvSpPr>
            <p:spPr>
              <a:xfrm>
                <a:off x="1917720" y="814680"/>
                <a:ext cx="288000" cy="148320"/>
              </a:xfrm>
              <a:custGeom>
                <a:avLst/>
                <a:gdLst>
                  <a:gd name="textAreaLeft" fmla="*/ 0 w 288000"/>
                  <a:gd name="textAreaRight" fmla="*/ 290880 w 288000"/>
                  <a:gd name="textAreaTop" fmla="*/ 0 h 148320"/>
                  <a:gd name="textAreaBottom" fmla="*/ 151200 h 148320"/>
                </a:gdLst>
                <a:ahLst/>
                <a:cxnLst/>
                <a:rect l="textAreaLeft" t="textAreaTop" r="textAreaRight" b="textAreaBottom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0" tIns="0" rIns="0" bIns="0" anchor="t">
                <a:noAutofit/>
              </a:bodyPr>
              <a:lstStyle/>
              <a:p>
                <a:pPr>
                  <a:lnSpc>
                    <a:spcPct val="100000"/>
                  </a:lnSpc>
                </a:pPr>
                <a:endParaRPr lang="ru-RU" sz="1800" b="0" strike="noStrike" spc="-1">
                  <a:solidFill>
                    <a:srgbClr val="FFFFFF"/>
                  </a:solidFill>
                  <a:latin typeface="Arial"/>
                </a:endParaRPr>
              </a:p>
            </p:txBody>
          </p:sp>
          <p:pic>
            <p:nvPicPr>
              <p:cNvPr id="92" name="object 83"/>
              <p:cNvPicPr/>
              <p:nvPr/>
            </p:nvPicPr>
            <p:blipFill>
              <a:blip r:embed="rId9"/>
              <a:stretch/>
            </p:blipFill>
            <p:spPr>
              <a:xfrm>
                <a:off x="2244240" y="815040"/>
                <a:ext cx="118440" cy="147240"/>
              </a:xfrm>
              <a:prstGeom prst="rect">
                <a:avLst/>
              </a:prstGeom>
              <a:ln w="0">
                <a:noFill/>
              </a:ln>
            </p:spPr>
          </p:pic>
        </p:grpSp>
        <p:pic>
          <p:nvPicPr>
            <p:cNvPr id="93" name="object 84"/>
            <p:cNvPicPr/>
            <p:nvPr/>
          </p:nvPicPr>
          <p:blipFill>
            <a:blip r:embed="rId10"/>
            <a:stretch/>
          </p:blipFill>
          <p:spPr>
            <a:xfrm>
              <a:off x="1556640" y="1049760"/>
              <a:ext cx="156960" cy="150840"/>
            </a:xfrm>
            <a:prstGeom prst="rect">
              <a:avLst/>
            </a:prstGeom>
            <a:ln w="0">
              <a:noFill/>
            </a:ln>
          </p:spPr>
        </p:pic>
        <p:grpSp>
          <p:nvGrpSpPr>
            <p:cNvPr id="94" name="object 85"/>
            <p:cNvGrpSpPr/>
            <p:nvPr/>
          </p:nvGrpSpPr>
          <p:grpSpPr>
            <a:xfrm>
              <a:off x="1762920" y="1051200"/>
              <a:ext cx="674640" cy="180720"/>
              <a:chOff x="1762920" y="1051200"/>
              <a:chExt cx="674640" cy="180720"/>
            </a:xfrm>
          </p:grpSpPr>
          <p:pic>
            <p:nvPicPr>
              <p:cNvPr id="95" name="object 86"/>
              <p:cNvPicPr/>
              <p:nvPr/>
            </p:nvPicPr>
            <p:blipFill>
              <a:blip r:embed="rId11"/>
              <a:stretch/>
            </p:blipFill>
            <p:spPr>
              <a:xfrm>
                <a:off x="1762920" y="1051560"/>
                <a:ext cx="119880" cy="14724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96" name="object 87"/>
              <p:cNvSpPr/>
              <p:nvPr/>
            </p:nvSpPr>
            <p:spPr>
              <a:xfrm>
                <a:off x="1917720" y="1051200"/>
                <a:ext cx="519840" cy="180720"/>
              </a:xfrm>
              <a:custGeom>
                <a:avLst/>
                <a:gdLst>
                  <a:gd name="textAreaLeft" fmla="*/ 0 w 519840"/>
                  <a:gd name="textAreaRight" fmla="*/ 522720 w 519840"/>
                  <a:gd name="textAreaTop" fmla="*/ 0 h 180720"/>
                  <a:gd name="textAreaBottom" fmla="*/ 183600 h 180720"/>
                </a:gdLst>
                <a:ahLst/>
                <a:cxnLst/>
                <a:rect l="textAreaLeft" t="textAreaTop" r="textAreaRight" b="textAreaBottom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0" tIns="0" rIns="0" bIns="0" anchor="t">
                <a:noAutofit/>
              </a:bodyPr>
              <a:lstStyle/>
              <a:p>
                <a:pPr>
                  <a:lnSpc>
                    <a:spcPct val="100000"/>
                  </a:lnSpc>
                </a:pPr>
                <a:endParaRPr lang="ru-RU" sz="1800" b="0" strike="noStrike" spc="-1">
                  <a:solidFill>
                    <a:srgbClr val="FFFFFF"/>
                  </a:solidFill>
                  <a:latin typeface="Arial"/>
                </a:endParaRPr>
              </a:p>
            </p:txBody>
          </p:sp>
        </p:grpSp>
        <p:grpSp>
          <p:nvGrpSpPr>
            <p:cNvPr id="97" name="object 88"/>
            <p:cNvGrpSpPr/>
            <p:nvPr/>
          </p:nvGrpSpPr>
          <p:grpSpPr>
            <a:xfrm>
              <a:off x="2489040" y="1051560"/>
              <a:ext cx="288000" cy="147240"/>
              <a:chOff x="2489040" y="1051560"/>
              <a:chExt cx="288000" cy="147240"/>
            </a:xfrm>
          </p:grpSpPr>
          <p:pic>
            <p:nvPicPr>
              <p:cNvPr id="98" name="object 89"/>
              <p:cNvPicPr/>
              <p:nvPr/>
            </p:nvPicPr>
            <p:blipFill>
              <a:blip r:embed="rId12"/>
              <a:stretch/>
            </p:blipFill>
            <p:spPr>
              <a:xfrm>
                <a:off x="2489040" y="1051560"/>
                <a:ext cx="127080" cy="14724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99" name="object 90"/>
              <p:cNvPicPr/>
              <p:nvPr/>
            </p:nvPicPr>
            <p:blipFill>
              <a:blip r:embed="rId13"/>
              <a:stretch/>
            </p:blipFill>
            <p:spPr>
              <a:xfrm>
                <a:off x="2658960" y="1051560"/>
                <a:ext cx="118080" cy="147240"/>
              </a:xfrm>
              <a:prstGeom prst="rect">
                <a:avLst/>
              </a:prstGeom>
              <a:ln w="0">
                <a:noFill/>
              </a:ln>
            </p:spPr>
          </p:pic>
        </p:grpSp>
        <p:grpSp>
          <p:nvGrpSpPr>
            <p:cNvPr id="100" name="object 91"/>
            <p:cNvGrpSpPr/>
            <p:nvPr/>
          </p:nvGrpSpPr>
          <p:grpSpPr>
            <a:xfrm>
              <a:off x="1556640" y="1284480"/>
              <a:ext cx="1470600" cy="185040"/>
              <a:chOff x="1556640" y="1284480"/>
              <a:chExt cx="1470600" cy="185040"/>
            </a:xfrm>
          </p:grpSpPr>
          <p:pic>
            <p:nvPicPr>
              <p:cNvPr id="101" name="object 92"/>
              <p:cNvPicPr/>
              <p:nvPr/>
            </p:nvPicPr>
            <p:blipFill>
              <a:blip r:embed="rId14"/>
              <a:stretch/>
            </p:blipFill>
            <p:spPr>
              <a:xfrm>
                <a:off x="1556640" y="1292040"/>
                <a:ext cx="140400" cy="15264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102" name="object 93"/>
              <p:cNvPicPr/>
              <p:nvPr/>
            </p:nvPicPr>
            <p:blipFill>
              <a:blip r:embed="rId15"/>
              <a:stretch/>
            </p:blipFill>
            <p:spPr>
              <a:xfrm>
                <a:off x="1725840" y="1292040"/>
                <a:ext cx="161640" cy="15264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103" name="object 94"/>
              <p:cNvPicPr/>
              <p:nvPr/>
            </p:nvPicPr>
            <p:blipFill>
              <a:blip r:embed="rId16"/>
              <a:stretch/>
            </p:blipFill>
            <p:spPr>
              <a:xfrm>
                <a:off x="1917720" y="1284480"/>
                <a:ext cx="357480" cy="18504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104" name="object 95"/>
              <p:cNvPicPr/>
              <p:nvPr/>
            </p:nvPicPr>
            <p:blipFill>
              <a:blip r:embed="rId17"/>
              <a:stretch/>
            </p:blipFill>
            <p:spPr>
              <a:xfrm>
                <a:off x="2300040" y="1292040"/>
                <a:ext cx="161640" cy="15264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105" name="object 96"/>
              <p:cNvSpPr/>
              <p:nvPr/>
            </p:nvSpPr>
            <p:spPr>
              <a:xfrm>
                <a:off x="2494080" y="1290960"/>
                <a:ext cx="135720" cy="146880"/>
              </a:xfrm>
              <a:custGeom>
                <a:avLst/>
                <a:gdLst>
                  <a:gd name="textAreaLeft" fmla="*/ 0 w 135720"/>
                  <a:gd name="textAreaRight" fmla="*/ 138600 w 135720"/>
                  <a:gd name="textAreaTop" fmla="*/ 0 h 146880"/>
                  <a:gd name="textAreaBottom" fmla="*/ 149760 h 146880"/>
                </a:gdLst>
                <a:ahLst/>
                <a:cxnLst/>
                <a:rect l="textAreaLeft" t="textAreaTop" r="textAreaRight" b="textAreaBottom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0" tIns="0" rIns="0" bIns="0" anchor="t">
                <a:noAutofit/>
              </a:bodyPr>
              <a:lstStyle/>
              <a:p>
                <a:pPr>
                  <a:lnSpc>
                    <a:spcPct val="100000"/>
                  </a:lnSpc>
                </a:pPr>
                <a:endParaRPr lang="ru-RU" sz="1800" b="0" strike="noStrike" spc="-1">
                  <a:solidFill>
                    <a:srgbClr val="FFFFFF"/>
                  </a:solidFill>
                  <a:latin typeface="Arial"/>
                </a:endParaRPr>
              </a:p>
            </p:txBody>
          </p:sp>
          <p:pic>
            <p:nvPicPr>
              <p:cNvPr id="106" name="object 97"/>
              <p:cNvPicPr/>
              <p:nvPr/>
            </p:nvPicPr>
            <p:blipFill>
              <a:blip r:embed="rId18"/>
              <a:stretch/>
            </p:blipFill>
            <p:spPr>
              <a:xfrm>
                <a:off x="2661480" y="1290960"/>
                <a:ext cx="167400" cy="17856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107" name="object 98"/>
              <p:cNvPicPr/>
              <p:nvPr/>
            </p:nvPicPr>
            <p:blipFill>
              <a:blip r:embed="rId19"/>
              <a:stretch/>
            </p:blipFill>
            <p:spPr>
              <a:xfrm>
                <a:off x="2861640" y="1290960"/>
                <a:ext cx="165600" cy="147240"/>
              </a:xfrm>
              <a:prstGeom prst="rect">
                <a:avLst/>
              </a:prstGeom>
              <a:ln w="0">
                <a:noFill/>
              </a:ln>
            </p:spPr>
          </p:pic>
        </p:grpSp>
      </p:grpSp>
      <p:sp>
        <p:nvSpPr>
          <p:cNvPr id="108" name="Прямоугольник: скругленные углы 3"/>
          <p:cNvSpPr/>
          <p:nvPr/>
        </p:nvSpPr>
        <p:spPr>
          <a:xfrm>
            <a:off x="6140520" y="9593640"/>
            <a:ext cx="871920" cy="855720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>
              <a:lnSpc>
                <a:spcPct val="100000"/>
              </a:lnSpc>
            </a:pPr>
            <a:endParaRPr lang="ru-RU" sz="1800" b="0" strike="noStrike" spc="-1">
              <a:solidFill>
                <a:schemeClr val="lt1"/>
              </a:solidFill>
              <a:latin typeface="Calibri"/>
            </a:endParaRPr>
          </a:p>
        </p:txBody>
      </p:sp>
      <p:sp>
        <p:nvSpPr>
          <p:cNvPr id="109" name="Овал 2"/>
          <p:cNvSpPr/>
          <p:nvPr/>
        </p:nvSpPr>
        <p:spPr>
          <a:xfrm>
            <a:off x="6047640" y="7937640"/>
            <a:ext cx="812520" cy="81252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>
              <a:lnSpc>
                <a:spcPct val="100000"/>
              </a:lnSpc>
            </a:pPr>
            <a:endParaRPr lang="ru-RU" sz="1800" b="0" strike="noStrike" spc="-1">
              <a:solidFill>
                <a:schemeClr val="lt1"/>
              </a:solidFill>
              <a:latin typeface="Calibri"/>
            </a:endParaRPr>
          </a:p>
        </p:txBody>
      </p:sp>
      <p:pic>
        <p:nvPicPr>
          <p:cNvPr id="110" name="object 99"/>
          <p:cNvPicPr/>
          <p:nvPr/>
        </p:nvPicPr>
        <p:blipFill>
          <a:blip r:embed="rId20"/>
          <a:stretch/>
        </p:blipFill>
        <p:spPr>
          <a:xfrm>
            <a:off x="6162120" y="8141760"/>
            <a:ext cx="598680" cy="513720"/>
          </a:xfrm>
          <a:prstGeom prst="rect">
            <a:avLst/>
          </a:prstGeom>
          <a:ln w="0">
            <a:noFill/>
          </a:ln>
        </p:spPr>
      </p:pic>
      <p:pic>
        <p:nvPicPr>
          <p:cNvPr id="111" name="Рисунок 2"/>
          <p:cNvPicPr/>
          <p:nvPr/>
        </p:nvPicPr>
        <p:blipFill>
          <a:blip r:embed="rId21"/>
          <a:stretch/>
        </p:blipFill>
        <p:spPr>
          <a:xfrm>
            <a:off x="6153120" y="9577080"/>
            <a:ext cx="859320" cy="85932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112" name="Таблица 2"/>
          <p:cNvGraphicFramePr/>
          <p:nvPr>
            <p:extLst>
              <p:ext uri="{D42A27DB-BD31-4B8C-83A1-F6EECF244321}">
                <p14:modId xmlns:p14="http://schemas.microsoft.com/office/powerpoint/2010/main" val="1321671272"/>
              </p:ext>
            </p:extLst>
          </p:nvPr>
        </p:nvGraphicFramePr>
        <p:xfrm>
          <a:off x="281520" y="2374900"/>
          <a:ext cx="7042680" cy="1701600"/>
        </p:xfrm>
        <a:graphic>
          <a:graphicData uri="http://schemas.openxmlformats.org/drawingml/2006/table">
            <a:tbl>
              <a:tblPr/>
              <a:tblGrid>
                <a:gridCol w="8737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3373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31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5388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b="1" strike="noStrike" spc="-1" dirty="0">
                          <a:solidFill>
                            <a:schemeClr val="lt1"/>
                          </a:solidFill>
                          <a:latin typeface="Times New Roman"/>
                        </a:rPr>
                        <a:t>Дата </a:t>
                      </a:r>
                      <a:endParaRPr lang="ru-RU" sz="1400" b="0" strike="noStrike" spc="-1" dirty="0">
                        <a:solidFill>
                          <a:srgbClr val="FFFFFF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b="1" strike="noStrike" spc="-1">
                          <a:solidFill>
                            <a:schemeClr val="lt1"/>
                          </a:solidFill>
                          <a:latin typeface="Times New Roman"/>
                        </a:rPr>
                        <a:t>Мероприятие</a:t>
                      </a:r>
                      <a:endParaRPr lang="ru-RU" sz="1400" b="0" strike="noStrike" spc="-1">
                        <a:solidFill>
                          <a:srgbClr val="FFFFFF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b="1" strike="noStrike" spc="-1">
                          <a:solidFill>
                            <a:schemeClr val="lt1"/>
                          </a:solidFill>
                          <a:latin typeface="Times New Roman"/>
                        </a:rPr>
                        <a:t>Время</a:t>
                      </a:r>
                      <a:endParaRPr lang="ru-RU" sz="1400" b="0" strike="noStrike" spc="-1">
                        <a:solidFill>
                          <a:srgbClr val="FFFFFF"/>
                        </a:solidFill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b="1" strike="noStrike" spc="-1">
                          <a:solidFill>
                            <a:schemeClr val="lt1"/>
                          </a:solidFill>
                          <a:latin typeface="Times New Roman"/>
                        </a:rPr>
                        <a:t>начала</a:t>
                      </a:r>
                      <a:endParaRPr lang="ru-RU" sz="1400" b="0" strike="noStrike" spc="-1">
                        <a:solidFill>
                          <a:srgbClr val="FFFFFF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74040">
                <a:tc>
                  <a:txBody>
                    <a:bodyPr/>
                    <a:lstStyle/>
                    <a:p>
                      <a:pPr algn="ctr"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400" b="1" strike="noStrike" spc="-12" dirty="0" smtClean="0">
                          <a:solidFill>
                            <a:srgbClr val="231F20"/>
                          </a:solidFill>
                          <a:latin typeface="Times New Roman"/>
                        </a:rPr>
                        <a:t>22.05</a:t>
                      </a:r>
                      <a:endParaRPr lang="ru-RU" sz="14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NSimSun"/>
                          <a:cs typeface="Mangal"/>
                        </a:rPr>
                        <a:t>Выездная экскурсия на Святой источник Никольский с. </a:t>
                      </a:r>
                      <a:r>
                        <a:rPr lang="ru-RU" sz="1400" dirty="0" err="1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NSimSun"/>
                          <a:cs typeface="Mangal"/>
                        </a:rPr>
                        <a:t>Беловка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400" b="0" strike="noStrike" spc="-12" dirty="0" smtClean="0">
                          <a:solidFill>
                            <a:srgbClr val="231F2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10:</a:t>
                      </a:r>
                      <a:r>
                        <a:rPr lang="ru-RU" sz="1400" b="0" strike="noStrike" spc="-26" dirty="0" smtClean="0">
                          <a:solidFill>
                            <a:srgbClr val="231F2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00</a:t>
                      </a:r>
                      <a:endParaRPr lang="ru-RU" sz="1400" b="0" strike="noStrike" spc="-1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09400">
                <a:tc>
                  <a:txBody>
                    <a:bodyPr/>
                    <a:lstStyle/>
                    <a:p>
                      <a:pPr algn="ctr"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400" b="1" strike="noStrike" spc="-12" dirty="0" smtClean="0">
                          <a:solidFill>
                            <a:srgbClr val="231F20"/>
                          </a:solidFill>
                          <a:latin typeface="Times New Roman"/>
                        </a:rPr>
                        <a:t>27.05</a:t>
                      </a:r>
                      <a:endParaRPr lang="ru-RU" sz="14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Mangal"/>
                        </a:rPr>
                        <a:t>Общероссийский День библиотек</a:t>
                      </a:r>
                      <a:endParaRPr lang="ru-RU" sz="1400" dirty="0" smtClean="0">
                        <a:solidFill>
                          <a:schemeClr val="dk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b="0" strike="noStrike" spc="-1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14:00</a:t>
                      </a:r>
                      <a:endParaRPr lang="ru-RU" sz="1400" b="0" strike="noStrike" spc="-1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234</TotalTime>
  <Words>207</Words>
  <Application>Microsoft Office PowerPoint</Application>
  <PresentationFormat>Произвольный</PresentationFormat>
  <Paragraphs>56</Paragraphs>
  <Slides>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5</vt:i4>
      </vt:variant>
      <vt:variant>
        <vt:lpstr>Заголовки слайдов</vt:lpstr>
      </vt:variant>
      <vt:variant>
        <vt:i4>2</vt:i4>
      </vt:variant>
    </vt:vector>
  </HeadingPairs>
  <TitlesOfParts>
    <vt:vector size="14" baseType="lpstr">
      <vt:lpstr>NSimSun</vt:lpstr>
      <vt:lpstr>Arial</vt:lpstr>
      <vt:lpstr>Calibri</vt:lpstr>
      <vt:lpstr>Mangal</vt:lpstr>
      <vt:lpstr>Symbol</vt:lpstr>
      <vt:lpstr>Times New Roman</vt:lpstr>
      <vt:lpstr>Wingdings</vt:lpstr>
      <vt:lpstr>Office Theme</vt:lpstr>
      <vt:lpstr>Office Theme</vt:lpstr>
      <vt:lpstr>Office Theme</vt:lpstr>
      <vt:lpstr>Office Theme</vt:lpstr>
      <vt:lpstr>Office Theme</vt:lpstr>
      <vt:lpstr>ПЛАН МЕРОПРИЯТИЙ НА МАЙ 2026</vt:lpstr>
      <vt:lpstr>                               ПЛАН        МЕРОПРИЯТИЙ                       НА МАЙ                              2026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subject/>
  <dc:creator>Пользователь</dc:creator>
  <dc:description/>
  <cp:lastModifiedBy>Акимова Раиса Николаевна</cp:lastModifiedBy>
  <cp:revision>42</cp:revision>
  <cp:lastPrinted>2025-12-05T15:49:32Z</cp:lastPrinted>
  <dcterms:created xsi:type="dcterms:W3CDTF">2025-11-06T11:20:25Z</dcterms:created>
  <dcterms:modified xsi:type="dcterms:W3CDTF">2026-04-20T11:17:38Z</dcterms:modified>
  <dc:language>ru-RU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esentationFormat">
    <vt:lpwstr>Произвольный</vt:lpwstr>
  </property>
  <property fmtid="{D5CDD505-2E9C-101B-9397-08002B2CF9AE}" pid="6" name="Producer">
    <vt:lpwstr>Adobe PDF Library 17.0</vt:lpwstr>
  </property>
  <property fmtid="{D5CDD505-2E9C-101B-9397-08002B2CF9AE}" pid="7" name="Slides">
    <vt:i4>1</vt:i4>
  </property>
</Properties>
</file>