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9" r:id="rId2"/>
    <p:sldId id="260" r:id="rId3"/>
  </p:sldIdLst>
  <p:sldSz cx="7556500" cy="10693400"/>
  <p:notesSz cx="6797675" cy="9926638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3132" y="9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4/20/2026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4/20/2026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4/20/2026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4/20/2026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4/20/2026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4/20/2026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:a16="http://schemas.microsoft.com/office/drawing/2014/main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:a16="http://schemas.microsoft.com/office/drawing/2014/main" id="{831A6B3A-DEB8-1728-64CF-9A15DC387F64}"/>
              </a:ext>
            </a:extLst>
          </p:cNvPr>
          <p:cNvSpPr/>
          <p:nvPr/>
        </p:nvSpPr>
        <p:spPr>
          <a:xfrm>
            <a:off x="111243" y="6642100"/>
            <a:ext cx="7345680" cy="3942175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:a16="http://schemas.microsoft.com/office/drawing/2014/main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:a16="http://schemas.microsoft.com/office/drawing/2014/main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:a16="http://schemas.microsoft.com/office/drawing/2014/main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:a16="http://schemas.microsoft.com/office/drawing/2014/main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:a16="http://schemas.microsoft.com/office/drawing/2014/main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:a16="http://schemas.microsoft.com/office/drawing/2014/main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:a16="http://schemas.microsoft.com/office/drawing/2014/main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634147" y="316976"/>
            <a:ext cx="2505168" cy="774571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5" dirty="0" smtClean="0"/>
              <a:t>МАЙ </a:t>
            </a:r>
            <a:r>
              <a:rPr spc="-20" dirty="0" smtClean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:a16="http://schemas.microsoft.com/office/drawing/2014/main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39148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FFFFFF"/>
                </a:solidFill>
                <a:latin typeface="Calibri"/>
                <a:cs typeface="Calibri"/>
              </a:rPr>
              <a:t>контакты: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Адрес:446450,Самарская область,</a:t>
            </a: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г.Похвистнево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,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ул.Андрея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Васильева, д.7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 89370798755 Рогожина Елена Петровна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:a16="http://schemas.microsoft.com/office/drawing/2014/main" id="{797366C2-E247-0149-04E1-7921DBE2C6E3}"/>
              </a:ext>
            </a:extLst>
          </p:cNvPr>
          <p:cNvSpPr txBox="1"/>
          <p:nvPr/>
        </p:nvSpPr>
        <p:spPr>
          <a:xfrm>
            <a:off x="3819087" y="7361555"/>
            <a:ext cx="3297554" cy="83208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lang="ru-RU" sz="1600" b="1" spc="-6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lang="ru-RU"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четверг</a:t>
            </a:r>
            <a:r>
              <a:rPr lang="ru-RU"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08:00</a:t>
            </a:r>
            <a:r>
              <a:rPr lang="ru-RU"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lang="ru-RU" sz="1600" b="1" spc="-1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17:00 пятница           08:00-16:00</a:t>
            </a:r>
            <a:endParaRPr lang="ru-RU"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:a16="http://schemas.microsoft.com/office/drawing/2014/main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648895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lang="ru-RU" sz="800" dirty="0">
                <a:solidFill>
                  <a:srgbClr val="FFFFFF"/>
                </a:solidFill>
                <a:latin typeface="Calibri"/>
                <a:cs typeface="Calibri"/>
              </a:rPr>
              <a:t>п</a:t>
            </a:r>
            <a:r>
              <a:rPr sz="800" dirty="0" smtClean="0">
                <a:solidFill>
                  <a:srgbClr val="FFFFFF"/>
                </a:solidFill>
                <a:latin typeface="Calibri"/>
                <a:cs typeface="Calibri"/>
              </a:rPr>
              <a:t>о</a:t>
            </a:r>
            <a:r>
              <a:rPr lang="ru-RU" sz="800" dirty="0" smtClean="0">
                <a:solidFill>
                  <a:srgbClr val="FFFFFF"/>
                </a:solidFill>
                <a:latin typeface="Calibri"/>
                <a:cs typeface="Calibri"/>
              </a:rPr>
              <a:t> Самарской области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:a16="http://schemas.microsoft.com/office/drawing/2014/main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:a16="http://schemas.microsoft.com/office/drawing/2014/main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:a16="http://schemas.microsoft.com/office/drawing/2014/main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:a16="http://schemas.microsoft.com/office/drawing/2014/main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:a16="http://schemas.microsoft.com/office/drawing/2014/main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:a16="http://schemas.microsoft.com/office/drawing/2014/main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:a16="http://schemas.microsoft.com/office/drawing/2014/main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:a16="http://schemas.microsoft.com/office/drawing/2014/main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:a16="http://schemas.microsoft.com/office/drawing/2014/main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:a16="http://schemas.microsoft.com/office/drawing/2014/main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:a16="http://schemas.microsoft.com/office/drawing/2014/main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:a16="http://schemas.microsoft.com/office/drawing/2014/main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:a16="http://schemas.microsoft.com/office/drawing/2014/main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:a16="http://schemas.microsoft.com/office/drawing/2014/main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:a16="http://schemas.microsoft.com/office/drawing/2014/main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:a16="http://schemas.microsoft.com/office/drawing/2014/main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:a16="http://schemas.microsoft.com/office/drawing/2014/main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:a16="http://schemas.microsoft.com/office/drawing/2014/main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:a16="http://schemas.microsoft.com/office/drawing/2014/main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:a16="http://schemas.microsoft.com/office/drawing/2014/main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:a16="http://schemas.microsoft.com/office/drawing/2014/main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:a16="http://schemas.microsoft.com/office/drawing/2014/main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07810858"/>
              </p:ext>
            </p:extLst>
          </p:nvPr>
        </p:nvGraphicFramePr>
        <p:xfrm>
          <a:off x="532264" y="1915745"/>
          <a:ext cx="6770195" cy="517174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63678">
                  <a:extLst>
                    <a:ext uri="{9D8B030D-6E8A-4147-A177-3AD203B41FA5}">
                      <a16:colId xmlns:a16="http://schemas.microsoft.com/office/drawing/2014/main" val="4074742491"/>
                    </a:ext>
                  </a:extLst>
                </a:gridCol>
                <a:gridCol w="4558621">
                  <a:extLst>
                    <a:ext uri="{9D8B030D-6E8A-4147-A177-3AD203B41FA5}">
                      <a16:colId xmlns:a16="http://schemas.microsoft.com/office/drawing/2014/main" val="3160443083"/>
                    </a:ext>
                  </a:extLst>
                </a:gridCol>
                <a:gridCol w="1147896">
                  <a:extLst>
                    <a:ext uri="{9D8B030D-6E8A-4147-A177-3AD203B41FA5}">
                      <a16:colId xmlns:a16="http://schemas.microsoft.com/office/drawing/2014/main" val="3299580881"/>
                    </a:ext>
                  </a:extLst>
                </a:gridCol>
              </a:tblGrid>
              <a:tr h="674187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42324205"/>
                  </a:ext>
                </a:extLst>
              </a:tr>
              <a:tr h="995228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01.05</a:t>
                      </a:r>
                      <a:endParaRPr lang="ru-RU" sz="14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Участие в митинге, посвященном Международному дню солидарности</a:t>
                      </a:r>
                      <a:r>
                        <a:rPr lang="ru-RU" sz="1400" b="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трудящихся, празднику Весны и труда</a:t>
                      </a:r>
                      <a:endParaRPr lang="ru-RU" sz="14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0" dirty="0" smtClean="0">
                          <a:latin typeface="+mn-lt"/>
                        </a:rPr>
                        <a:t>10:00</a:t>
                      </a:r>
                      <a:endParaRPr lang="ru-RU" sz="1400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85952597"/>
                  </a:ext>
                </a:extLst>
              </a:tr>
              <a:tr h="92334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04.05</a:t>
                      </a:r>
                      <a:r>
                        <a:rPr lang="ru-RU" sz="1400" b="1" spc="-10" baseline="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 </a:t>
                      </a:r>
                      <a:r>
                        <a:rPr lang="ru-RU" sz="14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и каждый рабочий день</a:t>
                      </a:r>
                      <a:endParaRPr lang="ru-RU" sz="1400" dirty="0" smtClean="0">
                        <a:latin typeface="+mn-lt"/>
                        <a:cs typeface="Calibri"/>
                      </a:endParaRP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4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dirty="0" smtClean="0">
                          <a:solidFill>
                            <a:srgbClr val="231F2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Вязание маскировочных</a:t>
                      </a:r>
                      <a:r>
                        <a:rPr lang="ru-RU" sz="1400" b="0" baseline="0" dirty="0" smtClean="0">
                          <a:solidFill>
                            <a:srgbClr val="231F2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сетей и накидок «Леший» для участников СВО </a:t>
                      </a:r>
                      <a:endParaRPr lang="ru-RU" sz="14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ru-RU" sz="1400" b="0" dirty="0" smtClean="0">
                          <a:latin typeface="+mn-lt"/>
                        </a:rPr>
                        <a:t>09:00</a:t>
                      </a:r>
                      <a:endParaRPr lang="ru-RU" sz="1400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58695914"/>
                  </a:ext>
                </a:extLst>
              </a:tr>
              <a:tr h="545770">
                <a:tc>
                  <a:txBody>
                    <a:bodyPr/>
                    <a:lstStyle/>
                    <a:p>
                      <a:r>
                        <a:rPr lang="ru-RU" sz="1400" b="1" dirty="0" smtClean="0"/>
                        <a:t>05.05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Просветительское</a:t>
                      </a:r>
                      <a:r>
                        <a:rPr lang="ru-RU" sz="1400" baseline="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мероприятие по здоровому образу жизни: зарядка в парке «Здоровый май»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10:00</a:t>
                      </a:r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32380059"/>
                  </a:ext>
                </a:extLst>
              </a:tr>
              <a:tr h="390600">
                <a:tc>
                  <a:txBody>
                    <a:bodyPr/>
                    <a:lstStyle/>
                    <a:p>
                      <a:r>
                        <a:rPr lang="ru-RU" sz="1400" b="1" dirty="0" smtClean="0"/>
                        <a:t>07.05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kern="15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Andale Sans UI"/>
                        </a:rPr>
                        <a:t> </a:t>
                      </a:r>
                      <a:r>
                        <a:rPr lang="ru-RU" sz="14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1. «День радио, праздник работников всех отраслей связи»</a:t>
                      </a:r>
                    </a:p>
                    <a:p>
                      <a:r>
                        <a:rPr lang="ru-RU" sz="14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2. Празднично-развлекательная программа «Солдатская каша - вкус Победы»</a:t>
                      </a:r>
                      <a:endParaRPr lang="ru-RU" sz="1400" kern="15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10:00</a:t>
                      </a:r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85857638"/>
                  </a:ext>
                </a:extLst>
              </a:tr>
              <a:tr h="499490">
                <a:tc>
                  <a:txBody>
                    <a:bodyPr/>
                    <a:lstStyle/>
                    <a:p>
                      <a:r>
                        <a:rPr lang="ru-RU" sz="1400" b="1" dirty="0" smtClean="0"/>
                        <a:t>09.05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ru-RU" sz="14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Торжественное возложение цветов на Алее Славы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10:00</a:t>
                      </a:r>
                    </a:p>
                    <a:p>
                      <a:endParaRPr lang="ru-RU" sz="1400" dirty="0" smtClean="0"/>
                    </a:p>
                    <a:p>
                      <a:endParaRPr lang="ru-RU" sz="1400" dirty="0" smtClean="0"/>
                    </a:p>
                    <a:p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007741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107132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:a16="http://schemas.microsoft.com/office/drawing/2014/main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:a16="http://schemas.microsoft.com/office/drawing/2014/main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:a16="http://schemas.microsoft.com/office/drawing/2014/main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:a16="http://schemas.microsoft.com/office/drawing/2014/main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:a16="http://schemas.microsoft.com/office/drawing/2014/main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:a16="http://schemas.microsoft.com/office/drawing/2014/main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:a16="http://schemas.microsoft.com/office/drawing/2014/main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:a16="http://schemas.microsoft.com/office/drawing/2014/main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:a16="http://schemas.microsoft.com/office/drawing/2014/main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626000" y="316976"/>
            <a:ext cx="2513315" cy="779381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 smtClean="0"/>
              <a:t>МЕРОПРИЯТИ</a:t>
            </a:r>
            <a:r>
              <a:rPr lang="ru-RU" spc="-10" dirty="0" smtClean="0"/>
              <a:t>Я </a:t>
            </a:r>
            <a:r>
              <a:rPr dirty="0" smtClean="0"/>
              <a:t>НА</a:t>
            </a:r>
            <a:r>
              <a:rPr spc="-5" dirty="0" smtClean="0"/>
              <a:t> </a:t>
            </a:r>
            <a:r>
              <a:rPr lang="ru-RU" spc="-5" dirty="0" smtClean="0"/>
              <a:t>МАЙ </a:t>
            </a:r>
            <a:r>
              <a:rPr spc="-20" dirty="0" smtClean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:a16="http://schemas.microsoft.com/office/drawing/2014/main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39148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FFFFFF"/>
                </a:solidFill>
                <a:latin typeface="Calibri"/>
                <a:cs typeface="Calibri"/>
              </a:rPr>
              <a:t>контакты: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Адрес:446450,Самарская область,</a:t>
            </a: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г.Похвистнево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,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ул.Андрея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Васильева, д.7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 89370798755 Рогожина Елена Петровна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:a16="http://schemas.microsoft.com/office/drawing/2014/main" id="{797366C2-E247-0149-04E1-7921DBE2C6E3}"/>
              </a:ext>
            </a:extLst>
          </p:cNvPr>
          <p:cNvSpPr txBox="1"/>
          <p:nvPr/>
        </p:nvSpPr>
        <p:spPr>
          <a:xfrm>
            <a:off x="3819087" y="7361555"/>
            <a:ext cx="3297554" cy="83208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lang="ru-RU" sz="1600" b="1" spc="-6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lang="ru-RU"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четверг</a:t>
            </a:r>
            <a:r>
              <a:rPr lang="ru-RU"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08:00</a:t>
            </a:r>
            <a:r>
              <a:rPr lang="ru-RU"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lang="ru-RU" sz="1600" b="1" spc="-1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17:00 пятница           08:00-16:00</a:t>
            </a:r>
            <a:endParaRPr lang="ru-RU"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:a16="http://schemas.microsoft.com/office/drawing/2014/main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648895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lang="ru-RU" sz="800" dirty="0">
                <a:solidFill>
                  <a:srgbClr val="FFFFFF"/>
                </a:solidFill>
                <a:latin typeface="Calibri"/>
                <a:cs typeface="Calibri"/>
              </a:rPr>
              <a:t>п</a:t>
            </a:r>
            <a:r>
              <a:rPr sz="800" dirty="0" smtClean="0">
                <a:solidFill>
                  <a:srgbClr val="FFFFFF"/>
                </a:solidFill>
                <a:latin typeface="Calibri"/>
                <a:cs typeface="Calibri"/>
              </a:rPr>
              <a:t>о</a:t>
            </a:r>
            <a:r>
              <a:rPr lang="ru-RU" sz="800" dirty="0" smtClean="0">
                <a:solidFill>
                  <a:srgbClr val="FFFFFF"/>
                </a:solidFill>
                <a:latin typeface="Calibri"/>
                <a:cs typeface="Calibri"/>
              </a:rPr>
              <a:t> Самарской области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:a16="http://schemas.microsoft.com/office/drawing/2014/main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:a16="http://schemas.microsoft.com/office/drawing/2014/main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:a16="http://schemas.microsoft.com/office/drawing/2014/main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:a16="http://schemas.microsoft.com/office/drawing/2014/main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:a16="http://schemas.microsoft.com/office/drawing/2014/main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:a16="http://schemas.microsoft.com/office/drawing/2014/main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:a16="http://schemas.microsoft.com/office/drawing/2014/main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:a16="http://schemas.microsoft.com/office/drawing/2014/main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:a16="http://schemas.microsoft.com/office/drawing/2014/main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:a16="http://schemas.microsoft.com/office/drawing/2014/main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:a16="http://schemas.microsoft.com/office/drawing/2014/main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:a16="http://schemas.microsoft.com/office/drawing/2014/main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:a16="http://schemas.microsoft.com/office/drawing/2014/main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:a16="http://schemas.microsoft.com/office/drawing/2014/main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:a16="http://schemas.microsoft.com/office/drawing/2014/main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:a16="http://schemas.microsoft.com/office/drawing/2014/main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:a16="http://schemas.microsoft.com/office/drawing/2014/main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:a16="http://schemas.microsoft.com/office/drawing/2014/main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:a16="http://schemas.microsoft.com/office/drawing/2014/main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:a16="http://schemas.microsoft.com/office/drawing/2014/main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:a16="http://schemas.microsoft.com/office/drawing/2014/main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:a16="http://schemas.microsoft.com/office/drawing/2014/main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06229020"/>
              </p:ext>
            </p:extLst>
          </p:nvPr>
        </p:nvGraphicFramePr>
        <p:xfrm>
          <a:off x="424054" y="1595773"/>
          <a:ext cx="6790065" cy="583276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66800">
                  <a:extLst>
                    <a:ext uri="{9D8B030D-6E8A-4147-A177-3AD203B41FA5}">
                      <a16:colId xmlns:a16="http://schemas.microsoft.com/office/drawing/2014/main" val="4074742491"/>
                    </a:ext>
                  </a:extLst>
                </a:gridCol>
                <a:gridCol w="4572000">
                  <a:extLst>
                    <a:ext uri="{9D8B030D-6E8A-4147-A177-3AD203B41FA5}">
                      <a16:colId xmlns:a16="http://schemas.microsoft.com/office/drawing/2014/main" val="3160443083"/>
                    </a:ext>
                  </a:extLst>
                </a:gridCol>
                <a:gridCol w="1151265">
                  <a:extLst>
                    <a:ext uri="{9D8B030D-6E8A-4147-A177-3AD203B41FA5}">
                      <a16:colId xmlns:a16="http://schemas.microsoft.com/office/drawing/2014/main" val="3299580881"/>
                    </a:ext>
                  </a:extLst>
                </a:gridCol>
              </a:tblGrid>
              <a:tr h="861247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42324205"/>
                  </a:ext>
                </a:extLst>
              </a:tr>
              <a:tr h="842507">
                <a:tc>
                  <a:txBody>
                    <a:bodyPr/>
                    <a:lstStyle/>
                    <a:p>
                      <a:r>
                        <a:rPr lang="ru-RU" sz="1400" b="1" dirty="0" smtClean="0"/>
                        <a:t>12.05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Образовательная лекция: «Правила безопасности при использовании портала «</a:t>
                      </a:r>
                      <a:r>
                        <a:rPr lang="ru-RU" sz="14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Госуслуги</a:t>
                      </a:r>
                      <a:r>
                        <a:rPr lang="ru-RU" sz="14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» и мессенджера «Мах» и возможные способы защиты от мошенничества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10:00</a:t>
                      </a:r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85952597"/>
                  </a:ext>
                </a:extLst>
              </a:tr>
              <a:tr h="70024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14.05</a:t>
                      </a:r>
                      <a:endParaRPr lang="ru-RU" sz="14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Тематическая лекция 1.Индексация социальных пенсий;2.Порядок установления периодов ухода за престарелыми и инвалидами 1 группы. </a:t>
                      </a:r>
                    </a:p>
                    <a:p>
                      <a:pPr marL="0" marR="0" lvl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Индивидуальное консультирование</a:t>
                      </a:r>
                      <a:endParaRPr lang="ru-RU" sz="14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0" dirty="0" smtClean="0">
                          <a:latin typeface="+mn-lt"/>
                        </a:rPr>
                        <a:t>10:00</a:t>
                      </a:r>
                      <a:endParaRPr lang="ru-RU" sz="1400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32380059"/>
                  </a:ext>
                </a:extLst>
              </a:tr>
              <a:tr h="662417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19.05</a:t>
                      </a:r>
                      <a:endParaRPr lang="ru-RU" sz="14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70"/>
                        </a:spcBef>
                        <a:spcAft>
                          <a:spcPts val="0"/>
                        </a:spcAft>
                      </a:pPr>
                      <a:r>
                        <a:rPr lang="ru-RU" sz="1400" kern="15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Викторина «Славянская радуга», посвященная  Дню славянской письменности и культуры</a:t>
                      </a:r>
                      <a:endParaRPr lang="ru-RU" sz="1100" kern="15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ru-RU" sz="1400" b="0" dirty="0" smtClean="0">
                          <a:latin typeface="+mn-lt"/>
                        </a:rPr>
                        <a:t>11:00</a:t>
                      </a:r>
                      <a:endParaRPr lang="ru-RU" sz="1400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63888923"/>
                  </a:ext>
                </a:extLst>
              </a:tr>
              <a:tr h="860373">
                <a:tc>
                  <a:txBody>
                    <a:bodyPr/>
                    <a:lstStyle/>
                    <a:p>
                      <a:r>
                        <a:rPr lang="ru-RU" sz="1400" b="1" dirty="0" smtClean="0"/>
                        <a:t>21.05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70"/>
                        </a:spcBef>
                        <a:spcAft>
                          <a:spcPts val="0"/>
                        </a:spcAft>
                      </a:pPr>
                      <a:r>
                        <a:rPr lang="ru-RU" sz="1400" kern="15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Участие в онлайн-мероприятии</a:t>
                      </a:r>
                      <a:r>
                        <a:rPr lang="ru-RU" sz="1400" kern="150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Российского общества</a:t>
                      </a:r>
                      <a:r>
                        <a:rPr lang="ru-RU" sz="1400" kern="15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kern="15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«Знание</a:t>
                      </a:r>
                      <a:r>
                        <a:rPr lang="ru-RU" sz="1400" kern="15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» «</a:t>
                      </a:r>
                      <a:r>
                        <a:rPr lang="ru-RU" sz="1400" kern="15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Откуда мы родом: пишем историю семьи вместе»</a:t>
                      </a:r>
                      <a:endParaRPr lang="ru-RU" sz="1100" kern="15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11:00</a:t>
                      </a:r>
                    </a:p>
                    <a:p>
                      <a:endParaRPr lang="ru-RU" sz="1400" dirty="0" smtClean="0"/>
                    </a:p>
                    <a:p>
                      <a:endParaRPr lang="ru-RU" sz="1400" dirty="0" smtClean="0"/>
                    </a:p>
                    <a:p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75152705"/>
                  </a:ext>
                </a:extLst>
              </a:tr>
              <a:tr h="788419">
                <a:tc>
                  <a:txBody>
                    <a:bodyPr/>
                    <a:lstStyle/>
                    <a:p>
                      <a:r>
                        <a:rPr lang="ru-RU" sz="1400" b="1" dirty="0" smtClean="0"/>
                        <a:t>27.05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70"/>
                        </a:spcBef>
                        <a:spcAft>
                          <a:spcPts val="0"/>
                        </a:spcAft>
                      </a:pPr>
                      <a:r>
                        <a:rPr lang="ru-RU" sz="1400" kern="15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Общероссийский День</a:t>
                      </a:r>
                      <a:r>
                        <a:rPr lang="ru-RU" sz="1400" kern="150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библиотек</a:t>
                      </a:r>
                      <a:endParaRPr lang="ru-RU" sz="1400" kern="15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10:00</a:t>
                      </a:r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42111761"/>
                  </a:ext>
                </a:extLst>
              </a:tr>
              <a:tr h="788419">
                <a:tc>
                  <a:txBody>
                    <a:bodyPr/>
                    <a:lstStyle/>
                    <a:p>
                      <a:r>
                        <a:rPr lang="ru-RU" sz="1400" b="1" dirty="0" smtClean="0"/>
                        <a:t>28.05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70"/>
                        </a:spcBef>
                        <a:spcAft>
                          <a:spcPts val="0"/>
                        </a:spcAft>
                      </a:pPr>
                      <a:r>
                        <a:rPr lang="ru-RU" sz="1400" kern="15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Мастер-класс,</a:t>
                      </a:r>
                      <a:r>
                        <a:rPr lang="ru-RU" sz="1400" kern="150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приуроченный Дню защиты детей</a:t>
                      </a:r>
                      <a:endParaRPr lang="ru-RU" sz="1400" kern="15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10:00</a:t>
                      </a:r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2570677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229551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483</TotalTime>
  <Words>274</Words>
  <Application>Microsoft Office PowerPoint</Application>
  <PresentationFormat>Произвольный</PresentationFormat>
  <Paragraphs>63</Paragraphs>
  <Slides>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6" baseType="lpstr">
      <vt:lpstr>Andale Sans UI</vt:lpstr>
      <vt:lpstr>Calibri</vt:lpstr>
      <vt:lpstr>Times New Roman</vt:lpstr>
      <vt:lpstr>Office Theme</vt:lpstr>
      <vt:lpstr>МЕРОПРИЯТИЯ НА МАЙ 2026</vt:lpstr>
      <vt:lpstr>МЕРОПРИЯТИЯ НА МАЙ 2026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Акимова Раиса Николаевна</cp:lastModifiedBy>
  <cp:revision>39</cp:revision>
  <cp:lastPrinted>2025-12-17T09:43:54Z</cp:lastPrinted>
  <dcterms:created xsi:type="dcterms:W3CDTF">2025-11-06T11:20:25Z</dcterms:created>
  <dcterms:modified xsi:type="dcterms:W3CDTF">2026-04-20T11:06:28Z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