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637" r:id="rId2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Rounded MT Bold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Rounded MT Bold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Rounded MT Bold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Rounded MT Bold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Rounded MT Bold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 Rounded MT Bold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 Rounded MT Bold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 Rounded MT Bold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 Rounded MT Bold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CCCCFF"/>
    <a:srgbClr val="003300"/>
    <a:srgbClr val="CC0000"/>
    <a:srgbClr val="FFCCCC"/>
    <a:srgbClr val="006600"/>
    <a:srgbClr val="990000"/>
    <a:srgbClr val="0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7" autoAdjust="0"/>
    <p:restoredTop sz="92230" autoAdjust="0"/>
  </p:normalViewPr>
  <p:slideViewPr>
    <p:cSldViewPr>
      <p:cViewPr>
        <p:scale>
          <a:sx n="75" d="100"/>
          <a:sy n="75" d="100"/>
        </p:scale>
        <p:origin x="-444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06/relationships/legacyDocTextInfo" Target="legacyDocTextInfo.bin"/></Relationships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12" Type="http://schemas.microsoft.com/office/2006/relationships/legacyDiagramText" Target="legacyDiagramText12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11" Type="http://schemas.microsoft.com/office/2006/relationships/legacyDiagramText" Target="legacyDiagramText11.bin"/><Relationship Id="rId5" Type="http://schemas.microsoft.com/office/2006/relationships/legacyDiagramText" Target="legacyDiagramText5.bin"/><Relationship Id="rId10" Type="http://schemas.microsoft.com/office/2006/relationships/legacyDiagramText" Target="legacyDiagramText10.bin"/><Relationship Id="rId4" Type="http://schemas.microsoft.com/office/2006/relationships/legacyDiagramText" Target="legacyDiagramText4.bin"/><Relationship Id="rId9" Type="http://schemas.microsoft.com/office/2006/relationships/legacyDiagramText" Target="legacyDiagramText9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ru-RU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endParaRPr lang="ru-RU"/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ru-RU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A6D2AC0-669D-4C42-A2A8-CEB42585905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ru-RU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E215469C-71F6-47A3-80C7-65896E43CE0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14F9ED-018C-41A2-B5A7-5853E664B4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0EBE9-DE14-4C63-90E8-A142779AB8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6AE0EC-EC77-4B9A-BCB9-3DB2659BEB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86B794-D553-4AE8-BA9F-21F077DEBF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0C671-9122-41EF-98AF-1DA855DC38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CC9E0B-2629-437F-9800-2917EE1FEB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5C655-3D02-46E7-9839-362E6764B5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5E684-E22A-45F4-B8CF-4614D667D8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63CC03-1272-421C-B737-E6246744CB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CA9F5C-774B-461F-828B-661F177B7B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BB3AD-C594-46E6-A60B-AD4F062112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8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08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08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BBE5F1EC-67D3-406D-8B97-9E4BE0A0C9A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4162" name="Organization Chart 2"/>
          <p:cNvGraphicFramePr>
            <a:graphicFrameLocks/>
          </p:cNvGraphicFramePr>
          <p:nvPr/>
        </p:nvGraphicFramePr>
        <p:xfrm>
          <a:off x="152400" y="544513"/>
          <a:ext cx="8845550" cy="2655887"/>
        </p:xfrm>
        <a:graphic>
          <a:graphicData uri="http://schemas.openxmlformats.org/drawingml/2006/compatibility">
            <com:legacyDrawing xmlns:com="http://schemas.openxmlformats.org/drawingml/2006/compatibility" spid="_x0000_s604162"/>
          </a:graphicData>
        </a:graphic>
      </p:graphicFrame>
      <p:sp>
        <p:nvSpPr>
          <p:cNvPr id="604175" name="Line 15"/>
          <p:cNvSpPr>
            <a:spLocks noChangeShapeType="1"/>
          </p:cNvSpPr>
          <p:nvPr/>
        </p:nvSpPr>
        <p:spPr bwMode="auto">
          <a:xfrm>
            <a:off x="2590800" y="2133600"/>
            <a:ext cx="1447800" cy="228600"/>
          </a:xfrm>
          <a:prstGeom prst="line">
            <a:avLst/>
          </a:prstGeom>
          <a:noFill/>
          <a:ln w="38100">
            <a:solidFill>
              <a:srgbClr val="FF66CC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604176" name="Organization Chart 16"/>
          <p:cNvGraphicFramePr>
            <a:graphicFrameLocks/>
          </p:cNvGraphicFramePr>
          <p:nvPr/>
        </p:nvGraphicFramePr>
        <p:xfrm>
          <a:off x="0" y="2895600"/>
          <a:ext cx="4267200" cy="1371600"/>
        </p:xfrm>
        <a:graphic>
          <a:graphicData uri="http://schemas.openxmlformats.org/drawingml/2006/compatibility">
            <com:legacyDrawing xmlns:com="http://schemas.openxmlformats.org/drawingml/2006/compatibility" spid="_x0000_s604176"/>
          </a:graphicData>
        </a:graphic>
      </p:graphicFrame>
      <p:graphicFrame>
        <p:nvGraphicFramePr>
          <p:cNvPr id="604183" name="Organization Chart 23"/>
          <p:cNvGraphicFramePr>
            <a:graphicFrameLocks/>
          </p:cNvGraphicFramePr>
          <p:nvPr/>
        </p:nvGraphicFramePr>
        <p:xfrm>
          <a:off x="4800600" y="2971800"/>
          <a:ext cx="4343400" cy="1295400"/>
        </p:xfrm>
        <a:graphic>
          <a:graphicData uri="http://schemas.openxmlformats.org/drawingml/2006/compatibility">
            <com:legacyDrawing xmlns:com="http://schemas.openxmlformats.org/drawingml/2006/compatibility" spid="_x0000_s604183"/>
          </a:graphicData>
        </a:graphic>
      </p:graphicFrame>
      <p:sp>
        <p:nvSpPr>
          <p:cNvPr id="604190" name="Line 30"/>
          <p:cNvSpPr>
            <a:spLocks noChangeShapeType="1"/>
          </p:cNvSpPr>
          <p:nvPr/>
        </p:nvSpPr>
        <p:spPr bwMode="auto">
          <a:xfrm flipH="1">
            <a:off x="4419600" y="2057400"/>
            <a:ext cx="1447800" cy="304800"/>
          </a:xfrm>
          <a:prstGeom prst="line">
            <a:avLst/>
          </a:prstGeom>
          <a:noFill/>
          <a:ln w="38100">
            <a:solidFill>
              <a:srgbClr val="FF66CC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04191" name="Line 31"/>
          <p:cNvSpPr>
            <a:spLocks noChangeShapeType="1"/>
          </p:cNvSpPr>
          <p:nvPr/>
        </p:nvSpPr>
        <p:spPr bwMode="auto">
          <a:xfrm flipH="1">
            <a:off x="762000" y="2133600"/>
            <a:ext cx="1143000" cy="228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04192" name="Line 32"/>
          <p:cNvSpPr>
            <a:spLocks noChangeShapeType="1"/>
          </p:cNvSpPr>
          <p:nvPr/>
        </p:nvSpPr>
        <p:spPr bwMode="auto">
          <a:xfrm>
            <a:off x="6400800" y="2057400"/>
            <a:ext cx="1600200" cy="3810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604193" name="Group 33"/>
          <p:cNvGraphicFramePr>
            <a:graphicFrameLocks noGrp="1"/>
          </p:cNvGraphicFramePr>
          <p:nvPr/>
        </p:nvGraphicFramePr>
        <p:xfrm>
          <a:off x="2514600" y="4572000"/>
          <a:ext cx="2743200" cy="1965008"/>
        </p:xfrm>
        <a:graphic>
          <a:graphicData uri="http://schemas.openxmlformats.org/drawingml/2006/table">
            <a:tbl>
              <a:tblPr/>
              <a:tblGrid>
                <a:gridCol w="1100138"/>
                <a:gridCol w="1643062"/>
              </a:tblGrid>
              <a:tr h="4794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Доп.тариф СВ в соотв.с 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ч. 1,2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 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ст.58.3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 Закона 212-ФЗ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B8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5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часть 1 ст.58.3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B8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2014 год - 6,0 %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B8DB"/>
                    </a:solidFill>
                  </a:tcPr>
                </a:tc>
              </a:tr>
              <a:tr h="4794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2015 год и далее - 9,0 %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B8DB"/>
                    </a:solidFill>
                  </a:tcPr>
                </a:tc>
              </a:tr>
              <a:tr h="2889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часть 2 ст.58.3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B8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2014 год - 4,0 %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B8DB"/>
                    </a:solidFill>
                  </a:tcPr>
                </a:tc>
              </a:tr>
              <a:tr h="203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2015 год и далее - 6,0 %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B8D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04256" name="Group 96"/>
          <p:cNvGraphicFramePr>
            <a:graphicFrameLocks noGrp="1"/>
          </p:cNvGraphicFramePr>
          <p:nvPr/>
        </p:nvGraphicFramePr>
        <p:xfrm>
          <a:off x="5562600" y="4648200"/>
          <a:ext cx="3224213" cy="1962468"/>
        </p:xfrm>
        <a:graphic>
          <a:graphicData uri="http://schemas.openxmlformats.org/drawingml/2006/table">
            <a:tbl>
              <a:tblPr/>
              <a:tblGrid>
                <a:gridCol w="1697038"/>
                <a:gridCol w="1527175"/>
              </a:tblGrid>
              <a:tr h="4619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Доп.тариф СВ в соотв.с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частью 2.1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ст.58.3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Закона 212-ФЗ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B8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подкласс 4 - 8,0 %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B8DB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подкласс 2 - 0,0 %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(права на досрочную пенсию нет)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B8DB"/>
                    </a:solidFill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подкласс 3.4 - 7,0 %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B8D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подкласс 3.3 - 6,0 %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B8DB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подкласс 1 - 0,0 %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(права на досрочную пенсию нет)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B8DB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подкласс 3.2 - 4,0 %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B8D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подкласс 3.1 - 2,0 %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B8D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04232" name="Group 72"/>
          <p:cNvGraphicFramePr>
            <a:graphicFrameLocks noGrp="1"/>
          </p:cNvGraphicFramePr>
          <p:nvPr/>
        </p:nvGraphicFramePr>
        <p:xfrm>
          <a:off x="381000" y="4648200"/>
          <a:ext cx="1663700" cy="1889760"/>
        </p:xfrm>
        <a:graphic>
          <a:graphicData uri="http://schemas.openxmlformats.org/drawingml/2006/table">
            <a:tbl>
              <a:tblPr/>
              <a:tblGrid>
                <a:gridCol w="1663700"/>
              </a:tblGrid>
              <a:tr h="5254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Доп.тариф СВ в соотв.с 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частью 2.1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 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ст.58.3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 Закона 212-ФЗ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B8DB"/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подкласс 4 - 8,0 %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B8DB"/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подкласс 3.4 - 7,0 %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B8DB"/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подкласс 3.3 - 6,0 %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B8DB"/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подкласс 3.2 - 4,0 %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B8DB"/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подкласс 3.1 - 2,0 %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B8DB"/>
                    </a:solidFill>
                  </a:tcPr>
                </a:tc>
              </a:tr>
            </a:tbl>
          </a:graphicData>
        </a:graphic>
      </p:graphicFrame>
      <p:sp>
        <p:nvSpPr>
          <p:cNvPr id="604245" name="Line 85"/>
          <p:cNvSpPr>
            <a:spLocks noChangeShapeType="1"/>
          </p:cNvSpPr>
          <p:nvPr/>
        </p:nvSpPr>
        <p:spPr bwMode="auto">
          <a:xfrm>
            <a:off x="4419600" y="2819400"/>
            <a:ext cx="0" cy="1600200"/>
          </a:xfrm>
          <a:prstGeom prst="line">
            <a:avLst/>
          </a:prstGeom>
          <a:noFill/>
          <a:ln w="38100">
            <a:solidFill>
              <a:srgbClr val="FF66CC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04246" name="Line 86"/>
          <p:cNvSpPr>
            <a:spLocks noChangeShapeType="1"/>
          </p:cNvSpPr>
          <p:nvPr/>
        </p:nvSpPr>
        <p:spPr bwMode="auto">
          <a:xfrm>
            <a:off x="685800" y="2819400"/>
            <a:ext cx="457200" cy="3048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04247" name="Line 87"/>
          <p:cNvSpPr>
            <a:spLocks noChangeShapeType="1"/>
          </p:cNvSpPr>
          <p:nvPr/>
        </p:nvSpPr>
        <p:spPr bwMode="auto">
          <a:xfrm>
            <a:off x="990600" y="4267200"/>
            <a:ext cx="0" cy="3810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04248" name="Line 88"/>
          <p:cNvSpPr>
            <a:spLocks noChangeShapeType="1"/>
          </p:cNvSpPr>
          <p:nvPr/>
        </p:nvSpPr>
        <p:spPr bwMode="auto">
          <a:xfrm flipH="1">
            <a:off x="8001000" y="2819400"/>
            <a:ext cx="609600" cy="4572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04249" name="Line 89"/>
          <p:cNvSpPr>
            <a:spLocks noChangeShapeType="1"/>
          </p:cNvSpPr>
          <p:nvPr/>
        </p:nvSpPr>
        <p:spPr bwMode="auto">
          <a:xfrm>
            <a:off x="3352800" y="4267200"/>
            <a:ext cx="0" cy="304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04250" name="Line 90"/>
          <p:cNvSpPr>
            <a:spLocks noChangeShapeType="1"/>
          </p:cNvSpPr>
          <p:nvPr/>
        </p:nvSpPr>
        <p:spPr bwMode="auto">
          <a:xfrm>
            <a:off x="5867400" y="4267200"/>
            <a:ext cx="0" cy="3810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04251" name="Line 91"/>
          <p:cNvSpPr>
            <a:spLocks noChangeShapeType="1"/>
          </p:cNvSpPr>
          <p:nvPr/>
        </p:nvSpPr>
        <p:spPr bwMode="auto">
          <a:xfrm>
            <a:off x="8229600" y="4267200"/>
            <a:ext cx="0" cy="3810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6567</TotalTime>
  <Words>239</Words>
  <Application>Microsoft Office PowerPoint</Application>
  <PresentationFormat>Экран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Times New Roman</vt:lpstr>
      <vt:lpstr>Arial Cyr</vt:lpstr>
      <vt:lpstr>Arial Rounded MT Bold</vt:lpstr>
      <vt:lpstr>1_Оформление по умолчанию</vt:lpstr>
      <vt:lpstr>Слайд 1</vt:lpstr>
    </vt:vector>
  </TitlesOfParts>
  <Company>opfr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iivpfr</dc:creator>
  <cp:lastModifiedBy>press8 О.А. Жильникова</cp:lastModifiedBy>
  <cp:revision>274</cp:revision>
  <dcterms:created xsi:type="dcterms:W3CDTF">2009-08-04T12:58:59Z</dcterms:created>
  <dcterms:modified xsi:type="dcterms:W3CDTF">2015-03-10T07:27:30Z</dcterms:modified>
</cp:coreProperties>
</file>