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637" r:id="rId2"/>
    <p:sldId id="638" r:id="rId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CCFF"/>
    <a:srgbClr val="003300"/>
    <a:srgbClr val="CC0000"/>
    <a:srgbClr val="FFCCCC"/>
    <a:srgbClr val="006600"/>
    <a:srgbClr val="9900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7" autoAdjust="0"/>
    <p:restoredTop sz="92230" autoAdjust="0"/>
  </p:normalViewPr>
  <p:slideViewPr>
    <p:cSldViewPr>
      <p:cViewPr>
        <p:scale>
          <a:sx n="75" d="100"/>
          <a:sy n="75" d="100"/>
        </p:scale>
        <p:origin x="-152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06/relationships/legacyDocTextInfo" Target="legacyDocTextInfo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21E817-B11C-4472-82D4-3A19ABDA4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6991479-A52B-4BB6-A538-55468C6A2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C490C-9AF0-4AE1-B9C1-0CB86AF6B33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125" name="Верхний колонтитул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C1FFF-244D-4AE5-9937-0DF07C404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F34A0-B8E3-4D1E-BAED-FE2C29481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8FCA9-D842-4B3D-A7EF-F8C9DCD4D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92B6-09E1-4376-B7F5-115C0A1E4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5BCF1-7D94-4076-9880-CF4FCE54D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9840-3FB8-452E-BDEF-94EAB0818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5D72-2936-4A4A-BD46-C7A93C2FC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9091-F21F-4372-AC74-C1FF9CB88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ABC28-C2CF-4D46-9E81-2F9D0BD8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FEE10-F300-48B3-942A-DA1E6DE22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6314-D86F-431A-B141-92BB3C697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3E596BC-6E43-4DF8-9250-D606118D7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Organization Chart 2"/>
          <p:cNvGrpSpPr>
            <a:grpSpLocks noChangeAspect="1"/>
          </p:cNvGrpSpPr>
          <p:nvPr/>
        </p:nvGrpSpPr>
        <p:grpSpPr bwMode="auto">
          <a:xfrm>
            <a:off x="152400" y="544513"/>
            <a:ext cx="8845550" cy="2655887"/>
            <a:chOff x="1152" y="1298"/>
            <a:chExt cx="2882" cy="1152"/>
          </a:xfrm>
        </p:grpSpPr>
        <p:cxnSp>
          <p:nvCxnSpPr>
            <p:cNvPr id="1102" name="_s604164"/>
            <p:cNvCxnSpPr>
              <a:cxnSpLocks noChangeShapeType="1"/>
            </p:cNvCxnSpPr>
            <p:nvPr/>
          </p:nvCxnSpPr>
          <p:spPr bwMode="auto">
            <a:xfrm rot="-5400000">
              <a:off x="2636" y="1797"/>
              <a:ext cx="143" cy="551"/>
            </a:xfrm>
            <a:prstGeom prst="bentConnector3">
              <a:avLst>
                <a:gd name="adj1" fmla="val 33644"/>
              </a:avLst>
            </a:prstGeom>
            <a:noFill/>
            <a:ln w="28575">
              <a:noFill/>
              <a:miter lim="800000"/>
              <a:headEnd/>
              <a:tailEnd/>
            </a:ln>
          </p:spPr>
        </p:cxnSp>
        <p:cxnSp>
          <p:nvCxnSpPr>
            <p:cNvPr id="1103" name="_s604165"/>
            <p:cNvCxnSpPr>
              <a:cxnSpLocks noChangeShapeType="1"/>
            </p:cNvCxnSpPr>
            <p:nvPr/>
          </p:nvCxnSpPr>
          <p:spPr bwMode="auto">
            <a:xfrm rot="5400000" flipH="1">
              <a:off x="3452" y="1821"/>
              <a:ext cx="144" cy="504"/>
            </a:xfrm>
            <a:prstGeom prst="bentConnector3">
              <a:avLst>
                <a:gd name="adj1" fmla="val 33333"/>
              </a:avLst>
            </a:prstGeom>
            <a:noFill/>
            <a:ln w="28575">
              <a:noFill/>
              <a:miter lim="800000"/>
              <a:headEnd/>
              <a:tailEnd/>
            </a:ln>
          </p:spPr>
        </p:cxnSp>
        <p:cxnSp>
          <p:nvCxnSpPr>
            <p:cNvPr id="1104" name="_s604166"/>
            <p:cNvCxnSpPr>
              <a:cxnSpLocks noChangeShapeType="1"/>
              <a:stCxn id="1110" idx="0"/>
              <a:endCxn id="1108" idx="2"/>
            </p:cNvCxnSpPr>
            <p:nvPr/>
          </p:nvCxnSpPr>
          <p:spPr bwMode="auto">
            <a:xfrm rot="-5400000">
              <a:off x="1491" y="1838"/>
              <a:ext cx="115" cy="418"/>
            </a:xfrm>
            <a:prstGeom prst="bentConnector3">
              <a:avLst>
                <a:gd name="adj1" fmla="val 50000"/>
              </a:avLst>
            </a:prstGeom>
            <a:noFill/>
            <a:ln w="28575">
              <a:noFill/>
              <a:miter lim="800000"/>
              <a:headEnd/>
              <a:tailEnd/>
            </a:ln>
          </p:spPr>
        </p:cxnSp>
        <p:cxnSp>
          <p:nvCxnSpPr>
            <p:cNvPr id="1105" name="_s604167"/>
            <p:cNvCxnSpPr>
              <a:cxnSpLocks noChangeShapeType="1"/>
              <a:stCxn id="1109" idx="0"/>
              <a:endCxn id="1107" idx="2"/>
            </p:cNvCxnSpPr>
            <p:nvPr/>
          </p:nvCxnSpPr>
          <p:spPr bwMode="auto">
            <a:xfrm rot="5400000" flipH="1">
              <a:off x="2914" y="1295"/>
              <a:ext cx="142" cy="727"/>
            </a:xfrm>
            <a:prstGeom prst="bentConnector3">
              <a:avLst>
                <a:gd name="adj1" fmla="val 34954"/>
              </a:avLst>
            </a:prstGeom>
            <a:noFill/>
            <a:ln w="28575">
              <a:solidFill>
                <a:srgbClr val="993366"/>
              </a:solidFill>
              <a:miter lim="800000"/>
              <a:headEnd/>
              <a:tailEnd/>
            </a:ln>
          </p:spPr>
        </p:cxnSp>
        <p:cxnSp>
          <p:nvCxnSpPr>
            <p:cNvPr id="1106" name="_s604168"/>
            <p:cNvCxnSpPr>
              <a:cxnSpLocks noChangeShapeType="1"/>
              <a:stCxn id="1108" idx="0"/>
              <a:endCxn id="1107" idx="2"/>
            </p:cNvCxnSpPr>
            <p:nvPr/>
          </p:nvCxnSpPr>
          <p:spPr bwMode="auto">
            <a:xfrm rot="-5400000">
              <a:off x="2119" y="1227"/>
              <a:ext cx="142" cy="863"/>
            </a:xfrm>
            <a:prstGeom prst="bentConnector3">
              <a:avLst>
                <a:gd name="adj1" fmla="val 34954"/>
              </a:avLst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</p:spPr>
        </p:cxnSp>
        <p:sp>
          <p:nvSpPr>
            <p:cNvPr id="1107" name="_s604169"/>
            <p:cNvSpPr>
              <a:spLocks noChangeArrowheads="1"/>
            </p:cNvSpPr>
            <p:nvPr/>
          </p:nvSpPr>
          <p:spPr bwMode="auto">
            <a:xfrm>
              <a:off x="1208" y="1300"/>
              <a:ext cx="2826" cy="288"/>
            </a:xfrm>
            <a:prstGeom prst="roundRect">
              <a:avLst>
                <a:gd name="adj" fmla="val 16667"/>
              </a:avLst>
            </a:prstGeom>
            <a:solidFill>
              <a:srgbClr val="D1C8D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ru-RU" sz="1600" b="1" dirty="0">
                  <a:latin typeface="Times New Roman" pitchFamily="18" charset="0"/>
                </a:rPr>
                <a:t>Применение дополнительных тарифов страховых взносов, установленных статьей 58.3 Закона № 212-ФЗ</a:t>
              </a:r>
            </a:p>
          </p:txBody>
        </p:sp>
        <p:sp>
          <p:nvSpPr>
            <p:cNvPr id="1108" name="_s604170"/>
            <p:cNvSpPr>
              <a:spLocks noChangeArrowheads="1"/>
            </p:cNvSpPr>
            <p:nvPr/>
          </p:nvSpPr>
          <p:spPr bwMode="auto">
            <a:xfrm>
              <a:off x="1152" y="1730"/>
              <a:ext cx="1211" cy="25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ru-RU" sz="1800" u="sng">
                  <a:latin typeface="Times New Roman" pitchFamily="18" charset="0"/>
                </a:rPr>
                <a:t>Результаты аттестации</a:t>
              </a:r>
              <a:r>
                <a:rPr lang="ru-RU" sz="1800">
                  <a:latin typeface="Times New Roman" pitchFamily="18" charset="0"/>
                </a:rPr>
                <a:t>                      по состоянию на 01.01.2014</a:t>
              </a:r>
            </a:p>
          </p:txBody>
        </p:sp>
        <p:sp>
          <p:nvSpPr>
            <p:cNvPr id="1109" name="_s604171"/>
            <p:cNvSpPr>
              <a:spLocks noChangeArrowheads="1"/>
            </p:cNvSpPr>
            <p:nvPr/>
          </p:nvSpPr>
          <p:spPr bwMode="auto">
            <a:xfrm>
              <a:off x="2664" y="1730"/>
              <a:ext cx="1368" cy="22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ru-RU" sz="1800" u="sng">
                  <a:latin typeface="Times New Roman" pitchFamily="18" charset="0"/>
                </a:rPr>
                <a:t>Спец.оценка условий труда</a:t>
              </a:r>
              <a:r>
                <a:rPr lang="ru-RU" sz="1800">
                  <a:latin typeface="Times New Roman" pitchFamily="18" charset="0"/>
                </a:rPr>
                <a:t>                                в соответствии с Законом  № 426-ФЗ</a:t>
              </a:r>
            </a:p>
          </p:txBody>
        </p:sp>
        <p:sp>
          <p:nvSpPr>
            <p:cNvPr id="1110" name="_s604172"/>
            <p:cNvSpPr>
              <a:spLocks noChangeArrowheads="1"/>
            </p:cNvSpPr>
            <p:nvPr/>
          </p:nvSpPr>
          <p:spPr bwMode="auto">
            <a:xfrm>
              <a:off x="1152" y="2104"/>
              <a:ext cx="377" cy="166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800" b="1">
                  <a:latin typeface="Arial" pitchFamily="34" charset="0"/>
                </a:rPr>
                <a:t>есть</a:t>
              </a:r>
            </a:p>
          </p:txBody>
        </p:sp>
        <p:sp>
          <p:nvSpPr>
            <p:cNvPr id="1111" name="_s604173"/>
            <p:cNvSpPr>
              <a:spLocks noChangeArrowheads="1"/>
            </p:cNvSpPr>
            <p:nvPr/>
          </p:nvSpPr>
          <p:spPr bwMode="auto">
            <a:xfrm>
              <a:off x="3601" y="2143"/>
              <a:ext cx="431" cy="15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800" b="1">
                  <a:latin typeface="Arial" pitchFamily="34" charset="0"/>
                </a:rPr>
                <a:t>есть</a:t>
              </a:r>
            </a:p>
          </p:txBody>
        </p:sp>
        <p:sp>
          <p:nvSpPr>
            <p:cNvPr id="1112" name="_s604174"/>
            <p:cNvSpPr>
              <a:spLocks noChangeArrowheads="1"/>
            </p:cNvSpPr>
            <p:nvPr/>
          </p:nvSpPr>
          <p:spPr bwMode="auto">
            <a:xfrm>
              <a:off x="2282" y="2104"/>
              <a:ext cx="509" cy="164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800" b="1">
                  <a:latin typeface="Arial" pitchFamily="34" charset="0"/>
                </a:rPr>
                <a:t>нет</a:t>
              </a:r>
            </a:p>
          </p:txBody>
        </p:sp>
      </p:grpSp>
      <p:sp>
        <p:nvSpPr>
          <p:cNvPr id="1034" name="Line 15"/>
          <p:cNvSpPr>
            <a:spLocks noChangeShapeType="1"/>
          </p:cNvSpPr>
          <p:nvPr/>
        </p:nvSpPr>
        <p:spPr bwMode="auto">
          <a:xfrm>
            <a:off x="2590800" y="2133600"/>
            <a:ext cx="144780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1035" name="Organization Chart 16"/>
          <p:cNvGrpSpPr>
            <a:grpSpLocks noChangeAspect="1"/>
          </p:cNvGrpSpPr>
          <p:nvPr/>
        </p:nvGrpSpPr>
        <p:grpSpPr bwMode="auto">
          <a:xfrm>
            <a:off x="0" y="2895600"/>
            <a:ext cx="4267200" cy="1371600"/>
            <a:chOff x="1152" y="1298"/>
            <a:chExt cx="1872" cy="720"/>
          </a:xfrm>
        </p:grpSpPr>
        <p:cxnSp>
          <p:nvCxnSpPr>
            <p:cNvPr id="1097" name="_s604178"/>
            <p:cNvCxnSpPr>
              <a:cxnSpLocks noChangeShapeType="1"/>
              <a:stCxn id="1101" idx="0"/>
              <a:endCxn id="1099" idx="2"/>
            </p:cNvCxnSpPr>
            <p:nvPr/>
          </p:nvCxnSpPr>
          <p:spPr bwMode="auto">
            <a:xfrm rot="5400000" flipH="1">
              <a:off x="2268" y="1406"/>
              <a:ext cx="144" cy="504"/>
            </a:xfrm>
            <a:prstGeom prst="bentConnector3">
              <a:avLst>
                <a:gd name="adj1" fmla="val 22787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</p:spPr>
        </p:cxnSp>
        <p:cxnSp>
          <p:nvCxnSpPr>
            <p:cNvPr id="1098" name="_s604179"/>
            <p:cNvCxnSpPr>
              <a:cxnSpLocks noChangeShapeType="1"/>
              <a:stCxn id="1100" idx="0"/>
              <a:endCxn id="1099" idx="2"/>
            </p:cNvCxnSpPr>
            <p:nvPr/>
          </p:nvCxnSpPr>
          <p:spPr bwMode="auto">
            <a:xfrm rot="-5400000">
              <a:off x="1764" y="1406"/>
              <a:ext cx="144" cy="504"/>
            </a:xfrm>
            <a:prstGeom prst="bentConnector3">
              <a:avLst>
                <a:gd name="adj1" fmla="val 22787"/>
              </a:avLst>
            </a:prstGeom>
            <a:noFill/>
            <a:ln w="28575">
              <a:solidFill>
                <a:srgbClr val="008000"/>
              </a:solidFill>
              <a:miter lim="800000"/>
              <a:headEnd/>
              <a:tailEnd/>
            </a:ln>
          </p:spPr>
        </p:cxnSp>
        <p:sp>
          <p:nvSpPr>
            <p:cNvPr id="1099" name="_s604180"/>
            <p:cNvSpPr>
              <a:spLocks noChangeArrowheads="1"/>
            </p:cNvSpPr>
            <p:nvPr/>
          </p:nvSpPr>
          <p:spPr bwMode="auto">
            <a:xfrm>
              <a:off x="1656" y="12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400">
                  <a:latin typeface="Times New Roman" pitchFamily="18" charset="0"/>
                </a:rPr>
                <a:t>Классы условий труда</a:t>
              </a:r>
            </a:p>
          </p:txBody>
        </p:sp>
        <p:sp>
          <p:nvSpPr>
            <p:cNvPr id="1100" name="_s604181"/>
            <p:cNvSpPr>
              <a:spLocks noChangeArrowheads="1"/>
            </p:cNvSpPr>
            <p:nvPr/>
          </p:nvSpPr>
          <p:spPr bwMode="auto">
            <a:xfrm>
              <a:off x="1152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ru-RU" sz="1200" u="sng">
                  <a:latin typeface="Times New Roman" pitchFamily="18" charset="0"/>
                </a:rPr>
                <a:t>опасный (</a:t>
              </a:r>
              <a:r>
                <a:rPr lang="ru-RU" sz="1200">
                  <a:latin typeface="Times New Roman" pitchFamily="18" charset="0"/>
                </a:rPr>
                <a:t>подкласс 4), </a:t>
              </a:r>
              <a:r>
                <a:rPr lang="ru-RU" sz="1200" u="sng">
                  <a:latin typeface="Times New Roman" pitchFamily="18" charset="0"/>
                </a:rPr>
                <a:t>вредный</a:t>
              </a:r>
              <a:r>
                <a:rPr lang="ru-RU" sz="1200">
                  <a:latin typeface="Times New Roman" pitchFamily="18" charset="0"/>
                </a:rPr>
                <a:t> (подклассы 3.4, 3.3, 3.2, 3.1)</a:t>
              </a:r>
            </a:p>
          </p:txBody>
        </p:sp>
        <p:sp>
          <p:nvSpPr>
            <p:cNvPr id="1101" name="_s604182"/>
            <p:cNvSpPr>
              <a:spLocks noChangeArrowheads="1"/>
            </p:cNvSpPr>
            <p:nvPr/>
          </p:nvSpPr>
          <p:spPr bwMode="auto">
            <a:xfrm>
              <a:off x="216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ru-RU" sz="1200" u="sng">
                  <a:latin typeface="Times New Roman" pitchFamily="18" charset="0"/>
                </a:rPr>
                <a:t>допустимы</a:t>
              </a:r>
              <a:r>
                <a:rPr lang="ru-RU" sz="1200">
                  <a:latin typeface="Times New Roman" pitchFamily="18" charset="0"/>
                </a:rPr>
                <a:t>й (подкласс 2), </a:t>
              </a:r>
              <a:r>
                <a:rPr lang="ru-RU" sz="1200" u="sng">
                  <a:latin typeface="Times New Roman" pitchFamily="18" charset="0"/>
                </a:rPr>
                <a:t>оптимальный</a:t>
              </a:r>
              <a:r>
                <a:rPr lang="ru-RU" sz="1200">
                  <a:latin typeface="Times New Roman" pitchFamily="18" charset="0"/>
                </a:rPr>
                <a:t> (подкласс</a:t>
              </a:r>
              <a:r>
                <a:rPr lang="ru-RU" sz="1500">
                  <a:latin typeface="Times New Roman" pitchFamily="18" charset="0"/>
                </a:rPr>
                <a:t> 1)</a:t>
              </a:r>
              <a:endParaRPr lang="ru-RU" sz="1600">
                <a:latin typeface="Times New Roman" pitchFamily="18" charset="0"/>
              </a:endParaRPr>
            </a:p>
          </p:txBody>
        </p:sp>
      </p:grpSp>
      <p:graphicFrame>
        <p:nvGraphicFramePr>
          <p:cNvPr id="1026" name="Organization Chart 23"/>
          <p:cNvGraphicFramePr>
            <a:graphicFrameLocks/>
          </p:cNvGraphicFramePr>
          <p:nvPr/>
        </p:nvGraphicFramePr>
        <p:xfrm>
          <a:off x="4800600" y="2971800"/>
          <a:ext cx="4343400" cy="12954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6" name="Line 30"/>
          <p:cNvSpPr>
            <a:spLocks noChangeShapeType="1"/>
          </p:cNvSpPr>
          <p:nvPr/>
        </p:nvSpPr>
        <p:spPr bwMode="auto">
          <a:xfrm flipH="1">
            <a:off x="4419600" y="2057400"/>
            <a:ext cx="1447800" cy="3048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7" name="Line 31"/>
          <p:cNvSpPr>
            <a:spLocks noChangeShapeType="1"/>
          </p:cNvSpPr>
          <p:nvPr/>
        </p:nvSpPr>
        <p:spPr bwMode="auto">
          <a:xfrm flipH="1">
            <a:off x="762000" y="2133600"/>
            <a:ext cx="1143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8" name="Line 32"/>
          <p:cNvSpPr>
            <a:spLocks noChangeShapeType="1"/>
          </p:cNvSpPr>
          <p:nvPr/>
        </p:nvSpPr>
        <p:spPr bwMode="auto">
          <a:xfrm>
            <a:off x="6400800" y="2057400"/>
            <a:ext cx="1600200" cy="381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04193" name="Group 33"/>
          <p:cNvGraphicFramePr>
            <a:graphicFrameLocks noGrp="1"/>
          </p:cNvGraphicFramePr>
          <p:nvPr/>
        </p:nvGraphicFramePr>
        <p:xfrm>
          <a:off x="2514600" y="4572000"/>
          <a:ext cx="2743200" cy="1668145"/>
        </p:xfrm>
        <a:graphic>
          <a:graphicData uri="http://schemas.openxmlformats.org/drawingml/2006/table">
            <a:tbl>
              <a:tblPr/>
              <a:tblGrid>
                <a:gridCol w="761256"/>
                <a:gridCol w="1981944"/>
              </a:tblGrid>
              <a:tr h="4794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Доп.тариф СВ в соотв.с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ч. 1,2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ст.58.3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Закона 212-ФЗ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часть 1 ст.58.3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2013 год – 4,0%,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2014 год – 6,0%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2015 год  и далее - 9,0 %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часть 2 ст.58.3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2013 год – 2%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2014 год – 4,0%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2015 год и далее - 6,0 %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4256" name="Group 96"/>
          <p:cNvGraphicFramePr>
            <a:graphicFrameLocks noGrp="1"/>
          </p:cNvGraphicFramePr>
          <p:nvPr/>
        </p:nvGraphicFramePr>
        <p:xfrm>
          <a:off x="5562600" y="4648200"/>
          <a:ext cx="3224213" cy="1962468"/>
        </p:xfrm>
        <a:graphic>
          <a:graphicData uri="http://schemas.openxmlformats.org/drawingml/2006/table">
            <a:tbl>
              <a:tblPr/>
              <a:tblGrid>
                <a:gridCol w="1697038"/>
                <a:gridCol w="1527175"/>
              </a:tblGrid>
              <a:tr h="4619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Доп.тариф СВ в соотв.с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частью 2.1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ст.58.3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Закона 212-ФЗ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4 - 8,0 %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2 - 0,0 %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(права на досрочную пенсию нет)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3.4 - 7,0 %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3.3 - 6,0 %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1 - 0,0 %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(права на досрочную пенсию нет)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3.2 - 4,0 %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подкласс 3.1 - 2,0 %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4232" name="Group 72"/>
          <p:cNvGraphicFramePr>
            <a:graphicFrameLocks noGrp="1"/>
          </p:cNvGraphicFramePr>
          <p:nvPr/>
        </p:nvGraphicFramePr>
        <p:xfrm>
          <a:off x="381000" y="4648200"/>
          <a:ext cx="1663700" cy="1889760"/>
        </p:xfrm>
        <a:graphic>
          <a:graphicData uri="http://schemas.openxmlformats.org/drawingml/2006/table">
            <a:tbl>
              <a:tblPr/>
              <a:tblGrid>
                <a:gridCol w="16637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Доп.тариф СВ в соотв.с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частью 2.1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ст.58.3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 Закона 212-ФЗ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4 - 8,0 %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3.4 - 7,0 %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3.3 - 6,0 %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3.2 - 4,0 %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подкласс 3.1 - 2,0 %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B8DB"/>
                    </a:solidFill>
                  </a:tcPr>
                </a:tc>
              </a:tr>
            </a:tbl>
          </a:graphicData>
        </a:graphic>
      </p:graphicFrame>
      <p:sp>
        <p:nvSpPr>
          <p:cNvPr id="1086" name="Line 85"/>
          <p:cNvSpPr>
            <a:spLocks noChangeShapeType="1"/>
          </p:cNvSpPr>
          <p:nvPr/>
        </p:nvSpPr>
        <p:spPr bwMode="auto">
          <a:xfrm>
            <a:off x="4419600" y="2819400"/>
            <a:ext cx="0" cy="16002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87" name="Line 86"/>
          <p:cNvSpPr>
            <a:spLocks noChangeShapeType="1"/>
          </p:cNvSpPr>
          <p:nvPr/>
        </p:nvSpPr>
        <p:spPr bwMode="auto">
          <a:xfrm>
            <a:off x="685800" y="2819400"/>
            <a:ext cx="4572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8" name="Line 87"/>
          <p:cNvSpPr>
            <a:spLocks noChangeShapeType="1"/>
          </p:cNvSpPr>
          <p:nvPr/>
        </p:nvSpPr>
        <p:spPr bwMode="auto">
          <a:xfrm>
            <a:off x="990600" y="42672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9" name="Line 88"/>
          <p:cNvSpPr>
            <a:spLocks noChangeShapeType="1"/>
          </p:cNvSpPr>
          <p:nvPr/>
        </p:nvSpPr>
        <p:spPr bwMode="auto">
          <a:xfrm flipH="1">
            <a:off x="8001000" y="2819400"/>
            <a:ext cx="609600" cy="4572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0" name="Line 89"/>
          <p:cNvSpPr>
            <a:spLocks noChangeShapeType="1"/>
          </p:cNvSpPr>
          <p:nvPr/>
        </p:nvSpPr>
        <p:spPr bwMode="auto">
          <a:xfrm>
            <a:off x="3352800" y="42672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1" name="Line 90"/>
          <p:cNvSpPr>
            <a:spLocks noChangeShapeType="1"/>
          </p:cNvSpPr>
          <p:nvPr/>
        </p:nvSpPr>
        <p:spPr bwMode="auto">
          <a:xfrm>
            <a:off x="5867400" y="42672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2" name="Line 91"/>
          <p:cNvSpPr>
            <a:spLocks noChangeShapeType="1"/>
          </p:cNvSpPr>
          <p:nvPr/>
        </p:nvSpPr>
        <p:spPr bwMode="auto">
          <a:xfrm>
            <a:off x="8229600" y="42672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1" name="5-конечная звезда 90"/>
          <p:cNvSpPr/>
          <p:nvPr/>
        </p:nvSpPr>
        <p:spPr>
          <a:xfrm>
            <a:off x="3492500" y="4365625"/>
            <a:ext cx="142875" cy="14287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5508625" y="908050"/>
            <a:ext cx="142875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3708400" y="4365625"/>
            <a:ext cx="142875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96" name="Номер слайда 42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noFill/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Стр.1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395288" y="908050"/>
            <a:ext cx="144462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5" name="Заголовок 2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algn="just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Начисление и уплата дополнительного тарифа производится в случае полной или частичной занятости физического лица на видах работ, указанных в п. 1-18 ч. 1 ст. 30 Закона № 400-ФЗ, независимо от учета этих периодов в специальный стаж, дающий право на досрочное назначение трудовой пенсии.</a:t>
            </a:r>
          </a:p>
        </p:txBody>
      </p:sp>
      <p:sp>
        <p:nvSpPr>
          <p:cNvPr id="3076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650" y="2133600"/>
            <a:ext cx="7777163" cy="2374900"/>
          </a:xfrm>
        </p:spPr>
        <p:txBody>
          <a:bodyPr/>
          <a:lstStyle/>
          <a:p>
            <a:pPr algn="just"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случае если по результатам аттестации рабочих мест по условиям труда, проведенной в соответствии с Порядком проведения аттестации, условия труда на рабочих местах, перечисленных в п. 1-18 ч. 12 ст.30 Закона № 400-ФЗ, признаны оптимальными и  (или) допустимыми, указанные результаты не учитываются при определении размера дополнительных тарифов страховых взносов в ПФР, установленных ч.2.1 статьи 58.3 Закона № 212-ФЗ, и в отношении этих рабочих мест уплата страховых взносов по дополнительным тарифам должна производиться в соответствии с ч. 1 и ч. 2 ст. 58.3 Закона № 212-ФЗ. (письмо ПФР от 12.02.2014 № НП-30-26/1707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323850" y="2276475"/>
            <a:ext cx="144463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539750" y="2276475"/>
            <a:ext cx="144463" cy="1444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04025" y="0"/>
            <a:ext cx="2133600" cy="476250"/>
          </a:xfrm>
          <a:noFill/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Стр.2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6632</TotalTime>
  <Words>390</Words>
  <Application>Microsoft Office PowerPoint</Application>
  <PresentationFormat>Экран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Rounded MT Bold</vt:lpstr>
      <vt:lpstr>Arial</vt:lpstr>
      <vt:lpstr>Times New Roman</vt:lpstr>
      <vt:lpstr>Arial Cyr</vt:lpstr>
      <vt:lpstr>1_Оформление по умолчанию</vt:lpstr>
      <vt:lpstr>Слайд 1</vt:lpstr>
      <vt:lpstr>Начисление и уплата дополнительного тарифа производится в случае полной или частичной занятости физического лица на видах работ, указанных в п. 1-18 ч. 1 ст. 30 Закона № 400-ФЗ, независимо от учета этих периодов в специальный стаж, дающий право на досрочное назначение трудовой пенсии.</vt:lpstr>
    </vt:vector>
  </TitlesOfParts>
  <Company>opfr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iivpfr</dc:creator>
  <cp:lastModifiedBy>press6</cp:lastModifiedBy>
  <cp:revision>286</cp:revision>
  <dcterms:created xsi:type="dcterms:W3CDTF">2009-08-04T12:58:59Z</dcterms:created>
  <dcterms:modified xsi:type="dcterms:W3CDTF">2016-04-08T12:34:33Z</dcterms:modified>
</cp:coreProperties>
</file>