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</p:sldMasterIdLst>
  <p:sldIdLst>
    <p:sldId id="256" r:id="rId6"/>
    <p:sldId id="257" r:id="rId7"/>
  </p:sldIdLst>
  <p:sldSz cx="7556500" cy="10693400"/>
  <p:notesSz cx="6797675" cy="9929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-3090" y="-48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E5E08994-2A8D-46E6-9938-622A50FEE39A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105D5B6-E860-4B5A-B462-DE80895FDE52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136AE4B4-E430-4DBE-AD98-8AEF1B52A130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E30D1E94-9348-4D6C-B1B8-D4C453ADB4D3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6B8D3A52-6772-4910-9509-5627E4B0BEC9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401A54CF-1E22-405D-9CE3-FE64EC17C60A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B26B48F2-85D4-4932-9BA9-8435FF683152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16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17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F2678851-567F-4640-9B1E-F490E6EB8745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23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24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284C192F-F2D5-4301-9FF1-6B16D7C35C33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30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31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BC12E5B-D830-4213-B1CF-C85021BB2C5B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object 33"/>
          <p:cNvPicPr/>
          <p:nvPr/>
        </p:nvPicPr>
        <p:blipFill>
          <a:blip r:embed="rId2"/>
          <a:stretch/>
        </p:blipFill>
        <p:spPr>
          <a:xfrm>
            <a:off x="3439886" y="30600"/>
            <a:ext cx="4011394" cy="1657800"/>
          </a:xfrm>
          <a:prstGeom prst="rect">
            <a:avLst/>
          </a:prstGeom>
          <a:ln w="0">
            <a:noFill/>
          </a:ln>
        </p:spPr>
      </p:pic>
      <p:sp>
        <p:nvSpPr>
          <p:cNvPr id="36" name="object 35"/>
          <p:cNvSpPr/>
          <p:nvPr/>
        </p:nvSpPr>
        <p:spPr>
          <a:xfrm>
            <a:off x="106200" y="7614360"/>
            <a:ext cx="7345080" cy="307836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3078360"/>
              <a:gd name="textAreaBottom" fmla="*/ 3079080 h 307836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37" name="Группа 1"/>
          <p:cNvGrpSpPr/>
          <p:nvPr/>
        </p:nvGrpSpPr>
        <p:grpSpPr>
          <a:xfrm>
            <a:off x="468720" y="8473320"/>
            <a:ext cx="1146960" cy="132120"/>
            <a:chOff x="468720" y="8473320"/>
            <a:chExt cx="1146960" cy="132120"/>
          </a:xfrm>
        </p:grpSpPr>
        <p:pic>
          <p:nvPicPr>
            <p:cNvPr id="38" name="object 36"/>
            <p:cNvPicPr/>
            <p:nvPr/>
          </p:nvPicPr>
          <p:blipFill>
            <a:blip r:embed="rId3"/>
            <a:stretch/>
          </p:blipFill>
          <p:spPr>
            <a:xfrm>
              <a:off x="468720" y="8473320"/>
              <a:ext cx="102600" cy="132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39" name="object 37"/>
            <p:cNvSpPr/>
            <p:nvPr/>
          </p:nvSpPr>
          <p:spPr>
            <a:xfrm>
              <a:off x="595440" y="8475120"/>
              <a:ext cx="93960" cy="128880"/>
            </a:xfrm>
            <a:custGeom>
              <a:avLst/>
              <a:gdLst>
                <a:gd name="textAreaLeft" fmla="*/ 0 w 93960"/>
                <a:gd name="textAreaRight" fmla="*/ 94680 w 93960"/>
                <a:gd name="textAreaTop" fmla="*/ 0 h 128880"/>
                <a:gd name="textAreaBottom" fmla="*/ 129600 h 12888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40" name="object 38"/>
            <p:cNvPicPr/>
            <p:nvPr/>
          </p:nvPicPr>
          <p:blipFill>
            <a:blip r:embed="rId4"/>
            <a:stretch/>
          </p:blipFill>
          <p:spPr>
            <a:xfrm>
              <a:off x="713160" y="8473320"/>
              <a:ext cx="291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1" name="object 39"/>
            <p:cNvPicPr/>
            <p:nvPr/>
          </p:nvPicPr>
          <p:blipFill>
            <a:blip r:embed="rId5"/>
            <a:stretch/>
          </p:blipFill>
          <p:spPr>
            <a:xfrm>
              <a:off x="1026000" y="8473320"/>
              <a:ext cx="318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2" name="object 40"/>
            <p:cNvPicPr/>
            <p:nvPr/>
          </p:nvPicPr>
          <p:blipFill>
            <a:blip r:embed="rId6"/>
            <a:stretch/>
          </p:blipFill>
          <p:spPr>
            <a:xfrm>
              <a:off x="1369800" y="8475120"/>
              <a:ext cx="10944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3" name="object 41"/>
            <p:cNvPicPr/>
            <p:nvPr/>
          </p:nvPicPr>
          <p:blipFill>
            <a:blip r:embed="rId7"/>
            <a:stretch/>
          </p:blipFill>
          <p:spPr>
            <a:xfrm>
              <a:off x="1503360" y="8475120"/>
              <a:ext cx="112320" cy="130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86660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 dirty="0">
                <a:solidFill>
                  <a:schemeClr val="lt1"/>
                </a:solidFill>
                <a:latin typeface="Calibri"/>
              </a:rPr>
              <a:t>МЕРОПРИЯТИЯ </a:t>
            </a:r>
            <a:r>
              <a:rPr lang="ru-RU" sz="2700" b="1" strike="noStrike" spc="-1" dirty="0" smtClean="0">
                <a:solidFill>
                  <a:schemeClr val="lt1"/>
                </a:solidFill>
                <a:latin typeface="Calibri"/>
              </a:rPr>
              <a:t>НА ИЮНЬ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 dirty="0">
                <a:solidFill>
                  <a:schemeClr val="lt1"/>
                </a:solidFill>
                <a:latin typeface="Calibri"/>
              </a:rPr>
              <a:t>2026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object 43"/>
          <p:cNvSpPr/>
          <p:nvPr/>
        </p:nvSpPr>
        <p:spPr>
          <a:xfrm>
            <a:off x="417240" y="8714520"/>
            <a:ext cx="5173920" cy="1839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</a:pPr>
            <a:r>
              <a:rPr lang="ru-RU" sz="3600" b="1" strike="noStrike" spc="-12" dirty="0">
                <a:solidFill>
                  <a:srgbClr val="FFFFFF"/>
                </a:solidFill>
                <a:latin typeface="Calibri"/>
              </a:rPr>
              <a:t>ПРИХОДИТЕ, </a:t>
            </a:r>
            <a:endParaRPr lang="ru-RU" sz="36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3600" b="1" strike="noStrike" spc="-1" dirty="0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36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3600" b="1" strike="noStrike" spc="-1" dirty="0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36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3600" b="1" strike="noStrike" spc="-12" dirty="0">
                <a:solidFill>
                  <a:srgbClr val="FFFFFF"/>
                </a:solidFill>
                <a:latin typeface="Calibri"/>
              </a:rPr>
              <a:t>ЖДЕМ!</a:t>
            </a:r>
            <a:endParaRPr lang="ru-RU" sz="36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Наши</a:t>
            </a:r>
            <a:r>
              <a:rPr lang="ru-RU" sz="1300" b="0" strike="noStrike" spc="-35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2" dirty="0">
                <a:solidFill>
                  <a:srgbClr val="FFFFFF"/>
                </a:solidFill>
                <a:latin typeface="Calibri"/>
              </a:rPr>
              <a:t>контакты: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Адрес: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3561</a:t>
            </a:r>
            <a:r>
              <a:rPr lang="en-US" sz="1300" b="0" strike="noStrike" spc="-1" dirty="0" smtClean="0">
                <a:solidFill>
                  <a:srgbClr val="FFFFFF"/>
                </a:solidFill>
                <a:latin typeface="Calibri"/>
              </a:rPr>
              <a:t>46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, </a:t>
            </a:r>
            <a:r>
              <a:rPr lang="ru-RU" sz="1300" dirty="0"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г. Изобильный, </a:t>
            </a:r>
            <a:r>
              <a:rPr lang="ru-RU" sz="1300" dirty="0" err="1"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ул</a:t>
            </a:r>
            <a:r>
              <a:rPr lang="ru-RU" sz="1300" dirty="0"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 Восточная 3Б</a:t>
            </a:r>
            <a:r>
              <a:rPr sz="1300" dirty="0"/>
              <a:t/>
            </a:r>
            <a:br>
              <a:rPr sz="1300" dirty="0"/>
            </a:b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Контактный номер (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8654</a:t>
            </a:r>
            <a:r>
              <a:rPr lang="en-US" sz="1300" b="0" strike="noStrike" spc="-1" dirty="0" smtClean="0">
                <a:solidFill>
                  <a:srgbClr val="FFFFFF"/>
                </a:solidFill>
                <a:latin typeface="Calibri"/>
              </a:rPr>
              <a:t>5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)</a:t>
            </a:r>
            <a:r>
              <a:rPr lang="en-US" sz="1300" b="0" strike="noStrike" spc="-1" dirty="0" smtClean="0">
                <a:solidFill>
                  <a:srgbClr val="FFFFFF"/>
                </a:solidFill>
                <a:latin typeface="Calibri"/>
              </a:rPr>
              <a:t>7-61-30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ФИО </a:t>
            </a:r>
            <a:r>
              <a:rPr lang="ru-RU" sz="1300" spc="-1" dirty="0" smtClean="0">
                <a:solidFill>
                  <a:srgbClr val="FFFFFF"/>
                </a:solidFill>
                <a:latin typeface="Calibri"/>
              </a:rPr>
              <a:t>Носова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spc="-1" dirty="0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рина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Васильевна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object 44"/>
          <p:cNvSpPr/>
          <p:nvPr/>
        </p:nvSpPr>
        <p:spPr>
          <a:xfrm rot="21597600">
            <a:off x="543600" y="1552680"/>
            <a:ext cx="6476040" cy="285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algn="just">
              <a:lnSpc>
                <a:spcPct val="112000"/>
              </a:lnSpc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 четверг 08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</a:rPr>
              <a:t>17:00, пятница 08:00-15-45</a:t>
            </a:r>
            <a:endParaRPr lang="ru-RU" sz="1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object 45"/>
          <p:cNvSpPr/>
          <p:nvPr/>
        </p:nvSpPr>
        <p:spPr>
          <a:xfrm>
            <a:off x="6332400" y="9558360"/>
            <a:ext cx="91692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94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94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41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</a:rPr>
              <a:t>Ставропольскому краю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48" name="Группа 103"/>
          <p:cNvGrpSpPr/>
          <p:nvPr/>
        </p:nvGrpSpPr>
        <p:grpSpPr>
          <a:xfrm>
            <a:off x="512280" y="214200"/>
            <a:ext cx="2517120" cy="982800"/>
            <a:chOff x="512280" y="214200"/>
            <a:chExt cx="2517120" cy="982800"/>
          </a:xfrm>
        </p:grpSpPr>
        <p:pic>
          <p:nvPicPr>
            <p:cNvPr id="49" name="object 49"/>
            <p:cNvPicPr/>
            <p:nvPr/>
          </p:nvPicPr>
          <p:blipFill>
            <a:blip r:embed="rId8"/>
            <a:stretch/>
          </p:blipFill>
          <p:spPr>
            <a:xfrm>
              <a:off x="512280" y="214200"/>
              <a:ext cx="838800" cy="956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0" name="object 50"/>
            <p:cNvSpPr/>
            <p:nvPr/>
          </p:nvSpPr>
          <p:spPr>
            <a:xfrm>
              <a:off x="1577160" y="539640"/>
              <a:ext cx="294480" cy="184680"/>
            </a:xfrm>
            <a:custGeom>
              <a:avLst/>
              <a:gdLst>
                <a:gd name="textAreaLeft" fmla="*/ 0 w 294480"/>
                <a:gd name="textAreaRight" fmla="*/ 295200 w 294480"/>
                <a:gd name="textAreaTop" fmla="*/ 0 h 184680"/>
                <a:gd name="textAreaBottom" fmla="*/ 185400 h 18468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51" name="object 51"/>
            <p:cNvGrpSpPr/>
            <p:nvPr/>
          </p:nvGrpSpPr>
          <p:grpSpPr>
            <a:xfrm>
              <a:off x="1917720" y="540000"/>
              <a:ext cx="447120" cy="150480"/>
              <a:chOff x="1917720" y="540000"/>
              <a:chExt cx="447120" cy="150480"/>
            </a:xfrm>
          </p:grpSpPr>
          <p:sp>
            <p:nvSpPr>
              <p:cNvPr id="52" name="object 52"/>
              <p:cNvSpPr/>
              <p:nvPr/>
            </p:nvSpPr>
            <p:spPr>
              <a:xfrm>
                <a:off x="1917720" y="54000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53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540360"/>
                <a:ext cx="12060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4" name="object 54"/>
            <p:cNvPicPr/>
            <p:nvPr/>
          </p:nvPicPr>
          <p:blipFill>
            <a:blip r:embed="rId10"/>
            <a:stretch/>
          </p:blipFill>
          <p:spPr>
            <a:xfrm>
              <a:off x="1556640" y="775080"/>
              <a:ext cx="159120" cy="1530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5" name="object 55"/>
            <p:cNvGrpSpPr/>
            <p:nvPr/>
          </p:nvGrpSpPr>
          <p:grpSpPr>
            <a:xfrm>
              <a:off x="1762920" y="776160"/>
              <a:ext cx="676800" cy="182880"/>
              <a:chOff x="1762920" y="776160"/>
              <a:chExt cx="676800" cy="182880"/>
            </a:xfrm>
          </p:grpSpPr>
          <p:pic>
            <p:nvPicPr>
              <p:cNvPr id="56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776520"/>
                <a:ext cx="12204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7" name="object 57"/>
              <p:cNvSpPr/>
              <p:nvPr/>
            </p:nvSpPr>
            <p:spPr>
              <a:xfrm>
                <a:off x="1917720" y="776160"/>
                <a:ext cx="522000" cy="18288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880"/>
                  <a:gd name="textAreaBottom" fmla="*/ 183600 h 18288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58" name="object 58"/>
            <p:cNvGrpSpPr/>
            <p:nvPr/>
          </p:nvGrpSpPr>
          <p:grpSpPr>
            <a:xfrm>
              <a:off x="2489040" y="776520"/>
              <a:ext cx="290160" cy="149400"/>
              <a:chOff x="2489040" y="776520"/>
              <a:chExt cx="290160" cy="149400"/>
            </a:xfrm>
          </p:grpSpPr>
          <p:pic>
            <p:nvPicPr>
              <p:cNvPr id="59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776520"/>
                <a:ext cx="12924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0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776520"/>
                <a:ext cx="12024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1" name="object 61"/>
            <p:cNvGrpSpPr/>
            <p:nvPr/>
          </p:nvGrpSpPr>
          <p:grpSpPr>
            <a:xfrm>
              <a:off x="1556640" y="1009800"/>
              <a:ext cx="1472760" cy="187200"/>
              <a:chOff x="1556640" y="1009800"/>
              <a:chExt cx="1472760" cy="187200"/>
            </a:xfrm>
          </p:grpSpPr>
          <p:pic>
            <p:nvPicPr>
              <p:cNvPr id="62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017000"/>
                <a:ext cx="14256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01700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009800"/>
                <a:ext cx="359640" cy="187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5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01700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66"/>
              <p:cNvSpPr/>
              <p:nvPr/>
            </p:nvSpPr>
            <p:spPr>
              <a:xfrm>
                <a:off x="2494080" y="101592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67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015920"/>
                <a:ext cx="169560" cy="180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015920"/>
                <a:ext cx="167760" cy="1494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69" name="Овал 3"/>
          <p:cNvSpPr/>
          <p:nvPr/>
        </p:nvSpPr>
        <p:spPr>
          <a:xfrm>
            <a:off x="6225480" y="8602560"/>
            <a:ext cx="814680" cy="814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70" name="object 48"/>
          <p:cNvPicPr/>
          <p:nvPr/>
        </p:nvPicPr>
        <p:blipFill>
          <a:blip r:embed="rId20"/>
          <a:stretch/>
        </p:blipFill>
        <p:spPr>
          <a:xfrm>
            <a:off x="6332400" y="8751960"/>
            <a:ext cx="600840" cy="515880"/>
          </a:xfrm>
          <a:prstGeom prst="rect">
            <a:avLst/>
          </a:prstGeom>
          <a:ln w="0">
            <a:noFill/>
          </a:ln>
        </p:spPr>
      </p:pic>
      <p:pic>
        <p:nvPicPr>
          <p:cNvPr id="71" name="Рисунок 7"/>
          <p:cNvPicPr/>
          <p:nvPr/>
        </p:nvPicPr>
        <p:blipFill>
          <a:blip r:embed="rId21"/>
          <a:stretch/>
        </p:blipFill>
        <p:spPr>
          <a:xfrm>
            <a:off x="5160600" y="9558360"/>
            <a:ext cx="861480" cy="8614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2" name="Таблица 4"/>
          <p:cNvGraphicFramePr/>
          <p:nvPr>
            <p:extLst>
              <p:ext uri="{D42A27DB-BD31-4B8C-83A1-F6EECF244321}">
                <p14:modId xmlns:p14="http://schemas.microsoft.com/office/powerpoint/2010/main" val="3824901468"/>
              </p:ext>
            </p:extLst>
          </p:nvPr>
        </p:nvGraphicFramePr>
        <p:xfrm>
          <a:off x="417240" y="2075046"/>
          <a:ext cx="6832081" cy="6161283"/>
        </p:xfrm>
        <a:graphic>
          <a:graphicData uri="http://schemas.openxmlformats.org/drawingml/2006/table">
            <a:tbl>
              <a:tblPr/>
              <a:tblGrid>
                <a:gridCol w="743903"/>
                <a:gridCol w="5036457"/>
                <a:gridCol w="1051721"/>
              </a:tblGrid>
              <a:tr h="75131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522484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2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01.06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Здравствуй лето!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2" dirty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</a:t>
                      </a:r>
                      <a:r>
                        <a:rPr lang="ru-RU" sz="1600" b="0" strike="noStrike" spc="-26" dirty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10639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2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02.06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Свободное посещение. Настольные игры</a:t>
                      </a:r>
                      <a:endParaRPr lang="ru-RU" sz="1600" b="0" i="0" u="none" strike="noStrike" kern="1200" spc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Microsoft YaHei" pitchFamily="2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2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</a:t>
                      </a:r>
                      <a:r>
                        <a:rPr lang="ru-RU" sz="1600" b="0" strike="noStrike" spc="-26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700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03.06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spc="0"/>
                      </a:pP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Литературная гостиная. Вечер поэзии о лете</a:t>
                      </a:r>
                      <a:endParaRPr lang="ru-RU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2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</a:t>
                      </a:r>
                      <a:r>
                        <a:rPr lang="ru-RU" sz="1600" b="0" strike="noStrike" spc="-26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7734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04.06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05.06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spc="0"/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Сказки народов мира</a:t>
                      </a:r>
                    </a:p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spc="0"/>
                      </a:pPr>
                      <a:endParaRPr lang="ru-RU" sz="160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spc="0"/>
                      </a:pPr>
                      <a:r>
                        <a:rPr lang="ru-RU" sz="1600" b="0" i="0" u="none" strike="noStrike" kern="1200" spc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Всемирный день окружающей среды</a:t>
                      </a:r>
                      <a:endParaRPr lang="ru-RU" sz="1600" b="0" i="0" u="none" strike="noStrike" kern="1200" spc="0" dirty="0">
                        <a:ln>
                          <a:noFill/>
                        </a:ln>
                        <a:latin typeface="Times New Roman" panose="02020603050405020304" pitchFamily="18" charset="0"/>
                        <a:ea typeface="Microsoft YaHei" pitchFamily="2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2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</a:t>
                      </a:r>
                      <a:r>
                        <a:rPr lang="ru-RU" sz="1600" b="0" strike="noStrike" spc="-26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600" b="0" strike="noStrike" spc="-26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26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10-00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0746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08.06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День социального работника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2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</a:t>
                      </a:r>
                      <a:r>
                        <a:rPr lang="ru-RU" sz="1600" b="0" strike="noStrike" spc="-26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0646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09.06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Всемирный день окружающей среды</a:t>
                      </a:r>
                    </a:p>
                  </a:txBody>
                  <a:tcPr marL="66675" marR="66675" marT="66675" marB="66675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2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</a:t>
                      </a:r>
                      <a:r>
                        <a:rPr lang="ru-RU" sz="1600" b="0" strike="noStrike" spc="-26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565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10.06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Международный день друзей. Делимся историями о дружбе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2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</a:t>
                      </a:r>
                      <a:r>
                        <a:rPr lang="ru-RU" sz="1600" b="0" strike="noStrike" spc="-26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082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11.06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«Как сохранить здоровье летом?»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2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</a:t>
                      </a:r>
                      <a:r>
                        <a:rPr lang="ru-RU" sz="1600" b="0" strike="noStrike" spc="-26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70513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15.06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Всемирный день донора. Лекция о важности здорового образа жизни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2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</a:t>
                      </a:r>
                      <a:r>
                        <a:rPr lang="ru-RU" sz="1600" b="0" strike="noStrike" spc="-26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object 33"/>
          <p:cNvPicPr/>
          <p:nvPr/>
        </p:nvPicPr>
        <p:blipFill>
          <a:blip r:embed="rId2"/>
          <a:stretch/>
        </p:blipFill>
        <p:spPr>
          <a:xfrm>
            <a:off x="3731760" y="30600"/>
            <a:ext cx="3719520" cy="1657800"/>
          </a:xfrm>
          <a:prstGeom prst="rect">
            <a:avLst/>
          </a:prstGeom>
          <a:ln w="0">
            <a:noFill/>
          </a:ln>
        </p:spPr>
      </p:pic>
      <p:sp>
        <p:nvSpPr>
          <p:cNvPr id="74" name="object 35"/>
          <p:cNvSpPr/>
          <p:nvPr/>
        </p:nvSpPr>
        <p:spPr>
          <a:xfrm>
            <a:off x="106200" y="7614360"/>
            <a:ext cx="7345080" cy="307836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3078360"/>
              <a:gd name="textAreaBottom" fmla="*/ 3079080 h 307836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75" name="Группа 1"/>
          <p:cNvGrpSpPr/>
          <p:nvPr/>
        </p:nvGrpSpPr>
        <p:grpSpPr>
          <a:xfrm>
            <a:off x="468720" y="8473320"/>
            <a:ext cx="1146960" cy="132120"/>
            <a:chOff x="468720" y="8473320"/>
            <a:chExt cx="1146960" cy="132120"/>
          </a:xfrm>
        </p:grpSpPr>
        <p:pic>
          <p:nvPicPr>
            <p:cNvPr id="76" name="object 36"/>
            <p:cNvPicPr/>
            <p:nvPr/>
          </p:nvPicPr>
          <p:blipFill>
            <a:blip r:embed="rId3"/>
            <a:stretch/>
          </p:blipFill>
          <p:spPr>
            <a:xfrm>
              <a:off x="468720" y="8473320"/>
              <a:ext cx="102600" cy="132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77" name="object 37"/>
            <p:cNvSpPr/>
            <p:nvPr/>
          </p:nvSpPr>
          <p:spPr>
            <a:xfrm>
              <a:off x="595440" y="8475120"/>
              <a:ext cx="93960" cy="128880"/>
            </a:xfrm>
            <a:custGeom>
              <a:avLst/>
              <a:gdLst>
                <a:gd name="textAreaLeft" fmla="*/ 0 w 93960"/>
                <a:gd name="textAreaRight" fmla="*/ 94680 w 93960"/>
                <a:gd name="textAreaTop" fmla="*/ 0 h 128880"/>
                <a:gd name="textAreaBottom" fmla="*/ 129600 h 12888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78" name="object 38"/>
            <p:cNvPicPr/>
            <p:nvPr/>
          </p:nvPicPr>
          <p:blipFill>
            <a:blip r:embed="rId4"/>
            <a:stretch/>
          </p:blipFill>
          <p:spPr>
            <a:xfrm>
              <a:off x="713160" y="8473320"/>
              <a:ext cx="291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79" name="object 39"/>
            <p:cNvPicPr/>
            <p:nvPr/>
          </p:nvPicPr>
          <p:blipFill>
            <a:blip r:embed="rId5"/>
            <a:stretch/>
          </p:blipFill>
          <p:spPr>
            <a:xfrm>
              <a:off x="1026000" y="8473320"/>
              <a:ext cx="318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0" name="object 40"/>
            <p:cNvPicPr/>
            <p:nvPr/>
          </p:nvPicPr>
          <p:blipFill>
            <a:blip r:embed="rId6"/>
            <a:stretch/>
          </p:blipFill>
          <p:spPr>
            <a:xfrm>
              <a:off x="1369800" y="8475120"/>
              <a:ext cx="10944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1" name="object 41"/>
            <p:cNvPicPr/>
            <p:nvPr/>
          </p:nvPicPr>
          <p:blipFill>
            <a:blip r:embed="rId7"/>
            <a:stretch/>
          </p:blipFill>
          <p:spPr>
            <a:xfrm>
              <a:off x="1503360" y="8475120"/>
              <a:ext cx="112320" cy="130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588560" y="316800"/>
            <a:ext cx="2550240" cy="186660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 dirty="0">
                <a:solidFill>
                  <a:schemeClr val="lt1"/>
                </a:solidFill>
                <a:latin typeface="Calibri"/>
              </a:rPr>
              <a:t>МЕРОПРИЯТИЯ </a:t>
            </a:r>
            <a:r>
              <a:rPr lang="ru-RU" sz="2700" b="1" strike="noStrike" spc="-1" dirty="0">
                <a:solidFill>
                  <a:schemeClr val="lt1"/>
                </a:solidFill>
                <a:latin typeface="Calibri"/>
              </a:rPr>
              <a:t>НА</a:t>
            </a:r>
            <a:r>
              <a:rPr lang="ru-RU" sz="2700" b="1" strike="noStrike" spc="-7" dirty="0">
                <a:solidFill>
                  <a:schemeClr val="lt1"/>
                </a:solidFill>
                <a:latin typeface="Calibri"/>
              </a:rPr>
              <a:t> </a:t>
            </a:r>
            <a:r>
              <a:rPr lang="ru-RU" sz="2700" b="1" strike="noStrike" spc="-7" dirty="0" smtClean="0">
                <a:solidFill>
                  <a:schemeClr val="lt1"/>
                </a:solidFill>
                <a:latin typeface="Calibri"/>
              </a:rPr>
              <a:t>ИЮНЬ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 dirty="0">
                <a:solidFill>
                  <a:schemeClr val="lt1"/>
                </a:solidFill>
                <a:latin typeface="Calibri"/>
              </a:rPr>
              <a:t>2026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object 43"/>
          <p:cNvSpPr/>
          <p:nvPr/>
        </p:nvSpPr>
        <p:spPr>
          <a:xfrm>
            <a:off x="417240" y="8714520"/>
            <a:ext cx="5173920" cy="2020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</a:pPr>
            <a:r>
              <a:rPr lang="ru-RU" sz="3600" b="1" strike="noStrike" spc="-12" dirty="0">
                <a:solidFill>
                  <a:srgbClr val="FFFFFF"/>
                </a:solidFill>
                <a:latin typeface="Calibri"/>
              </a:rPr>
              <a:t>ПРИХОДИТЕ, </a:t>
            </a:r>
            <a:endParaRPr lang="ru-RU" sz="36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3600" b="1" strike="noStrike" spc="-1" dirty="0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36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3600" b="1" strike="noStrike" spc="-1" dirty="0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36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3600" b="1" strike="noStrike" spc="-12" dirty="0">
                <a:solidFill>
                  <a:srgbClr val="FFFFFF"/>
                </a:solidFill>
                <a:latin typeface="Calibri"/>
              </a:rPr>
              <a:t>ЖДЕМ!</a:t>
            </a:r>
            <a:endParaRPr lang="ru-RU" sz="36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Наши</a:t>
            </a:r>
            <a:r>
              <a:rPr lang="ru-RU" sz="1300" b="0" strike="noStrike" spc="-35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2" dirty="0">
                <a:solidFill>
                  <a:srgbClr val="FFFFFF"/>
                </a:solidFill>
                <a:latin typeface="Calibri"/>
              </a:rPr>
              <a:t>контакты: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spc="-1" dirty="0">
                <a:solidFill>
                  <a:srgbClr val="FFFFFF"/>
                </a:solidFill>
              </a:rPr>
              <a:t>Адрес:356146, </a:t>
            </a:r>
            <a:r>
              <a:rPr lang="ru-RU" sz="1300" dirty="0" smtClean="0"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г. Изобильный, </a:t>
            </a:r>
            <a:r>
              <a:rPr lang="ru-RU" sz="1300" dirty="0" err="1" smtClean="0"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ул</a:t>
            </a:r>
            <a:r>
              <a:rPr lang="ru-RU" sz="1300" dirty="0" smtClean="0">
                <a:solidFill>
                  <a:srgbClr val="FFFFFF"/>
                </a:solidFill>
                <a:latin typeface="Calibri" pitchFamily="18"/>
                <a:ea typeface="Microsoft YaHei" pitchFamily="2"/>
                <a:cs typeface="Calibri" pitchFamily="2"/>
              </a:rPr>
              <a:t> Восточная 3Б</a:t>
            </a:r>
            <a:r>
              <a:rPr lang="ru-RU" sz="1300" dirty="0" smtClean="0"/>
              <a:t/>
            </a:r>
            <a:br>
              <a:rPr lang="ru-RU" sz="1300" dirty="0" smtClean="0"/>
            </a:br>
            <a:r>
              <a:rPr lang="ru-RU" sz="1300" spc="-1" dirty="0">
                <a:solidFill>
                  <a:srgbClr val="FFFFFF"/>
                </a:solidFill>
              </a:rPr>
              <a:t>Контактный номер (86545)7-61-30</a:t>
            </a:r>
            <a:endParaRPr lang="ru-RU" sz="1300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spc="-1" dirty="0">
                <a:solidFill>
                  <a:srgbClr val="FFFFFF"/>
                </a:solidFill>
              </a:rPr>
              <a:t>ФИО Носова Ирина Васильевна</a:t>
            </a:r>
            <a:endParaRPr lang="ru-RU" sz="1300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object 44"/>
          <p:cNvSpPr/>
          <p:nvPr/>
        </p:nvSpPr>
        <p:spPr>
          <a:xfrm>
            <a:off x="360000" y="1440000"/>
            <a:ext cx="6659640" cy="285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algn="just">
              <a:lnSpc>
                <a:spcPct val="112000"/>
              </a:lnSpc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четверг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08:00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</a:rPr>
              <a:t>17:00, пятница — 08:00-15:45</a:t>
            </a:r>
            <a:endParaRPr lang="ru-RU" sz="1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object 45"/>
          <p:cNvSpPr/>
          <p:nvPr/>
        </p:nvSpPr>
        <p:spPr>
          <a:xfrm>
            <a:off x="6332400" y="9558360"/>
            <a:ext cx="91692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94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94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41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</a:rPr>
              <a:t>Ставропольскому краю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86" name="Группа 103"/>
          <p:cNvGrpSpPr/>
          <p:nvPr/>
        </p:nvGrpSpPr>
        <p:grpSpPr>
          <a:xfrm>
            <a:off x="512280" y="214200"/>
            <a:ext cx="2517120" cy="982800"/>
            <a:chOff x="512280" y="214200"/>
            <a:chExt cx="2517120" cy="982800"/>
          </a:xfrm>
        </p:grpSpPr>
        <p:pic>
          <p:nvPicPr>
            <p:cNvPr id="87" name="object 49"/>
            <p:cNvPicPr/>
            <p:nvPr/>
          </p:nvPicPr>
          <p:blipFill>
            <a:blip r:embed="rId8"/>
            <a:stretch/>
          </p:blipFill>
          <p:spPr>
            <a:xfrm>
              <a:off x="512280" y="214200"/>
              <a:ext cx="838800" cy="956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88" name="object 50"/>
            <p:cNvSpPr/>
            <p:nvPr/>
          </p:nvSpPr>
          <p:spPr>
            <a:xfrm>
              <a:off x="1577160" y="539640"/>
              <a:ext cx="294480" cy="184680"/>
            </a:xfrm>
            <a:custGeom>
              <a:avLst/>
              <a:gdLst>
                <a:gd name="textAreaLeft" fmla="*/ 0 w 294480"/>
                <a:gd name="textAreaRight" fmla="*/ 295200 w 294480"/>
                <a:gd name="textAreaTop" fmla="*/ 0 h 184680"/>
                <a:gd name="textAreaBottom" fmla="*/ 185400 h 18468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89" name="object 51"/>
            <p:cNvGrpSpPr/>
            <p:nvPr/>
          </p:nvGrpSpPr>
          <p:grpSpPr>
            <a:xfrm>
              <a:off x="1917720" y="540000"/>
              <a:ext cx="447120" cy="150480"/>
              <a:chOff x="1917720" y="540000"/>
              <a:chExt cx="447120" cy="150480"/>
            </a:xfrm>
          </p:grpSpPr>
          <p:sp>
            <p:nvSpPr>
              <p:cNvPr id="90" name="object 52"/>
              <p:cNvSpPr/>
              <p:nvPr/>
            </p:nvSpPr>
            <p:spPr>
              <a:xfrm>
                <a:off x="1917720" y="54000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91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540360"/>
                <a:ext cx="12060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92" name="object 54"/>
            <p:cNvPicPr/>
            <p:nvPr/>
          </p:nvPicPr>
          <p:blipFill>
            <a:blip r:embed="rId10"/>
            <a:stretch/>
          </p:blipFill>
          <p:spPr>
            <a:xfrm>
              <a:off x="1556640" y="775080"/>
              <a:ext cx="159120" cy="1530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93" name="object 55"/>
            <p:cNvGrpSpPr/>
            <p:nvPr/>
          </p:nvGrpSpPr>
          <p:grpSpPr>
            <a:xfrm>
              <a:off x="1762920" y="776160"/>
              <a:ext cx="676800" cy="182880"/>
              <a:chOff x="1762920" y="776160"/>
              <a:chExt cx="676800" cy="182880"/>
            </a:xfrm>
          </p:grpSpPr>
          <p:pic>
            <p:nvPicPr>
              <p:cNvPr id="94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776520"/>
                <a:ext cx="12204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95" name="object 57"/>
              <p:cNvSpPr/>
              <p:nvPr/>
            </p:nvSpPr>
            <p:spPr>
              <a:xfrm>
                <a:off x="1917720" y="776160"/>
                <a:ext cx="522000" cy="18288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880"/>
                  <a:gd name="textAreaBottom" fmla="*/ 183600 h 18288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96" name="object 58"/>
            <p:cNvGrpSpPr/>
            <p:nvPr/>
          </p:nvGrpSpPr>
          <p:grpSpPr>
            <a:xfrm>
              <a:off x="2489040" y="776520"/>
              <a:ext cx="290160" cy="149400"/>
              <a:chOff x="2489040" y="776520"/>
              <a:chExt cx="290160" cy="149400"/>
            </a:xfrm>
          </p:grpSpPr>
          <p:pic>
            <p:nvPicPr>
              <p:cNvPr id="97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776520"/>
                <a:ext cx="12924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98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776520"/>
                <a:ext cx="12024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99" name="object 61"/>
            <p:cNvGrpSpPr/>
            <p:nvPr/>
          </p:nvGrpSpPr>
          <p:grpSpPr>
            <a:xfrm>
              <a:off x="1556640" y="1009800"/>
              <a:ext cx="1472760" cy="187200"/>
              <a:chOff x="1556640" y="1009800"/>
              <a:chExt cx="1472760" cy="187200"/>
            </a:xfrm>
          </p:grpSpPr>
          <p:pic>
            <p:nvPicPr>
              <p:cNvPr id="100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017000"/>
                <a:ext cx="14256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1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01700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2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009800"/>
                <a:ext cx="359640" cy="187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3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01700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04" name="object 66"/>
              <p:cNvSpPr/>
              <p:nvPr/>
            </p:nvSpPr>
            <p:spPr>
              <a:xfrm>
                <a:off x="2494080" y="101592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105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015920"/>
                <a:ext cx="169560" cy="180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6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015920"/>
                <a:ext cx="167760" cy="1494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07" name="Овал 3"/>
          <p:cNvSpPr/>
          <p:nvPr/>
        </p:nvSpPr>
        <p:spPr>
          <a:xfrm>
            <a:off x="6225480" y="8602560"/>
            <a:ext cx="814680" cy="814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08" name="object 48"/>
          <p:cNvPicPr/>
          <p:nvPr/>
        </p:nvPicPr>
        <p:blipFill>
          <a:blip r:embed="rId20"/>
          <a:stretch/>
        </p:blipFill>
        <p:spPr>
          <a:xfrm>
            <a:off x="6332400" y="8751960"/>
            <a:ext cx="600840" cy="515880"/>
          </a:xfrm>
          <a:prstGeom prst="rect">
            <a:avLst/>
          </a:prstGeom>
          <a:ln w="0">
            <a:noFill/>
          </a:ln>
        </p:spPr>
      </p:pic>
      <p:pic>
        <p:nvPicPr>
          <p:cNvPr id="109" name="Рисунок 7"/>
          <p:cNvPicPr/>
          <p:nvPr/>
        </p:nvPicPr>
        <p:blipFill>
          <a:blip r:embed="rId21"/>
          <a:stretch/>
        </p:blipFill>
        <p:spPr>
          <a:xfrm>
            <a:off x="5160600" y="9558360"/>
            <a:ext cx="861480" cy="8614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10" name="Таблица 4"/>
          <p:cNvGraphicFramePr/>
          <p:nvPr>
            <p:extLst>
              <p:ext uri="{D42A27DB-BD31-4B8C-83A1-F6EECF244321}">
                <p14:modId xmlns:p14="http://schemas.microsoft.com/office/powerpoint/2010/main" val="3897966884"/>
              </p:ext>
            </p:extLst>
          </p:nvPr>
        </p:nvGraphicFramePr>
        <p:xfrm>
          <a:off x="468720" y="1864425"/>
          <a:ext cx="6789600" cy="6382263"/>
        </p:xfrm>
        <a:graphic>
          <a:graphicData uri="http://schemas.openxmlformats.org/drawingml/2006/table">
            <a:tbl>
              <a:tblPr/>
              <a:tblGrid>
                <a:gridCol w="842400"/>
                <a:gridCol w="5029137"/>
                <a:gridCol w="918063"/>
              </a:tblGrid>
              <a:tr h="66024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5279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16.06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Тренировка памяти и внимания. Когнитивная разминка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2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</a:t>
                      </a:r>
                      <a:r>
                        <a:rPr lang="ru-RU" sz="1600" b="0" strike="noStrike" spc="-26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2872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17.06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Все о мессенджере </a:t>
                      </a:r>
                      <a:r>
                        <a:rPr lang="en-US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MAX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2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</a:t>
                      </a:r>
                      <a:r>
                        <a:rPr lang="ru-RU" sz="1600" b="0" strike="noStrike" spc="-26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1201">
                <a:tc>
                  <a:txBody>
                    <a:bodyPr/>
                    <a:lstStyle/>
                    <a:p>
                      <a:r>
                        <a:rPr lang="ru-RU" sz="1600" b="0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18.06</a:t>
                      </a:r>
                      <a:endParaRPr lang="ru-RU" sz="1600" b="0" strike="noStrike" spc="-1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Путешествуем по России</a:t>
                      </a:r>
                      <a:endParaRPr lang="ru-RU" sz="16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675" marR="66675" marT="66675" marB="66675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2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</a:t>
                      </a:r>
                      <a:r>
                        <a:rPr lang="ru-RU" sz="1600" b="0" strike="noStrike" spc="-26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36367">
                <a:tc>
                  <a:txBody>
                    <a:bodyPr/>
                    <a:lstStyle/>
                    <a:p>
                      <a:r>
                        <a:rPr lang="ru-RU" sz="1600" b="0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19.06</a:t>
                      </a:r>
                      <a:endParaRPr lang="ru-RU" sz="1600" b="0" strike="noStrike" spc="-1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Здоровье и долголетие. Физическая активность и правильное питание летом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10-00</a:t>
                      </a:r>
                      <a:endParaRPr lang="ru-RU" sz="1600" b="0" strike="noStrike" spc="-1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30779">
                <a:tc>
                  <a:txBody>
                    <a:bodyPr/>
                    <a:lstStyle/>
                    <a:p>
                      <a:r>
                        <a:rPr lang="ru-RU" sz="1600" b="0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22.06</a:t>
                      </a:r>
                      <a:endParaRPr lang="ru-RU" sz="1600" b="0" strike="noStrike" spc="-1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«Память пылающих лет. Путь к победе»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10-00</a:t>
                      </a:r>
                      <a:endParaRPr lang="ru-RU" sz="1600" b="0" strike="noStrike" spc="-1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07333">
                <a:tc>
                  <a:txBody>
                    <a:bodyPr/>
                    <a:lstStyle/>
                    <a:p>
                      <a:r>
                        <a:rPr lang="ru-RU" sz="1600" b="0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23.06</a:t>
                      </a:r>
                      <a:endParaRPr lang="ru-RU" sz="1600" b="0" strike="noStrike" spc="-1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Музыкальная викторина «Песни от всей души»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10-00</a:t>
                      </a:r>
                      <a:endParaRPr lang="ru-RU" sz="1600" b="0" strike="noStrike" spc="-1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49602">
                <a:tc>
                  <a:txBody>
                    <a:bodyPr/>
                    <a:lstStyle/>
                    <a:p>
                      <a:r>
                        <a:rPr lang="ru-RU" sz="1600" b="0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24.05</a:t>
                      </a:r>
                      <a:endParaRPr lang="ru-RU" sz="1600" b="0" strike="noStrike" spc="-1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Антарктида. Хождение за три полюса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10-00</a:t>
                      </a:r>
                      <a:endParaRPr lang="ru-RU" sz="1600" b="0" strike="noStrike" spc="-1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49602">
                <a:tc>
                  <a:txBody>
                    <a:bodyPr/>
                    <a:lstStyle/>
                    <a:p>
                      <a:r>
                        <a:rPr lang="ru-RU" sz="1600" b="0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25.06</a:t>
                      </a:r>
                      <a:endParaRPr lang="ru-RU" sz="1600" b="0" strike="noStrike" spc="-1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День молодежи. «И года нам не почем, ведь мы молоды душой»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10-00</a:t>
                      </a:r>
                      <a:endParaRPr lang="ru-RU" sz="1600" b="0" strike="noStrike" spc="-1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49602">
                <a:tc>
                  <a:txBody>
                    <a:bodyPr/>
                    <a:lstStyle/>
                    <a:p>
                      <a:r>
                        <a:rPr lang="ru-RU" sz="1600" b="0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26.06</a:t>
                      </a:r>
                      <a:endParaRPr lang="ru-RU" sz="1600" b="0" strike="noStrike" spc="-1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Обучение компьютерной грамотности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10-00</a:t>
                      </a:r>
                      <a:endParaRPr lang="ru-RU" sz="1600" b="0" strike="noStrike" spc="-1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797791">
                <a:tc>
                  <a:txBody>
                    <a:bodyPr/>
                    <a:lstStyle/>
                    <a:p>
                      <a:r>
                        <a:rPr lang="ru-RU" sz="1600" b="0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29.06</a:t>
                      </a:r>
                    </a:p>
                    <a:p>
                      <a:endParaRPr lang="ru-RU" sz="1600" b="0" strike="noStrike" spc="-1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600" b="0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30.06</a:t>
                      </a:r>
                      <a:endParaRPr lang="ru-RU" sz="1600" b="0" strike="noStrike" spc="-1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Тест игра «Проверь свою финансовую грамотность»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Лекция: электронное свидетельство пенсионера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66675" marB="66675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10-00</a:t>
                      </a:r>
                    </a:p>
                    <a:p>
                      <a:endParaRPr lang="ru-RU" sz="1600" b="0" strike="noStrike" spc="-1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600" b="0" strike="noStrike" spc="-1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10-00</a:t>
                      </a:r>
                      <a:endParaRPr lang="ru-RU" sz="1600" b="0" strike="noStrike" spc="-1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659</TotalTime>
  <Words>273</Words>
  <Application>Microsoft Office PowerPoint</Application>
  <PresentationFormat>Произвольный</PresentationFormat>
  <Paragraphs>99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5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Office Theme</vt:lpstr>
      <vt:lpstr>Office Theme</vt:lpstr>
      <vt:lpstr>Office Theme</vt:lpstr>
      <vt:lpstr>Office Theme</vt:lpstr>
      <vt:lpstr>Office Theme</vt:lpstr>
      <vt:lpstr>МЕРОПРИЯТИЯ НА ИЮНЬ 2026</vt:lpstr>
      <vt:lpstr>МЕРОПРИЯТИЯ НА ИЮНЬ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Мельник Наталья Александровна</cp:lastModifiedBy>
  <cp:revision>58</cp:revision>
  <cp:lastPrinted>2026-05-27T05:38:30Z</cp:lastPrinted>
  <dcterms:created xsi:type="dcterms:W3CDTF">2025-11-06T11:20:25Z</dcterms:created>
  <dcterms:modified xsi:type="dcterms:W3CDTF">2026-05-28T05:05:37Z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2</vt:i4>
  </property>
</Properties>
</file>