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7556500" cy="106934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68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25" cy="496701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923" y="0"/>
            <a:ext cx="2946325" cy="496701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>
              <a:defRPr sz="1100"/>
            </a:lvl1pPr>
          </a:lstStyle>
          <a:p>
            <a:fld id="{07B054F3-4D96-43F6-9D96-29B243DAA186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4538"/>
            <a:ext cx="26289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86" tIns="41893" rIns="83786" bIns="4189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82" y="4714969"/>
            <a:ext cx="5438711" cy="4467355"/>
          </a:xfrm>
          <a:prstGeom prst="rect">
            <a:avLst/>
          </a:prstGeom>
        </p:spPr>
        <p:txBody>
          <a:bodyPr vert="horz" lIns="83786" tIns="41893" rIns="83786" bIns="4189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464"/>
            <a:ext cx="2946325" cy="496700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923" y="9428464"/>
            <a:ext cx="2946325" cy="496700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r">
              <a:defRPr sz="1100"/>
            </a:lvl1pPr>
          </a:lstStyle>
          <a:p>
            <a:fld id="{4997BAA7-5182-4AA2-A45B-745A8FA514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040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7BAA7-5182-4AA2-A45B-745A8FA514F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7BAA7-5182-4AA2-A45B-745A8FA514F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3366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78000" y="6145560"/>
            <a:ext cx="6805440" cy="3366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865320" y="2459520"/>
            <a:ext cx="3321000" cy="3366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865320" y="6145560"/>
            <a:ext cx="3321000" cy="3366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78000" y="6145560"/>
            <a:ext cx="3321000" cy="3366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Рисунок 36"/>
          <p:cNvPicPr/>
          <p:nvPr/>
        </p:nvPicPr>
        <p:blipFill>
          <a:blip r:embed="rId2"/>
          <a:stretch/>
        </p:blipFill>
        <p:spPr>
          <a:xfrm>
            <a:off x="378000" y="3273120"/>
            <a:ext cx="6805440" cy="5429520"/>
          </a:xfrm>
          <a:prstGeom prst="rect">
            <a:avLst/>
          </a:prstGeom>
          <a:ln>
            <a:noFill/>
          </a:ln>
        </p:spPr>
      </p:pic>
      <p:pic>
        <p:nvPicPr>
          <p:cNvPr id="38" name="Рисунок 37"/>
          <p:cNvPicPr/>
          <p:nvPr/>
        </p:nvPicPr>
        <p:blipFill>
          <a:blip r:embed="rId2"/>
          <a:stretch/>
        </p:blipFill>
        <p:spPr>
          <a:xfrm>
            <a:off x="378000" y="3273120"/>
            <a:ext cx="6805440" cy="5429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7056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65320" y="2459520"/>
            <a:ext cx="3321000" cy="7056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822920" y="-1309680"/>
            <a:ext cx="2315520" cy="202798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78000" y="6145560"/>
            <a:ext cx="3321000" cy="3366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865320" y="2459520"/>
            <a:ext cx="3321000" cy="7056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7056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865320" y="2459520"/>
            <a:ext cx="3321000" cy="3366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865320" y="6145560"/>
            <a:ext cx="3321000" cy="3366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5320" y="2459520"/>
            <a:ext cx="3321000" cy="3366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78000" y="6145560"/>
            <a:ext cx="6805440" cy="33660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1800" spc="-1">
                <a:latin typeface="Calibri"/>
              </a:rPr>
              <a:t>Для правки структуры щёлкните мышью</a:t>
            </a:r>
            <a:endParaRPr/>
          </a:p>
          <a:p>
            <a:pPr marL="864000" lvl="1" indent="-324000">
              <a:buClr>
                <a:srgbClr val="FFFFFF"/>
              </a:buClr>
              <a:buSzPct val="75000"/>
              <a:buFont typeface="StarSymbol"/>
              <a:buChar char=""/>
            </a:pPr>
            <a:r>
              <a:rPr lang="ru-RU" sz="1800" spc="-1">
                <a:latin typeface="Calibri"/>
              </a:rPr>
              <a:t>Второй уровень структуры</a:t>
            </a:r>
            <a:endParaRPr/>
          </a:p>
          <a:p>
            <a:pPr marL="1296000" lvl="2" indent="-288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1800" spc="-1">
                <a:latin typeface="Calibri"/>
              </a:rPr>
              <a:t>Третий уровень структуры</a:t>
            </a:r>
            <a:endParaRPr/>
          </a:p>
          <a:p>
            <a:pPr marL="1728000" lvl="3" indent="-216000">
              <a:buClr>
                <a:srgbClr val="FFFFFF"/>
              </a:buClr>
              <a:buSzPct val="75000"/>
              <a:buFont typeface="StarSymbol"/>
              <a:buChar char=""/>
            </a:pPr>
            <a:r>
              <a:rPr lang="ru-RU" sz="1800" spc="-1">
                <a:latin typeface="Calibri"/>
              </a:rPr>
              <a:t>Четвёртый уровень структуры</a:t>
            </a:r>
            <a:endParaRPr/>
          </a:p>
          <a:p>
            <a:pPr marL="2160000" lvl="4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1800" spc="-1">
                <a:latin typeface="Calibri"/>
              </a:rPr>
              <a:t>Пятый уровень структуры</a:t>
            </a:r>
            <a:endParaRPr/>
          </a:p>
          <a:p>
            <a:pPr marL="2592000" lvl="5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1800" spc="-1">
                <a:latin typeface="Calibri"/>
              </a:rPr>
              <a:t>Шестой уровень структуры</a:t>
            </a:r>
            <a:endParaRPr/>
          </a:p>
          <a:p>
            <a:pPr marL="3024000" lvl="6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1800" spc="-1">
                <a:latin typeface="Calibri"/>
              </a:rPr>
              <a:t>Седьмой уровень структуры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</p:spPr>
        <p:txBody>
          <a:bodyPr lIns="0" tIns="0" rIns="0" bIns="0"/>
          <a:lstStyle/>
          <a:p>
            <a:pPr algn="ctr">
              <a:lnSpc>
                <a:spcPct val="100000"/>
              </a:lnSpc>
            </a:pPr>
            <a:r>
              <a:rPr lang="ru-RU" sz="1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Footer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</p:spPr>
        <p:txBody>
          <a:bodyPr lIns="0" tIns="0" rIns="0" bIns="0"/>
          <a:lstStyle/>
          <a:p>
            <a:pPr algn="r">
              <a:lnSpc>
                <a:spcPct val="100000"/>
              </a:lnSpc>
            </a:pPr>
            <a:fld id="{32E612B3-EF68-49BE-B01E-481A9015FBB1}" type="slidenum">
              <a:rPr lang="ru-RU" sz="140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dt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3"/>
          <a:stretch/>
        </p:blipFill>
        <p:spPr>
          <a:xfrm>
            <a:off x="3731760" y="30600"/>
            <a:ext cx="3719160" cy="1529886"/>
          </a:xfrm>
          <a:prstGeom prst="rect">
            <a:avLst/>
          </a:prstGeom>
          <a:ln>
            <a:noFill/>
          </a:ln>
        </p:spPr>
      </p:pic>
      <p:sp>
        <p:nvSpPr>
          <p:cNvPr id="40" name="CustomShape 1"/>
          <p:cNvSpPr/>
          <p:nvPr/>
        </p:nvSpPr>
        <p:spPr>
          <a:xfrm>
            <a:off x="0" y="7346964"/>
            <a:ext cx="7556400" cy="3317316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1" name="object 36"/>
          <p:cNvPicPr/>
          <p:nvPr/>
        </p:nvPicPr>
        <p:blipFill>
          <a:blip r:embed="rId4"/>
          <a:stretch/>
        </p:blipFill>
        <p:spPr>
          <a:xfrm>
            <a:off x="379440" y="8310240"/>
            <a:ext cx="102240" cy="131760"/>
          </a:xfrm>
          <a:prstGeom prst="rect">
            <a:avLst/>
          </a:prstGeom>
          <a:ln>
            <a:noFill/>
          </a:ln>
        </p:spPr>
      </p:pic>
      <p:sp>
        <p:nvSpPr>
          <p:cNvPr id="42" name="CustomShape 2"/>
          <p:cNvSpPr/>
          <p:nvPr/>
        </p:nvSpPr>
        <p:spPr>
          <a:xfrm>
            <a:off x="506160" y="8312040"/>
            <a:ext cx="93600" cy="12852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3" name="object 38"/>
          <p:cNvPicPr/>
          <p:nvPr/>
        </p:nvPicPr>
        <p:blipFill>
          <a:blip r:embed="rId5"/>
          <a:stretch/>
        </p:blipFill>
        <p:spPr>
          <a:xfrm>
            <a:off x="623880" y="8310240"/>
            <a:ext cx="291240" cy="131760"/>
          </a:xfrm>
          <a:prstGeom prst="rect">
            <a:avLst/>
          </a:prstGeom>
          <a:ln>
            <a:noFill/>
          </a:ln>
        </p:spPr>
      </p:pic>
      <p:pic>
        <p:nvPicPr>
          <p:cNvPr id="44" name="object 39"/>
          <p:cNvPicPr/>
          <p:nvPr/>
        </p:nvPicPr>
        <p:blipFill>
          <a:blip r:embed="rId6"/>
          <a:stretch/>
        </p:blipFill>
        <p:spPr>
          <a:xfrm>
            <a:off x="936720" y="8310240"/>
            <a:ext cx="318240" cy="131760"/>
          </a:xfrm>
          <a:prstGeom prst="rect">
            <a:avLst/>
          </a:prstGeom>
          <a:ln>
            <a:noFill/>
          </a:ln>
        </p:spPr>
      </p:pic>
      <p:pic>
        <p:nvPicPr>
          <p:cNvPr id="45" name="object 40"/>
          <p:cNvPicPr/>
          <p:nvPr/>
        </p:nvPicPr>
        <p:blipFill>
          <a:blip r:embed="rId7"/>
          <a:stretch/>
        </p:blipFill>
        <p:spPr>
          <a:xfrm>
            <a:off x="1280520" y="8312040"/>
            <a:ext cx="109080" cy="128160"/>
          </a:xfrm>
          <a:prstGeom prst="rect">
            <a:avLst/>
          </a:prstGeom>
          <a:ln>
            <a:noFill/>
          </a:ln>
        </p:spPr>
      </p:pic>
      <p:pic>
        <p:nvPicPr>
          <p:cNvPr id="46" name="object 41"/>
          <p:cNvPicPr/>
          <p:nvPr/>
        </p:nvPicPr>
        <p:blipFill>
          <a:blip r:embed="rId8"/>
          <a:stretch/>
        </p:blipFill>
        <p:spPr>
          <a:xfrm>
            <a:off x="1414080" y="8312040"/>
            <a:ext cx="111960" cy="129960"/>
          </a:xfrm>
          <a:prstGeom prst="rect">
            <a:avLst/>
          </a:prstGeom>
          <a:ln>
            <a:noFill/>
          </a:ln>
        </p:spPr>
      </p:pic>
      <p:sp>
        <p:nvSpPr>
          <p:cNvPr id="47" name="TextShape 3"/>
          <p:cNvSpPr txBox="1"/>
          <p:nvPr/>
        </p:nvSpPr>
        <p:spPr>
          <a:xfrm>
            <a:off x="4822920" y="316800"/>
            <a:ext cx="2315520" cy="1866240"/>
          </a:xfrm>
          <a:prstGeom prst="rect">
            <a:avLst/>
          </a:prstGeom>
          <a:noFill/>
          <a:ln>
            <a:noFill/>
          </a:ln>
        </p:spPr>
        <p:txBody>
          <a:bodyPr lIns="0" tIns="81360" rIns="0" bIns="0"/>
          <a:lstStyle/>
          <a:p>
            <a:pPr marL="439560" indent="-426960" algn="r">
              <a:lnSpc>
                <a:spcPts val="953"/>
              </a:lnSpc>
            </a:pPr>
            <a:endParaRPr/>
          </a:p>
        </p:txBody>
      </p:sp>
      <p:sp>
        <p:nvSpPr>
          <p:cNvPr id="48" name="CustomShape 4"/>
          <p:cNvSpPr/>
          <p:nvPr/>
        </p:nvSpPr>
        <p:spPr>
          <a:xfrm>
            <a:off x="360000" y="8418534"/>
            <a:ext cx="5230800" cy="22396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3600" b="1" strike="noStrike" spc="-9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ПРИХОДИТЕ, </a:t>
            </a:r>
            <a:endParaRPr dirty="0"/>
          </a:p>
          <a:p>
            <a:pPr marL="12600">
              <a:lnSpc>
                <a:spcPct val="75000"/>
              </a:lnSpc>
            </a:pPr>
            <a:r>
              <a:rPr lang="ru-RU" sz="36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МЫ</a:t>
            </a:r>
            <a:r>
              <a:rPr lang="ru-RU" sz="3600" b="1" strike="noStrike" spc="-13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3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ВАС</a:t>
            </a:r>
            <a:r>
              <a:rPr lang="ru-RU" sz="3600" b="1" strike="noStrike" spc="-13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3600" b="1" strike="noStrike" spc="-9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ЖДЕМ</a:t>
            </a:r>
            <a:r>
              <a:rPr lang="ru-RU" sz="3600" b="1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!</a:t>
            </a:r>
          </a:p>
          <a:p>
            <a:pPr marL="12600">
              <a:lnSpc>
                <a:spcPct val="75000"/>
              </a:lnSpc>
            </a:pPr>
            <a:endParaRPr dirty="0"/>
          </a:p>
          <a:p>
            <a:pPr marL="15120">
              <a:lnSpc>
                <a:spcPts val="504"/>
              </a:lnSpc>
            </a:pP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Наши</a:t>
            </a:r>
            <a:r>
              <a:rPr lang="ru-RU" sz="1300" strike="noStrike" spc="-32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300" strike="noStrike" spc="-9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контакты</a:t>
            </a:r>
            <a:r>
              <a:rPr lang="ru-RU" sz="130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</a:t>
            </a:r>
          </a:p>
          <a:p>
            <a:pPr marL="15120">
              <a:lnSpc>
                <a:spcPts val="504"/>
              </a:lnSpc>
            </a:pPr>
            <a:endParaRPr lang="ru-RU" sz="1300" strike="noStrike" spc="-9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504"/>
              </a:lnSpc>
            </a:pPr>
            <a:endParaRPr lang="ru-RU" sz="1300" strike="noStrike" spc="-9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504"/>
              </a:lnSpc>
            </a:pPr>
            <a:endParaRPr dirty="0"/>
          </a:p>
          <a:p>
            <a:pPr marL="15120">
              <a:lnSpc>
                <a:spcPts val="459"/>
              </a:lnSpc>
            </a:pP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Адрес: 357070, Андроповский район, </a:t>
            </a:r>
            <a:r>
              <a:rPr lang="ru-RU" sz="130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с.Курсавка</a:t>
            </a: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endParaRPr lang="ru-RU" sz="1300" strike="noStrike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dirty="0" smtClean="0"/>
          </a:p>
          <a:p>
            <a:pPr marL="15120">
              <a:lnSpc>
                <a:spcPts val="459"/>
              </a:lnSpc>
            </a:pPr>
            <a:endParaRPr lang="ru-RU" dirty="0" smtClean="0"/>
          </a:p>
          <a:p>
            <a:pPr marL="15120">
              <a:lnSpc>
                <a:spcPts val="459"/>
              </a:lnSpc>
            </a:pPr>
            <a:r>
              <a:rPr lang="ru-RU" sz="13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ул</a:t>
            </a: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 Комсомольская, </a:t>
            </a:r>
            <a:r>
              <a:rPr lang="ru-RU" sz="13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д.5</a:t>
            </a:r>
          </a:p>
          <a:p>
            <a:pPr marL="15120">
              <a:lnSpc>
                <a:spcPts val="459"/>
              </a:lnSpc>
            </a:pPr>
            <a:endParaRPr lang="ru-RU" sz="1300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r>
              <a:rPr lang="ru-RU" sz="13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Контактный номер (</a:t>
            </a:r>
            <a:r>
              <a:rPr lang="ru-RU" sz="13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86556)5-86-07</a:t>
            </a:r>
          </a:p>
          <a:p>
            <a:pPr marL="15120">
              <a:lnSpc>
                <a:spcPts val="459"/>
              </a:lnSpc>
            </a:pPr>
            <a:endParaRPr lang="ru-RU" sz="1300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z="1300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r>
              <a:rPr lang="ru-RU" sz="13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ФИО Данилович Светлана Леонидовна</a:t>
            </a:r>
          </a:p>
          <a:p>
            <a:pPr marL="15120">
              <a:lnSpc>
                <a:spcPts val="459"/>
              </a:lnSpc>
            </a:pPr>
            <a:endParaRPr lang="ru-RU" sz="1300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z="1300" strike="noStrike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z="1300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z="1300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z="1300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dirty="0"/>
          </a:p>
        </p:txBody>
      </p:sp>
      <p:sp>
        <p:nvSpPr>
          <p:cNvPr id="49" name="CustomShape 5"/>
          <p:cNvSpPr/>
          <p:nvPr/>
        </p:nvSpPr>
        <p:spPr>
          <a:xfrm rot="21597600">
            <a:off x="543600" y="1552320"/>
            <a:ext cx="6475680" cy="256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algn="just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Время</a:t>
            </a:r>
            <a:r>
              <a:rPr lang="ru-RU" sz="1600" b="1" strike="noStrike" spc="-63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600" b="1" strike="noStrike" spc="-9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–</a:t>
            </a:r>
            <a:r>
              <a:rPr lang="ru-RU" sz="1600" b="1" strike="noStrike" spc="-9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четверг 08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:00</a:t>
            </a:r>
            <a:r>
              <a:rPr lang="ru-RU" sz="1600" b="1" strike="noStrike" spc="-4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600" b="1" strike="noStrike" spc="-18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17:00, пятница </a:t>
            </a:r>
            <a:r>
              <a:rPr lang="ru-RU" sz="1600" b="1" strike="noStrike" spc="-18" dirty="0" smtClean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08:00-15-45</a:t>
            </a:r>
          </a:p>
          <a:p>
            <a:pPr algn="just">
              <a:lnSpc>
                <a:spcPct val="112000"/>
              </a:lnSpc>
            </a:pPr>
            <a:endParaRPr lang="ru-RU" sz="1600" b="1" spc="-18" dirty="0" smtClean="0">
              <a:solidFill>
                <a:srgbClr val="58595B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12000"/>
              </a:lnSpc>
            </a:pPr>
            <a:endParaRPr lang="ru-RU" sz="1600" b="1" spc="-18" dirty="0" smtClean="0">
              <a:solidFill>
                <a:srgbClr val="58595B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12000"/>
              </a:lnSpc>
            </a:pPr>
            <a:endParaRPr/>
          </a:p>
        </p:txBody>
      </p:sp>
      <p:pic>
        <p:nvPicPr>
          <p:cNvPr id="51" name="object 49"/>
          <p:cNvPicPr/>
          <p:nvPr/>
        </p:nvPicPr>
        <p:blipFill>
          <a:blip r:embed="rId9"/>
          <a:stretch/>
        </p:blipFill>
        <p:spPr>
          <a:xfrm>
            <a:off x="512280" y="214200"/>
            <a:ext cx="838440" cy="956160"/>
          </a:xfrm>
          <a:prstGeom prst="rect">
            <a:avLst/>
          </a:prstGeom>
          <a:ln>
            <a:noFill/>
          </a:ln>
        </p:spPr>
      </p:pic>
      <p:sp>
        <p:nvSpPr>
          <p:cNvPr id="52" name="CustomShape 7"/>
          <p:cNvSpPr/>
          <p:nvPr/>
        </p:nvSpPr>
        <p:spPr>
          <a:xfrm>
            <a:off x="1577160" y="539640"/>
            <a:ext cx="294120" cy="18432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" name="CustomShape 8"/>
          <p:cNvSpPr/>
          <p:nvPr/>
        </p:nvSpPr>
        <p:spPr>
          <a:xfrm>
            <a:off x="1917720" y="540000"/>
            <a:ext cx="289800" cy="15012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4" name="object 53"/>
          <p:cNvPicPr/>
          <p:nvPr/>
        </p:nvPicPr>
        <p:blipFill>
          <a:blip r:embed="rId10"/>
          <a:stretch/>
        </p:blipFill>
        <p:spPr>
          <a:xfrm>
            <a:off x="2244240" y="540360"/>
            <a:ext cx="120240" cy="149040"/>
          </a:xfrm>
          <a:prstGeom prst="rect">
            <a:avLst/>
          </a:prstGeom>
          <a:ln>
            <a:noFill/>
          </a:ln>
        </p:spPr>
      </p:pic>
      <p:pic>
        <p:nvPicPr>
          <p:cNvPr id="55" name="object 54"/>
          <p:cNvPicPr/>
          <p:nvPr/>
        </p:nvPicPr>
        <p:blipFill>
          <a:blip r:embed="rId11"/>
          <a:stretch/>
        </p:blipFill>
        <p:spPr>
          <a:xfrm>
            <a:off x="1556640" y="775080"/>
            <a:ext cx="158760" cy="152640"/>
          </a:xfrm>
          <a:prstGeom prst="rect">
            <a:avLst/>
          </a:prstGeom>
          <a:ln>
            <a:noFill/>
          </a:ln>
        </p:spPr>
      </p:pic>
      <p:pic>
        <p:nvPicPr>
          <p:cNvPr id="56" name="object 56"/>
          <p:cNvPicPr/>
          <p:nvPr/>
        </p:nvPicPr>
        <p:blipFill>
          <a:blip r:embed="rId12"/>
          <a:stretch/>
        </p:blipFill>
        <p:spPr>
          <a:xfrm>
            <a:off x="1762920" y="776520"/>
            <a:ext cx="121680" cy="149040"/>
          </a:xfrm>
          <a:prstGeom prst="rect">
            <a:avLst/>
          </a:prstGeom>
          <a:ln>
            <a:noFill/>
          </a:ln>
        </p:spPr>
      </p:pic>
      <p:sp>
        <p:nvSpPr>
          <p:cNvPr id="57" name="CustomShape 9"/>
          <p:cNvSpPr/>
          <p:nvPr/>
        </p:nvSpPr>
        <p:spPr>
          <a:xfrm>
            <a:off x="1917720" y="776160"/>
            <a:ext cx="521640" cy="18252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8" name="object 59"/>
          <p:cNvPicPr/>
          <p:nvPr/>
        </p:nvPicPr>
        <p:blipFill>
          <a:blip r:embed="rId13"/>
          <a:stretch/>
        </p:blipFill>
        <p:spPr>
          <a:xfrm>
            <a:off x="2489040" y="776520"/>
            <a:ext cx="128880" cy="149040"/>
          </a:xfrm>
          <a:prstGeom prst="rect">
            <a:avLst/>
          </a:prstGeom>
          <a:ln>
            <a:noFill/>
          </a:ln>
        </p:spPr>
      </p:pic>
      <p:pic>
        <p:nvPicPr>
          <p:cNvPr id="59" name="object 60"/>
          <p:cNvPicPr/>
          <p:nvPr/>
        </p:nvPicPr>
        <p:blipFill>
          <a:blip r:embed="rId14"/>
          <a:stretch/>
        </p:blipFill>
        <p:spPr>
          <a:xfrm>
            <a:off x="2658960" y="776520"/>
            <a:ext cx="119880" cy="149040"/>
          </a:xfrm>
          <a:prstGeom prst="rect">
            <a:avLst/>
          </a:prstGeom>
          <a:ln>
            <a:noFill/>
          </a:ln>
        </p:spPr>
      </p:pic>
      <p:pic>
        <p:nvPicPr>
          <p:cNvPr id="60" name="object 62"/>
          <p:cNvPicPr/>
          <p:nvPr/>
        </p:nvPicPr>
        <p:blipFill>
          <a:blip r:embed="rId15"/>
          <a:stretch/>
        </p:blipFill>
        <p:spPr>
          <a:xfrm>
            <a:off x="1556640" y="1017000"/>
            <a:ext cx="142200" cy="154440"/>
          </a:xfrm>
          <a:prstGeom prst="rect">
            <a:avLst/>
          </a:prstGeom>
          <a:ln>
            <a:noFill/>
          </a:ln>
        </p:spPr>
      </p:pic>
      <p:pic>
        <p:nvPicPr>
          <p:cNvPr id="61" name="object 63"/>
          <p:cNvPicPr/>
          <p:nvPr/>
        </p:nvPicPr>
        <p:blipFill>
          <a:blip r:embed="rId16"/>
          <a:stretch/>
        </p:blipFill>
        <p:spPr>
          <a:xfrm>
            <a:off x="1725840" y="1017000"/>
            <a:ext cx="163440" cy="154440"/>
          </a:xfrm>
          <a:prstGeom prst="rect">
            <a:avLst/>
          </a:prstGeom>
          <a:ln>
            <a:noFill/>
          </a:ln>
        </p:spPr>
      </p:pic>
      <p:pic>
        <p:nvPicPr>
          <p:cNvPr id="62" name="object 64"/>
          <p:cNvPicPr/>
          <p:nvPr/>
        </p:nvPicPr>
        <p:blipFill>
          <a:blip r:embed="rId17"/>
          <a:stretch/>
        </p:blipFill>
        <p:spPr>
          <a:xfrm>
            <a:off x="1917720" y="1009800"/>
            <a:ext cx="359280" cy="186840"/>
          </a:xfrm>
          <a:prstGeom prst="rect">
            <a:avLst/>
          </a:prstGeom>
          <a:ln>
            <a:noFill/>
          </a:ln>
        </p:spPr>
      </p:pic>
      <p:pic>
        <p:nvPicPr>
          <p:cNvPr id="63" name="object 65"/>
          <p:cNvPicPr/>
          <p:nvPr/>
        </p:nvPicPr>
        <p:blipFill>
          <a:blip r:embed="rId18"/>
          <a:stretch/>
        </p:blipFill>
        <p:spPr>
          <a:xfrm>
            <a:off x="2300040" y="1017000"/>
            <a:ext cx="163440" cy="154440"/>
          </a:xfrm>
          <a:prstGeom prst="rect">
            <a:avLst/>
          </a:prstGeom>
          <a:ln>
            <a:noFill/>
          </a:ln>
        </p:spPr>
      </p:pic>
      <p:sp>
        <p:nvSpPr>
          <p:cNvPr id="64" name="CustomShape 10"/>
          <p:cNvSpPr/>
          <p:nvPr/>
        </p:nvSpPr>
        <p:spPr>
          <a:xfrm>
            <a:off x="2494080" y="1015920"/>
            <a:ext cx="137520" cy="14868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5" name="object 67"/>
          <p:cNvPicPr/>
          <p:nvPr/>
        </p:nvPicPr>
        <p:blipFill>
          <a:blip r:embed="rId19"/>
          <a:stretch/>
        </p:blipFill>
        <p:spPr>
          <a:xfrm>
            <a:off x="2661480" y="1015920"/>
            <a:ext cx="169200" cy="180360"/>
          </a:xfrm>
          <a:prstGeom prst="rect">
            <a:avLst/>
          </a:prstGeom>
          <a:ln>
            <a:noFill/>
          </a:ln>
        </p:spPr>
      </p:pic>
      <p:pic>
        <p:nvPicPr>
          <p:cNvPr id="66" name="object 68"/>
          <p:cNvPicPr/>
          <p:nvPr/>
        </p:nvPicPr>
        <p:blipFill>
          <a:blip r:embed="rId20"/>
          <a:stretch/>
        </p:blipFill>
        <p:spPr>
          <a:xfrm>
            <a:off x="2861640" y="1015920"/>
            <a:ext cx="167400" cy="149040"/>
          </a:xfrm>
          <a:prstGeom prst="rect">
            <a:avLst/>
          </a:prstGeom>
          <a:ln>
            <a:noFill/>
          </a:ln>
        </p:spPr>
      </p:pic>
      <p:sp>
        <p:nvSpPr>
          <p:cNvPr id="67" name="CustomShape 11"/>
          <p:cNvSpPr/>
          <p:nvPr/>
        </p:nvSpPr>
        <p:spPr>
          <a:xfrm>
            <a:off x="6225480" y="860256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8" name="object 48"/>
          <p:cNvPicPr/>
          <p:nvPr/>
        </p:nvPicPr>
        <p:blipFill>
          <a:blip r:embed="rId21"/>
          <a:stretch/>
        </p:blipFill>
        <p:spPr>
          <a:xfrm>
            <a:off x="6332400" y="8751960"/>
            <a:ext cx="600480" cy="515520"/>
          </a:xfrm>
          <a:prstGeom prst="rect">
            <a:avLst/>
          </a:prstGeom>
          <a:ln>
            <a:noFill/>
          </a:ln>
        </p:spPr>
      </p:pic>
      <p:pic>
        <p:nvPicPr>
          <p:cNvPr id="69" name="Рисунок 7"/>
          <p:cNvPicPr/>
          <p:nvPr/>
        </p:nvPicPr>
        <p:blipFill>
          <a:blip r:embed="rId22"/>
          <a:stretch/>
        </p:blipFill>
        <p:spPr>
          <a:xfrm>
            <a:off x="5160600" y="9558360"/>
            <a:ext cx="861120" cy="861120"/>
          </a:xfrm>
          <a:prstGeom prst="rect">
            <a:avLst/>
          </a:prstGeom>
          <a:ln>
            <a:noFill/>
          </a:ln>
        </p:spPr>
      </p:pic>
      <p:graphicFrame>
        <p:nvGraphicFramePr>
          <p:cNvPr id="70" name="Table 12"/>
          <p:cNvGraphicFramePr/>
          <p:nvPr>
            <p:extLst>
              <p:ext uri="{D42A27DB-BD31-4B8C-83A1-F6EECF244321}">
                <p14:modId xmlns:p14="http://schemas.microsoft.com/office/powerpoint/2010/main" val="1945527930"/>
              </p:ext>
            </p:extLst>
          </p:nvPr>
        </p:nvGraphicFramePr>
        <p:xfrm>
          <a:off x="277788" y="1917677"/>
          <a:ext cx="6974517" cy="6207264"/>
        </p:xfrm>
        <a:graphic>
          <a:graphicData uri="http://schemas.openxmlformats.org/drawingml/2006/table">
            <a:tbl>
              <a:tblPr/>
              <a:tblGrid>
                <a:gridCol w="778311"/>
                <a:gridCol w="4997098"/>
                <a:gridCol w="1199108"/>
              </a:tblGrid>
              <a:tr h="6313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9188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1.06.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Праздничное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 мероприятие, посвященное Дню защиты детей.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День внука. 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01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2.06.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Занятие на тему.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Расширяем возможности пользования смартфоном.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01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03.06.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Лекторий «Это важно знать».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Школа молодого пенсионера. Университет старшего поколения.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313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04.06.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Территория хорошего настроения.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Шашки.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 Шахматы. Домино.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313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05.06.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Территория хорошего настроения.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День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 рождения А.С. Пушкина. 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0193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08.06.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Территория хорошего настроения.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«Есть профессия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 -  социальный работник. Встреча бывших работников. Чаепитие. 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249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09.06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Занятие по использованию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своего смартфона.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36" name="CustomShape 6"/>
          <p:cNvSpPr/>
          <p:nvPr/>
        </p:nvSpPr>
        <p:spPr>
          <a:xfrm>
            <a:off x="6332400" y="9558360"/>
            <a:ext cx="916560" cy="762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/>
            <a:r>
              <a:rPr lang="ru-RU" sz="80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Отделение Фонда</a:t>
            </a:r>
            <a:r>
              <a:rPr lang="ru-RU" sz="800" strike="noStrike" spc="49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80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пенсионного</a:t>
            </a:r>
            <a:endParaRPr smtClean="0"/>
          </a:p>
          <a:p>
            <a:pPr marL="12600"/>
            <a:r>
              <a:rPr lang="ru-RU" sz="8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</a:t>
            </a:r>
            <a:r>
              <a:rPr lang="ru-RU" sz="80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социального</a:t>
            </a:r>
            <a:r>
              <a:rPr lang="ru-RU" sz="800" strike="noStrike" spc="49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80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страхования</a:t>
            </a:r>
            <a:r>
              <a:rPr lang="ru-RU" sz="800" strike="noStrike" spc="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800" strike="noStrike" spc="-2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РФ</a:t>
            </a:r>
            <a:endParaRPr smtClean="0"/>
          </a:p>
          <a:p>
            <a:pPr marL="12600"/>
            <a:r>
              <a:rPr lang="ru-RU" sz="8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</a:t>
            </a:r>
            <a:r>
              <a:rPr lang="ru-RU" sz="800" strike="noStrike" spc="38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800" strike="noStrike" spc="-18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Ставропольскому краю</a:t>
            </a:r>
            <a:endParaRPr/>
          </a:p>
        </p:txBody>
      </p:sp>
      <p:sp>
        <p:nvSpPr>
          <p:cNvPr id="37" name="Text Box 125"/>
          <p:cNvSpPr txBox="1">
            <a:spLocks noChangeArrowheads="1"/>
          </p:cNvSpPr>
          <p:nvPr/>
        </p:nvSpPr>
        <p:spPr bwMode="auto">
          <a:xfrm>
            <a:off x="4278316" y="203165"/>
            <a:ext cx="3000395" cy="150019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81360" rIns="0" bIns="0"/>
          <a:lstStyle/>
          <a:p>
            <a:pPr marL="438150" indent="-423863" algn="r">
              <a:lnSpc>
                <a:spcPts val="2675"/>
              </a:lnSpc>
              <a:spcBef>
                <a:spcPts val="638"/>
              </a:spcBef>
              <a:buClrTx/>
              <a:buFontTx/>
              <a:buNone/>
              <a:tabLst>
                <a:tab pos="438150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  <a:tab pos="9421813" algn="l"/>
              </a:tabLst>
            </a:pPr>
            <a:r>
              <a:rPr lang="ru-RU" sz="2700" b="1" dirty="0" smtClean="0">
                <a:solidFill>
                  <a:srgbClr val="FFFFFF"/>
                </a:solidFill>
                <a:latin typeface="Calibri" pitchFamily="32" charset="0"/>
              </a:rPr>
              <a:t>МЕРОПРИЯТИЯ</a:t>
            </a:r>
          </a:p>
          <a:p>
            <a:pPr marL="438150" indent="-423863" algn="r">
              <a:lnSpc>
                <a:spcPts val="2675"/>
              </a:lnSpc>
              <a:spcBef>
                <a:spcPts val="638"/>
              </a:spcBef>
              <a:buClrTx/>
              <a:buFontTx/>
              <a:buNone/>
              <a:tabLst>
                <a:tab pos="438150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  <a:tab pos="9421813" algn="l"/>
              </a:tabLst>
            </a:pPr>
            <a:r>
              <a:rPr lang="ru-RU" sz="2700" b="1" dirty="0" smtClean="0">
                <a:solidFill>
                  <a:srgbClr val="FFFFFF"/>
                </a:solidFill>
                <a:latin typeface="Calibri" pitchFamily="32" charset="0"/>
              </a:rPr>
              <a:t>НА  ИЮНЬ</a:t>
            </a:r>
            <a:endParaRPr lang="ru-RU" sz="2700" b="1" dirty="0">
              <a:solidFill>
                <a:srgbClr val="FFFFFF"/>
              </a:solidFill>
              <a:latin typeface="Calibri" pitchFamily="32" charset="0"/>
            </a:endParaRPr>
          </a:p>
          <a:p>
            <a:pPr marL="438150" indent="-423863" algn="r">
              <a:lnSpc>
                <a:spcPts val="2675"/>
              </a:lnSpc>
              <a:buClrTx/>
              <a:buFontTx/>
              <a:buNone/>
              <a:tabLst>
                <a:tab pos="438150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  <a:tab pos="9421813" algn="l"/>
              </a:tabLst>
            </a:pPr>
            <a:r>
              <a:rPr lang="ru-RU" sz="2700" b="1" dirty="0">
                <a:solidFill>
                  <a:srgbClr val="FFFFFF"/>
                </a:solidFill>
                <a:latin typeface="Calibri" pitchFamily="32" charset="0"/>
              </a:rPr>
              <a:t>2026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object 33"/>
          <p:cNvPicPr/>
          <p:nvPr/>
        </p:nvPicPr>
        <p:blipFill>
          <a:blip r:embed="rId2"/>
          <a:stretch/>
        </p:blipFill>
        <p:spPr>
          <a:xfrm>
            <a:off x="3731760" y="30600"/>
            <a:ext cx="3719160" cy="1601324"/>
          </a:xfrm>
          <a:prstGeom prst="rect">
            <a:avLst/>
          </a:prstGeom>
          <a:ln>
            <a:noFill/>
          </a:ln>
        </p:spPr>
      </p:pic>
      <p:sp>
        <p:nvSpPr>
          <p:cNvPr id="72" name="CustomShape 1"/>
          <p:cNvSpPr/>
          <p:nvPr/>
        </p:nvSpPr>
        <p:spPr>
          <a:xfrm>
            <a:off x="0" y="7275526"/>
            <a:ext cx="7556500" cy="3416834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3" name="object 36"/>
          <p:cNvPicPr/>
          <p:nvPr/>
        </p:nvPicPr>
        <p:blipFill>
          <a:blip r:embed="rId3"/>
          <a:stretch/>
        </p:blipFill>
        <p:spPr>
          <a:xfrm>
            <a:off x="509400" y="8364240"/>
            <a:ext cx="102240" cy="131760"/>
          </a:xfrm>
          <a:prstGeom prst="rect">
            <a:avLst/>
          </a:prstGeom>
          <a:ln>
            <a:noFill/>
          </a:ln>
        </p:spPr>
      </p:pic>
      <p:sp>
        <p:nvSpPr>
          <p:cNvPr id="74" name="CustomShape 2"/>
          <p:cNvSpPr/>
          <p:nvPr/>
        </p:nvSpPr>
        <p:spPr>
          <a:xfrm>
            <a:off x="636120" y="8366040"/>
            <a:ext cx="93600" cy="12852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5" name="object 38"/>
          <p:cNvPicPr/>
          <p:nvPr/>
        </p:nvPicPr>
        <p:blipFill>
          <a:blip r:embed="rId4"/>
          <a:stretch/>
        </p:blipFill>
        <p:spPr>
          <a:xfrm>
            <a:off x="753840" y="8364240"/>
            <a:ext cx="291240" cy="131760"/>
          </a:xfrm>
          <a:prstGeom prst="rect">
            <a:avLst/>
          </a:prstGeom>
          <a:ln>
            <a:noFill/>
          </a:ln>
        </p:spPr>
      </p:pic>
      <p:pic>
        <p:nvPicPr>
          <p:cNvPr id="76" name="object 39"/>
          <p:cNvPicPr/>
          <p:nvPr/>
        </p:nvPicPr>
        <p:blipFill>
          <a:blip r:embed="rId5"/>
          <a:stretch/>
        </p:blipFill>
        <p:spPr>
          <a:xfrm>
            <a:off x="1066680" y="8364240"/>
            <a:ext cx="318240" cy="131760"/>
          </a:xfrm>
          <a:prstGeom prst="rect">
            <a:avLst/>
          </a:prstGeom>
          <a:ln>
            <a:noFill/>
          </a:ln>
        </p:spPr>
      </p:pic>
      <p:pic>
        <p:nvPicPr>
          <p:cNvPr id="77" name="object 40"/>
          <p:cNvPicPr/>
          <p:nvPr/>
        </p:nvPicPr>
        <p:blipFill>
          <a:blip r:embed="rId6"/>
          <a:stretch/>
        </p:blipFill>
        <p:spPr>
          <a:xfrm>
            <a:off x="1410480" y="8366040"/>
            <a:ext cx="109080" cy="128160"/>
          </a:xfrm>
          <a:prstGeom prst="rect">
            <a:avLst/>
          </a:prstGeom>
          <a:ln>
            <a:noFill/>
          </a:ln>
        </p:spPr>
      </p:pic>
      <p:pic>
        <p:nvPicPr>
          <p:cNvPr id="78" name="object 41"/>
          <p:cNvPicPr/>
          <p:nvPr/>
        </p:nvPicPr>
        <p:blipFill>
          <a:blip r:embed="rId7"/>
          <a:stretch/>
        </p:blipFill>
        <p:spPr>
          <a:xfrm>
            <a:off x="1544040" y="8366040"/>
            <a:ext cx="111960" cy="129960"/>
          </a:xfrm>
          <a:prstGeom prst="rect">
            <a:avLst/>
          </a:prstGeom>
          <a:ln>
            <a:noFill/>
          </a:ln>
        </p:spPr>
      </p:pic>
      <p:sp>
        <p:nvSpPr>
          <p:cNvPr id="79" name="TextShape 3"/>
          <p:cNvSpPr txBox="1"/>
          <p:nvPr/>
        </p:nvSpPr>
        <p:spPr>
          <a:xfrm>
            <a:off x="4822920" y="316800"/>
            <a:ext cx="2315520" cy="1866240"/>
          </a:xfrm>
          <a:prstGeom prst="rect">
            <a:avLst/>
          </a:prstGeom>
          <a:noFill/>
          <a:ln>
            <a:noFill/>
          </a:ln>
        </p:spPr>
        <p:txBody>
          <a:bodyPr lIns="0" tIns="81360" rIns="0" bIns="0"/>
          <a:lstStyle/>
          <a:p>
            <a:pPr marL="439560" indent="-426960" algn="r">
              <a:lnSpc>
                <a:spcPts val="953"/>
              </a:lnSpc>
            </a:pPr>
            <a:r>
              <a:rPr lang="ru-RU" sz="2700" b="1" strike="noStrike" spc="-9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/>
          </a:p>
        </p:txBody>
      </p:sp>
      <p:sp>
        <p:nvSpPr>
          <p:cNvPr id="80" name="CustomShape 4"/>
          <p:cNvSpPr/>
          <p:nvPr/>
        </p:nvSpPr>
        <p:spPr>
          <a:xfrm>
            <a:off x="417240" y="8632848"/>
            <a:ext cx="5146960" cy="20253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3600" b="1" strike="noStrike" spc="-9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ПРИХОДИТЕ, </a:t>
            </a:r>
            <a:endParaRPr/>
          </a:p>
          <a:p>
            <a:pPr marL="12600">
              <a:lnSpc>
                <a:spcPct val="75000"/>
              </a:lnSpc>
            </a:pPr>
            <a:r>
              <a:rPr lang="ru-RU" sz="3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МЫ</a:t>
            </a:r>
            <a:r>
              <a:rPr lang="ru-RU" sz="3600" b="1" strike="noStrike" spc="-13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3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ВАС</a:t>
            </a:r>
            <a:r>
              <a:rPr lang="ru-RU" sz="3600" b="1" strike="noStrike" spc="-13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3600" b="1" strike="noStrike" spc="-9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ЖДЕМ!</a:t>
            </a:r>
            <a:endParaRPr/>
          </a:p>
          <a:p>
            <a:pPr marL="15120">
              <a:lnSpc>
                <a:spcPts val="504"/>
              </a:lnSpc>
            </a:pP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Наши</a:t>
            </a:r>
            <a:r>
              <a:rPr lang="ru-RU" sz="1300" strike="noStrike" spc="-32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300" strike="noStrike" spc="-9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контакты:</a:t>
            </a:r>
            <a:endParaRPr/>
          </a:p>
          <a:p>
            <a:pPr marL="15120"/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Адрес: 357070, </a:t>
            </a:r>
            <a:r>
              <a:rPr lang="ru-RU" sz="130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Андроповский</a:t>
            </a: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район, с.Курсавка, </a:t>
            </a:r>
            <a:endParaRPr/>
          </a:p>
          <a:p>
            <a:pPr marL="15120"/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ул. Комсомольская, д.5</a:t>
            </a:r>
            <a:r>
              <a:rPr lang="ru-RU" sz="13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Контактный номер (</a:t>
            </a:r>
            <a:r>
              <a:rPr lang="ru-RU" sz="13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86556)5-86-07</a:t>
            </a:r>
            <a:endParaRPr/>
          </a:p>
          <a:p>
            <a:pPr marL="15120"/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ФИО </a:t>
            </a:r>
            <a:r>
              <a:rPr lang="ru-RU" sz="1300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Данилович Светлана Леонидовна</a:t>
            </a:r>
            <a:endParaRPr/>
          </a:p>
        </p:txBody>
      </p:sp>
      <p:sp>
        <p:nvSpPr>
          <p:cNvPr id="81" name="CustomShape 5"/>
          <p:cNvSpPr/>
          <p:nvPr/>
        </p:nvSpPr>
        <p:spPr>
          <a:xfrm>
            <a:off x="360000" y="1584000"/>
            <a:ext cx="6659280" cy="25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algn="just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Время</a:t>
            </a:r>
            <a:r>
              <a:rPr lang="ru-RU" sz="1600" b="1" strike="noStrike" spc="-63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600" b="1" strike="noStrike" spc="-9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–</a:t>
            </a:r>
            <a:r>
              <a:rPr lang="ru-RU" sz="1600" b="1" strike="noStrike" spc="-9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четверг</a:t>
            </a:r>
            <a:r>
              <a:rPr lang="ru-RU" sz="1600" b="1" strike="noStrike" spc="-9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08:00</a:t>
            </a:r>
            <a:r>
              <a:rPr lang="ru-RU" sz="1600" b="1" strike="noStrike" spc="-4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600" b="1" strike="noStrike" spc="-18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17:00, пятница — 08:00-15:45</a:t>
            </a:r>
            <a:endParaRPr/>
          </a:p>
        </p:txBody>
      </p:sp>
      <p:sp>
        <p:nvSpPr>
          <p:cNvPr id="82" name="CustomShape 6"/>
          <p:cNvSpPr/>
          <p:nvPr/>
        </p:nvSpPr>
        <p:spPr>
          <a:xfrm>
            <a:off x="6332400" y="9558360"/>
            <a:ext cx="916560" cy="762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/>
            <a:r>
              <a:rPr lang="ru-RU" sz="80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Отделение Фонда</a:t>
            </a:r>
            <a:r>
              <a:rPr lang="ru-RU" sz="800" strike="noStrike" spc="49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80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пенсионного</a:t>
            </a:r>
            <a:endParaRPr smtClean="0"/>
          </a:p>
          <a:p>
            <a:pPr marL="12600"/>
            <a:r>
              <a:rPr lang="ru-RU" sz="8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</a:t>
            </a:r>
            <a:r>
              <a:rPr lang="ru-RU" sz="80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социального</a:t>
            </a:r>
            <a:r>
              <a:rPr lang="ru-RU" sz="800" strike="noStrike" spc="49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80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страхования</a:t>
            </a:r>
            <a:r>
              <a:rPr lang="ru-RU" sz="800" strike="noStrike" spc="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800" strike="noStrike" spc="-2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РФ</a:t>
            </a:r>
            <a:endParaRPr smtClean="0"/>
          </a:p>
          <a:p>
            <a:pPr marL="12600"/>
            <a:r>
              <a:rPr lang="ru-RU" sz="8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</a:t>
            </a:r>
            <a:r>
              <a:rPr lang="ru-RU" sz="800" strike="noStrike" spc="38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800" strike="noStrike" spc="-18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Ставропольскому краю</a:t>
            </a:r>
            <a:endParaRPr/>
          </a:p>
        </p:txBody>
      </p:sp>
      <p:pic>
        <p:nvPicPr>
          <p:cNvPr id="83" name="object 49"/>
          <p:cNvPicPr/>
          <p:nvPr/>
        </p:nvPicPr>
        <p:blipFill>
          <a:blip r:embed="rId8"/>
          <a:stretch/>
        </p:blipFill>
        <p:spPr>
          <a:xfrm>
            <a:off x="512280" y="214200"/>
            <a:ext cx="838440" cy="956160"/>
          </a:xfrm>
          <a:prstGeom prst="rect">
            <a:avLst/>
          </a:prstGeom>
          <a:ln>
            <a:noFill/>
          </a:ln>
        </p:spPr>
      </p:pic>
      <p:sp>
        <p:nvSpPr>
          <p:cNvPr id="84" name="CustomShape 7"/>
          <p:cNvSpPr/>
          <p:nvPr/>
        </p:nvSpPr>
        <p:spPr>
          <a:xfrm>
            <a:off x="1577160" y="539640"/>
            <a:ext cx="294120" cy="18432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CustomShape 8"/>
          <p:cNvSpPr/>
          <p:nvPr/>
        </p:nvSpPr>
        <p:spPr>
          <a:xfrm>
            <a:off x="1917720" y="540000"/>
            <a:ext cx="289800" cy="15012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86" name="object 53"/>
          <p:cNvPicPr/>
          <p:nvPr/>
        </p:nvPicPr>
        <p:blipFill>
          <a:blip r:embed="rId9"/>
          <a:stretch/>
        </p:blipFill>
        <p:spPr>
          <a:xfrm>
            <a:off x="2244240" y="540360"/>
            <a:ext cx="120240" cy="149040"/>
          </a:xfrm>
          <a:prstGeom prst="rect">
            <a:avLst/>
          </a:prstGeom>
          <a:ln>
            <a:noFill/>
          </a:ln>
        </p:spPr>
      </p:pic>
      <p:pic>
        <p:nvPicPr>
          <p:cNvPr id="87" name="object 54"/>
          <p:cNvPicPr/>
          <p:nvPr/>
        </p:nvPicPr>
        <p:blipFill>
          <a:blip r:embed="rId10"/>
          <a:stretch/>
        </p:blipFill>
        <p:spPr>
          <a:xfrm>
            <a:off x="1556640" y="775080"/>
            <a:ext cx="158760" cy="152640"/>
          </a:xfrm>
          <a:prstGeom prst="rect">
            <a:avLst/>
          </a:prstGeom>
          <a:ln>
            <a:noFill/>
          </a:ln>
        </p:spPr>
      </p:pic>
      <p:pic>
        <p:nvPicPr>
          <p:cNvPr id="88" name="object 56"/>
          <p:cNvPicPr/>
          <p:nvPr/>
        </p:nvPicPr>
        <p:blipFill>
          <a:blip r:embed="rId11"/>
          <a:stretch/>
        </p:blipFill>
        <p:spPr>
          <a:xfrm>
            <a:off x="1762920" y="776520"/>
            <a:ext cx="121680" cy="149040"/>
          </a:xfrm>
          <a:prstGeom prst="rect">
            <a:avLst/>
          </a:prstGeom>
          <a:ln>
            <a:noFill/>
          </a:ln>
        </p:spPr>
      </p:pic>
      <p:sp>
        <p:nvSpPr>
          <p:cNvPr id="89" name="CustomShape 9"/>
          <p:cNvSpPr/>
          <p:nvPr/>
        </p:nvSpPr>
        <p:spPr>
          <a:xfrm>
            <a:off x="1917720" y="776160"/>
            <a:ext cx="521640" cy="18252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0" name="object 59"/>
          <p:cNvPicPr/>
          <p:nvPr/>
        </p:nvPicPr>
        <p:blipFill>
          <a:blip r:embed="rId12"/>
          <a:stretch/>
        </p:blipFill>
        <p:spPr>
          <a:xfrm>
            <a:off x="2489040" y="776520"/>
            <a:ext cx="128880" cy="149040"/>
          </a:xfrm>
          <a:prstGeom prst="rect">
            <a:avLst/>
          </a:prstGeom>
          <a:ln>
            <a:noFill/>
          </a:ln>
        </p:spPr>
      </p:pic>
      <p:pic>
        <p:nvPicPr>
          <p:cNvPr id="91" name="object 60"/>
          <p:cNvPicPr/>
          <p:nvPr/>
        </p:nvPicPr>
        <p:blipFill>
          <a:blip r:embed="rId13"/>
          <a:stretch/>
        </p:blipFill>
        <p:spPr>
          <a:xfrm>
            <a:off x="2658960" y="776520"/>
            <a:ext cx="119880" cy="149040"/>
          </a:xfrm>
          <a:prstGeom prst="rect">
            <a:avLst/>
          </a:prstGeom>
          <a:ln>
            <a:noFill/>
          </a:ln>
        </p:spPr>
      </p:pic>
      <p:pic>
        <p:nvPicPr>
          <p:cNvPr id="92" name="object 62"/>
          <p:cNvPicPr/>
          <p:nvPr/>
        </p:nvPicPr>
        <p:blipFill>
          <a:blip r:embed="rId14"/>
          <a:stretch/>
        </p:blipFill>
        <p:spPr>
          <a:xfrm>
            <a:off x="1556640" y="1017000"/>
            <a:ext cx="142200" cy="154440"/>
          </a:xfrm>
          <a:prstGeom prst="rect">
            <a:avLst/>
          </a:prstGeom>
          <a:ln>
            <a:noFill/>
          </a:ln>
        </p:spPr>
      </p:pic>
      <p:pic>
        <p:nvPicPr>
          <p:cNvPr id="93" name="object 63"/>
          <p:cNvPicPr/>
          <p:nvPr/>
        </p:nvPicPr>
        <p:blipFill>
          <a:blip r:embed="rId15"/>
          <a:stretch/>
        </p:blipFill>
        <p:spPr>
          <a:xfrm>
            <a:off x="1725840" y="1017000"/>
            <a:ext cx="163440" cy="154440"/>
          </a:xfrm>
          <a:prstGeom prst="rect">
            <a:avLst/>
          </a:prstGeom>
          <a:ln>
            <a:noFill/>
          </a:ln>
        </p:spPr>
      </p:pic>
      <p:pic>
        <p:nvPicPr>
          <p:cNvPr id="94" name="object 64"/>
          <p:cNvPicPr/>
          <p:nvPr/>
        </p:nvPicPr>
        <p:blipFill>
          <a:blip r:embed="rId16"/>
          <a:stretch/>
        </p:blipFill>
        <p:spPr>
          <a:xfrm>
            <a:off x="1917720" y="1009800"/>
            <a:ext cx="359280" cy="186840"/>
          </a:xfrm>
          <a:prstGeom prst="rect">
            <a:avLst/>
          </a:prstGeom>
          <a:ln>
            <a:noFill/>
          </a:ln>
        </p:spPr>
      </p:pic>
      <p:pic>
        <p:nvPicPr>
          <p:cNvPr id="95" name="object 65"/>
          <p:cNvPicPr/>
          <p:nvPr/>
        </p:nvPicPr>
        <p:blipFill>
          <a:blip r:embed="rId17"/>
          <a:stretch/>
        </p:blipFill>
        <p:spPr>
          <a:xfrm>
            <a:off x="2300040" y="1017000"/>
            <a:ext cx="163440" cy="154440"/>
          </a:xfrm>
          <a:prstGeom prst="rect">
            <a:avLst/>
          </a:prstGeom>
          <a:ln>
            <a:noFill/>
          </a:ln>
        </p:spPr>
      </p:pic>
      <p:sp>
        <p:nvSpPr>
          <p:cNvPr id="96" name="CustomShape 10"/>
          <p:cNvSpPr/>
          <p:nvPr/>
        </p:nvSpPr>
        <p:spPr>
          <a:xfrm>
            <a:off x="2494080" y="1015920"/>
            <a:ext cx="137520" cy="14868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7" name="object 67"/>
          <p:cNvPicPr/>
          <p:nvPr/>
        </p:nvPicPr>
        <p:blipFill>
          <a:blip r:embed="rId18"/>
          <a:stretch/>
        </p:blipFill>
        <p:spPr>
          <a:xfrm>
            <a:off x="2661480" y="1015920"/>
            <a:ext cx="169200" cy="180360"/>
          </a:xfrm>
          <a:prstGeom prst="rect">
            <a:avLst/>
          </a:prstGeom>
          <a:ln>
            <a:noFill/>
          </a:ln>
        </p:spPr>
      </p:pic>
      <p:pic>
        <p:nvPicPr>
          <p:cNvPr id="98" name="object 68"/>
          <p:cNvPicPr/>
          <p:nvPr/>
        </p:nvPicPr>
        <p:blipFill>
          <a:blip r:embed="rId19"/>
          <a:stretch/>
        </p:blipFill>
        <p:spPr>
          <a:xfrm>
            <a:off x="2861640" y="1015920"/>
            <a:ext cx="167400" cy="149040"/>
          </a:xfrm>
          <a:prstGeom prst="rect">
            <a:avLst/>
          </a:prstGeom>
          <a:ln>
            <a:noFill/>
          </a:ln>
        </p:spPr>
      </p:pic>
      <p:sp>
        <p:nvSpPr>
          <p:cNvPr id="99" name="CustomShape 11"/>
          <p:cNvSpPr/>
          <p:nvPr/>
        </p:nvSpPr>
        <p:spPr>
          <a:xfrm>
            <a:off x="6225480" y="860256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0" name="object 48"/>
          <p:cNvPicPr/>
          <p:nvPr/>
        </p:nvPicPr>
        <p:blipFill>
          <a:blip r:embed="rId20"/>
          <a:stretch/>
        </p:blipFill>
        <p:spPr>
          <a:xfrm>
            <a:off x="6332400" y="8751960"/>
            <a:ext cx="600480" cy="515520"/>
          </a:xfrm>
          <a:prstGeom prst="rect">
            <a:avLst/>
          </a:prstGeom>
          <a:ln>
            <a:noFill/>
          </a:ln>
        </p:spPr>
      </p:pic>
      <p:pic>
        <p:nvPicPr>
          <p:cNvPr id="101" name="Рисунок 7"/>
          <p:cNvPicPr/>
          <p:nvPr/>
        </p:nvPicPr>
        <p:blipFill>
          <a:blip r:embed="rId21"/>
          <a:stretch/>
        </p:blipFill>
        <p:spPr>
          <a:xfrm>
            <a:off x="5160600" y="9558360"/>
            <a:ext cx="861120" cy="861120"/>
          </a:xfrm>
          <a:prstGeom prst="rect">
            <a:avLst/>
          </a:prstGeom>
          <a:ln>
            <a:noFill/>
          </a:ln>
        </p:spPr>
      </p:pic>
      <p:graphicFrame>
        <p:nvGraphicFramePr>
          <p:cNvPr id="102" name="Table 12"/>
          <p:cNvGraphicFramePr/>
          <p:nvPr>
            <p:extLst>
              <p:ext uri="{D42A27DB-BD31-4B8C-83A1-F6EECF244321}">
                <p14:modId xmlns:p14="http://schemas.microsoft.com/office/powerpoint/2010/main" val="3588552356"/>
              </p:ext>
            </p:extLst>
          </p:nvPr>
        </p:nvGraphicFramePr>
        <p:xfrm>
          <a:off x="384120" y="2034332"/>
          <a:ext cx="6966030" cy="6276226"/>
        </p:xfrm>
        <a:graphic>
          <a:graphicData uri="http://schemas.openxmlformats.org/drawingml/2006/table">
            <a:tbl>
              <a:tblPr/>
              <a:tblGrid>
                <a:gridCol w="864290"/>
                <a:gridCol w="4920913"/>
                <a:gridCol w="1180827"/>
              </a:tblGrid>
              <a:tr h="310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sz="1400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sz="1400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 sz="1400" dirty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 sz="1400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638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10.06.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Занятие на тему.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Внимание – телефонные мошенники. 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38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11.06.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ФП «Здоровое долголетие».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Как сохранить здоровье летом.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38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15.06.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Мероприятие, посвященное Дню России.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38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16.06.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Calibri" pitchFamily="34" charset="0"/>
                        </a:rPr>
                        <a:t>Всемирный день вязания на публике.</a:t>
                      </a: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38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17.06.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Территория хорошего настроения.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Шашки. Шахматы. Домино.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38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18.06.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Изучение мобильного приложения.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Госуслуги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. МАХ.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38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19.06.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Круглый стол.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Летние советы огороднику и садоводу.</a:t>
                      </a: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38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22.06.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РГО «Знание».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Память пылающих лет: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Путь к Победе.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latin typeface="Calibri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38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23.06.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Calibri" pitchFamily="34" charset="0"/>
                        </a:rPr>
                        <a:t>Беседа.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Calibri" pitchFamily="34" charset="0"/>
                        </a:rPr>
                        <a:t>Час памяти. «А впереди была</a:t>
                      </a:r>
                      <a:r>
                        <a:rPr lang="ru-RU" sz="18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ru-RU" sz="1800" dirty="0" smtClean="0">
                          <a:latin typeface="Calibri" pitchFamily="34" charset="0"/>
                        </a:rPr>
                        <a:t>целая война…».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35" name="Text Box 125"/>
          <p:cNvSpPr txBox="1">
            <a:spLocks noChangeArrowheads="1"/>
          </p:cNvSpPr>
          <p:nvPr/>
        </p:nvSpPr>
        <p:spPr bwMode="auto">
          <a:xfrm>
            <a:off x="4278316" y="203165"/>
            <a:ext cx="3000395" cy="150019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81360" rIns="0" bIns="0"/>
          <a:lstStyle/>
          <a:p>
            <a:pPr marL="438150" indent="-423863" algn="r">
              <a:lnSpc>
                <a:spcPts val="2675"/>
              </a:lnSpc>
              <a:spcBef>
                <a:spcPts val="638"/>
              </a:spcBef>
              <a:buClrTx/>
              <a:buFontTx/>
              <a:buNone/>
              <a:tabLst>
                <a:tab pos="438150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  <a:tab pos="9421813" algn="l"/>
              </a:tabLst>
            </a:pPr>
            <a:r>
              <a:rPr lang="ru-RU" sz="2700" b="1" dirty="0" smtClean="0">
                <a:solidFill>
                  <a:srgbClr val="FFFFFF"/>
                </a:solidFill>
                <a:latin typeface="Calibri" pitchFamily="32" charset="0"/>
              </a:rPr>
              <a:t>МЕРОПРИЯТИЯ</a:t>
            </a:r>
          </a:p>
          <a:p>
            <a:pPr marL="438150" indent="-423863" algn="r">
              <a:lnSpc>
                <a:spcPts val="2675"/>
              </a:lnSpc>
              <a:spcBef>
                <a:spcPts val="638"/>
              </a:spcBef>
              <a:buClrTx/>
              <a:buFontTx/>
              <a:buNone/>
              <a:tabLst>
                <a:tab pos="438150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  <a:tab pos="9421813" algn="l"/>
              </a:tabLst>
            </a:pPr>
            <a:r>
              <a:rPr lang="ru-RU" sz="2700" b="1" dirty="0" smtClean="0">
                <a:solidFill>
                  <a:srgbClr val="FFFFFF"/>
                </a:solidFill>
                <a:latin typeface="Calibri" pitchFamily="32" charset="0"/>
              </a:rPr>
              <a:t>НА  ИЮНЬ</a:t>
            </a:r>
          </a:p>
          <a:p>
            <a:pPr marL="438150" indent="-423863" algn="r">
              <a:lnSpc>
                <a:spcPts val="2675"/>
              </a:lnSpc>
              <a:spcBef>
                <a:spcPts val="638"/>
              </a:spcBef>
              <a:buClrTx/>
              <a:buFontTx/>
              <a:buNone/>
              <a:tabLst>
                <a:tab pos="438150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  <a:tab pos="9421813" algn="l"/>
              </a:tabLst>
            </a:pPr>
            <a:r>
              <a:rPr lang="ru-RU" sz="2700" b="1" dirty="0" smtClean="0">
                <a:solidFill>
                  <a:srgbClr val="FFFFFF"/>
                </a:solidFill>
                <a:latin typeface="Calibri" pitchFamily="32" charset="0"/>
              </a:rPr>
              <a:t>2026</a:t>
            </a:r>
            <a:endParaRPr lang="ru-RU" sz="2700" b="1" dirty="0">
              <a:solidFill>
                <a:srgbClr val="FFFFFF"/>
              </a:solidFill>
              <a:latin typeface="Calibri" pitchFamily="3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3"/>
          <a:stretch/>
        </p:blipFill>
        <p:spPr>
          <a:xfrm>
            <a:off x="3731760" y="30600"/>
            <a:ext cx="3719160" cy="1529886"/>
          </a:xfrm>
          <a:prstGeom prst="rect">
            <a:avLst/>
          </a:prstGeom>
          <a:ln>
            <a:noFill/>
          </a:ln>
        </p:spPr>
      </p:pic>
      <p:sp>
        <p:nvSpPr>
          <p:cNvPr id="40" name="CustomShape 1"/>
          <p:cNvSpPr/>
          <p:nvPr/>
        </p:nvSpPr>
        <p:spPr>
          <a:xfrm>
            <a:off x="0" y="7346964"/>
            <a:ext cx="7556400" cy="3317316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1" name="object 36"/>
          <p:cNvPicPr/>
          <p:nvPr/>
        </p:nvPicPr>
        <p:blipFill>
          <a:blip r:embed="rId4"/>
          <a:stretch/>
        </p:blipFill>
        <p:spPr>
          <a:xfrm>
            <a:off x="379440" y="8310240"/>
            <a:ext cx="102240" cy="131760"/>
          </a:xfrm>
          <a:prstGeom prst="rect">
            <a:avLst/>
          </a:prstGeom>
          <a:ln>
            <a:noFill/>
          </a:ln>
        </p:spPr>
      </p:pic>
      <p:sp>
        <p:nvSpPr>
          <p:cNvPr id="42" name="CustomShape 2"/>
          <p:cNvSpPr/>
          <p:nvPr/>
        </p:nvSpPr>
        <p:spPr>
          <a:xfrm>
            <a:off x="506160" y="8312040"/>
            <a:ext cx="93600" cy="12852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3" name="object 38"/>
          <p:cNvPicPr/>
          <p:nvPr/>
        </p:nvPicPr>
        <p:blipFill>
          <a:blip r:embed="rId5"/>
          <a:stretch/>
        </p:blipFill>
        <p:spPr>
          <a:xfrm>
            <a:off x="623880" y="8310240"/>
            <a:ext cx="291240" cy="131760"/>
          </a:xfrm>
          <a:prstGeom prst="rect">
            <a:avLst/>
          </a:prstGeom>
          <a:ln>
            <a:noFill/>
          </a:ln>
        </p:spPr>
      </p:pic>
      <p:pic>
        <p:nvPicPr>
          <p:cNvPr id="44" name="object 39"/>
          <p:cNvPicPr/>
          <p:nvPr/>
        </p:nvPicPr>
        <p:blipFill>
          <a:blip r:embed="rId6"/>
          <a:stretch/>
        </p:blipFill>
        <p:spPr>
          <a:xfrm>
            <a:off x="936720" y="8310240"/>
            <a:ext cx="318240" cy="131760"/>
          </a:xfrm>
          <a:prstGeom prst="rect">
            <a:avLst/>
          </a:prstGeom>
          <a:ln>
            <a:noFill/>
          </a:ln>
        </p:spPr>
      </p:pic>
      <p:pic>
        <p:nvPicPr>
          <p:cNvPr id="45" name="object 40"/>
          <p:cNvPicPr/>
          <p:nvPr/>
        </p:nvPicPr>
        <p:blipFill>
          <a:blip r:embed="rId7"/>
          <a:stretch/>
        </p:blipFill>
        <p:spPr>
          <a:xfrm>
            <a:off x="1280520" y="8312040"/>
            <a:ext cx="109080" cy="128160"/>
          </a:xfrm>
          <a:prstGeom prst="rect">
            <a:avLst/>
          </a:prstGeom>
          <a:ln>
            <a:noFill/>
          </a:ln>
        </p:spPr>
      </p:pic>
      <p:pic>
        <p:nvPicPr>
          <p:cNvPr id="46" name="object 41"/>
          <p:cNvPicPr/>
          <p:nvPr/>
        </p:nvPicPr>
        <p:blipFill>
          <a:blip r:embed="rId8"/>
          <a:stretch/>
        </p:blipFill>
        <p:spPr>
          <a:xfrm>
            <a:off x="1414080" y="8312040"/>
            <a:ext cx="111960" cy="129960"/>
          </a:xfrm>
          <a:prstGeom prst="rect">
            <a:avLst/>
          </a:prstGeom>
          <a:ln>
            <a:noFill/>
          </a:ln>
        </p:spPr>
      </p:pic>
      <p:sp>
        <p:nvSpPr>
          <p:cNvPr id="47" name="TextShape 3"/>
          <p:cNvSpPr txBox="1"/>
          <p:nvPr/>
        </p:nvSpPr>
        <p:spPr>
          <a:xfrm>
            <a:off x="4822920" y="316800"/>
            <a:ext cx="2315520" cy="1866240"/>
          </a:xfrm>
          <a:prstGeom prst="rect">
            <a:avLst/>
          </a:prstGeom>
          <a:noFill/>
          <a:ln>
            <a:noFill/>
          </a:ln>
        </p:spPr>
        <p:txBody>
          <a:bodyPr lIns="0" tIns="81360" rIns="0" bIns="0"/>
          <a:lstStyle/>
          <a:p>
            <a:pPr marL="439560" indent="-426960" algn="r">
              <a:lnSpc>
                <a:spcPts val="953"/>
              </a:lnSpc>
            </a:pPr>
            <a:endParaRPr/>
          </a:p>
        </p:txBody>
      </p:sp>
      <p:sp>
        <p:nvSpPr>
          <p:cNvPr id="48" name="CustomShape 4"/>
          <p:cNvSpPr/>
          <p:nvPr/>
        </p:nvSpPr>
        <p:spPr>
          <a:xfrm>
            <a:off x="349226" y="8453774"/>
            <a:ext cx="5230800" cy="22396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3600" b="1" strike="noStrike" spc="-9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ПРИХОДИТЕ, </a:t>
            </a:r>
            <a:endParaRPr dirty="0"/>
          </a:p>
          <a:p>
            <a:pPr marL="12600">
              <a:lnSpc>
                <a:spcPct val="75000"/>
              </a:lnSpc>
            </a:pPr>
            <a:r>
              <a:rPr lang="ru-RU" sz="36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МЫ</a:t>
            </a:r>
            <a:r>
              <a:rPr lang="ru-RU" sz="3600" b="1" strike="noStrike" spc="-13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3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ВАС</a:t>
            </a:r>
            <a:r>
              <a:rPr lang="ru-RU" sz="3600" b="1" strike="noStrike" spc="-13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3600" b="1" strike="noStrike" spc="-9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ЖДЕМ</a:t>
            </a:r>
            <a:r>
              <a:rPr lang="ru-RU" sz="3600" b="1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!</a:t>
            </a:r>
          </a:p>
          <a:p>
            <a:pPr marL="12600">
              <a:lnSpc>
                <a:spcPct val="75000"/>
              </a:lnSpc>
            </a:pPr>
            <a:endParaRPr dirty="0"/>
          </a:p>
          <a:p>
            <a:pPr marL="15120">
              <a:lnSpc>
                <a:spcPts val="504"/>
              </a:lnSpc>
            </a:pP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Наши</a:t>
            </a:r>
            <a:r>
              <a:rPr lang="ru-RU" sz="1300" strike="noStrike" spc="-32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300" strike="noStrike" spc="-9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контакты</a:t>
            </a:r>
            <a:r>
              <a:rPr lang="ru-RU" sz="130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</a:t>
            </a:r>
          </a:p>
          <a:p>
            <a:pPr marL="15120">
              <a:lnSpc>
                <a:spcPts val="504"/>
              </a:lnSpc>
            </a:pPr>
            <a:endParaRPr lang="ru-RU" sz="1300" strike="noStrike" spc="-9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504"/>
              </a:lnSpc>
            </a:pPr>
            <a:endParaRPr lang="ru-RU" sz="1300" strike="noStrike" spc="-9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504"/>
              </a:lnSpc>
            </a:pPr>
            <a:endParaRPr dirty="0"/>
          </a:p>
          <a:p>
            <a:pPr marL="15120">
              <a:lnSpc>
                <a:spcPts val="459"/>
              </a:lnSpc>
            </a:pP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Адрес: 357070, Андроповский район, </a:t>
            </a:r>
            <a:r>
              <a:rPr lang="ru-RU" sz="130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с.Курсавка</a:t>
            </a: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endParaRPr lang="ru-RU" sz="1300" strike="noStrike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dirty="0" smtClean="0"/>
          </a:p>
          <a:p>
            <a:pPr marL="15120">
              <a:lnSpc>
                <a:spcPts val="459"/>
              </a:lnSpc>
            </a:pPr>
            <a:endParaRPr lang="ru-RU" dirty="0" smtClean="0"/>
          </a:p>
          <a:p>
            <a:pPr marL="15120">
              <a:lnSpc>
                <a:spcPts val="459"/>
              </a:lnSpc>
            </a:pPr>
            <a:r>
              <a:rPr lang="ru-RU" sz="13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ул</a:t>
            </a: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 Комсомольская, </a:t>
            </a:r>
            <a:r>
              <a:rPr lang="ru-RU" sz="13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д.5</a:t>
            </a:r>
          </a:p>
          <a:p>
            <a:pPr marL="15120">
              <a:lnSpc>
                <a:spcPts val="459"/>
              </a:lnSpc>
            </a:pPr>
            <a:endParaRPr lang="ru-RU" sz="1300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r>
              <a:rPr lang="ru-RU" sz="13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lang="ru-RU" sz="13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Контактный </a:t>
            </a:r>
            <a:r>
              <a:rPr lang="ru-RU" sz="13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номер (</a:t>
            </a:r>
            <a:r>
              <a:rPr lang="ru-RU" sz="13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86556)5-86-07</a:t>
            </a:r>
          </a:p>
          <a:p>
            <a:pPr marL="15120">
              <a:lnSpc>
                <a:spcPts val="459"/>
              </a:lnSpc>
            </a:pPr>
            <a:endParaRPr lang="ru-RU" sz="1300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z="1300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r>
              <a:rPr lang="ru-RU" sz="13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ФИО Данилович Светлана Леонидовна</a:t>
            </a:r>
          </a:p>
          <a:p>
            <a:pPr marL="15120">
              <a:lnSpc>
                <a:spcPts val="459"/>
              </a:lnSpc>
            </a:pPr>
            <a:endParaRPr lang="ru-RU" sz="1300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z="1300" strike="noStrike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z="1300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z="1300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z="1300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dirty="0"/>
          </a:p>
        </p:txBody>
      </p:sp>
      <p:sp>
        <p:nvSpPr>
          <p:cNvPr id="49" name="CustomShape 5"/>
          <p:cNvSpPr/>
          <p:nvPr/>
        </p:nvSpPr>
        <p:spPr>
          <a:xfrm rot="21597600">
            <a:off x="543600" y="1552320"/>
            <a:ext cx="6475680" cy="256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algn="just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Время</a:t>
            </a:r>
            <a:r>
              <a:rPr lang="ru-RU" sz="1600" b="1" strike="noStrike" spc="-63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600" b="1" strike="noStrike" spc="-9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–</a:t>
            </a:r>
            <a:r>
              <a:rPr lang="ru-RU" sz="1600" b="1" strike="noStrike" spc="-9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четверг 08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:00</a:t>
            </a:r>
            <a:r>
              <a:rPr lang="ru-RU" sz="1600" b="1" strike="noStrike" spc="-4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600" b="1" strike="noStrike" spc="-18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17:00, пятница </a:t>
            </a:r>
            <a:r>
              <a:rPr lang="ru-RU" sz="1600" b="1" strike="noStrike" spc="-18" dirty="0" smtClean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08:00-15-45</a:t>
            </a:r>
          </a:p>
          <a:p>
            <a:pPr algn="just">
              <a:lnSpc>
                <a:spcPct val="112000"/>
              </a:lnSpc>
            </a:pPr>
            <a:endParaRPr lang="ru-RU" sz="1600" b="1" spc="-18" dirty="0" smtClean="0">
              <a:solidFill>
                <a:srgbClr val="58595B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12000"/>
              </a:lnSpc>
            </a:pPr>
            <a:endParaRPr lang="ru-RU" sz="1600" b="1" spc="-18" dirty="0" smtClean="0">
              <a:solidFill>
                <a:srgbClr val="58595B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12000"/>
              </a:lnSpc>
            </a:pPr>
            <a:endParaRPr/>
          </a:p>
        </p:txBody>
      </p:sp>
      <p:pic>
        <p:nvPicPr>
          <p:cNvPr id="51" name="object 49"/>
          <p:cNvPicPr/>
          <p:nvPr/>
        </p:nvPicPr>
        <p:blipFill>
          <a:blip r:embed="rId9"/>
          <a:stretch/>
        </p:blipFill>
        <p:spPr>
          <a:xfrm>
            <a:off x="512280" y="214200"/>
            <a:ext cx="838440" cy="956160"/>
          </a:xfrm>
          <a:prstGeom prst="rect">
            <a:avLst/>
          </a:prstGeom>
          <a:ln>
            <a:noFill/>
          </a:ln>
        </p:spPr>
      </p:pic>
      <p:sp>
        <p:nvSpPr>
          <p:cNvPr id="52" name="CustomShape 7"/>
          <p:cNvSpPr/>
          <p:nvPr/>
        </p:nvSpPr>
        <p:spPr>
          <a:xfrm>
            <a:off x="1577160" y="539640"/>
            <a:ext cx="294120" cy="18432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" name="CustomShape 8"/>
          <p:cNvSpPr/>
          <p:nvPr/>
        </p:nvSpPr>
        <p:spPr>
          <a:xfrm>
            <a:off x="1917720" y="540000"/>
            <a:ext cx="289800" cy="15012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4" name="object 53"/>
          <p:cNvPicPr/>
          <p:nvPr/>
        </p:nvPicPr>
        <p:blipFill>
          <a:blip r:embed="rId10"/>
          <a:stretch/>
        </p:blipFill>
        <p:spPr>
          <a:xfrm>
            <a:off x="2244240" y="540360"/>
            <a:ext cx="120240" cy="149040"/>
          </a:xfrm>
          <a:prstGeom prst="rect">
            <a:avLst/>
          </a:prstGeom>
          <a:ln>
            <a:noFill/>
          </a:ln>
        </p:spPr>
      </p:pic>
      <p:pic>
        <p:nvPicPr>
          <p:cNvPr id="55" name="object 54"/>
          <p:cNvPicPr/>
          <p:nvPr/>
        </p:nvPicPr>
        <p:blipFill>
          <a:blip r:embed="rId11"/>
          <a:stretch/>
        </p:blipFill>
        <p:spPr>
          <a:xfrm>
            <a:off x="1556640" y="775080"/>
            <a:ext cx="158760" cy="152640"/>
          </a:xfrm>
          <a:prstGeom prst="rect">
            <a:avLst/>
          </a:prstGeom>
          <a:ln>
            <a:noFill/>
          </a:ln>
        </p:spPr>
      </p:pic>
      <p:pic>
        <p:nvPicPr>
          <p:cNvPr id="56" name="object 56"/>
          <p:cNvPicPr/>
          <p:nvPr/>
        </p:nvPicPr>
        <p:blipFill>
          <a:blip r:embed="rId12"/>
          <a:stretch/>
        </p:blipFill>
        <p:spPr>
          <a:xfrm>
            <a:off x="1762920" y="776520"/>
            <a:ext cx="121680" cy="149040"/>
          </a:xfrm>
          <a:prstGeom prst="rect">
            <a:avLst/>
          </a:prstGeom>
          <a:ln>
            <a:noFill/>
          </a:ln>
        </p:spPr>
      </p:pic>
      <p:sp>
        <p:nvSpPr>
          <p:cNvPr id="57" name="CustomShape 9"/>
          <p:cNvSpPr/>
          <p:nvPr/>
        </p:nvSpPr>
        <p:spPr>
          <a:xfrm>
            <a:off x="1917720" y="776160"/>
            <a:ext cx="521640" cy="18252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8" name="object 59"/>
          <p:cNvPicPr/>
          <p:nvPr/>
        </p:nvPicPr>
        <p:blipFill>
          <a:blip r:embed="rId13"/>
          <a:stretch/>
        </p:blipFill>
        <p:spPr>
          <a:xfrm>
            <a:off x="2489040" y="776520"/>
            <a:ext cx="128880" cy="149040"/>
          </a:xfrm>
          <a:prstGeom prst="rect">
            <a:avLst/>
          </a:prstGeom>
          <a:ln>
            <a:noFill/>
          </a:ln>
        </p:spPr>
      </p:pic>
      <p:pic>
        <p:nvPicPr>
          <p:cNvPr id="59" name="object 60"/>
          <p:cNvPicPr/>
          <p:nvPr/>
        </p:nvPicPr>
        <p:blipFill>
          <a:blip r:embed="rId14"/>
          <a:stretch/>
        </p:blipFill>
        <p:spPr>
          <a:xfrm>
            <a:off x="2658960" y="776520"/>
            <a:ext cx="119880" cy="149040"/>
          </a:xfrm>
          <a:prstGeom prst="rect">
            <a:avLst/>
          </a:prstGeom>
          <a:ln>
            <a:noFill/>
          </a:ln>
        </p:spPr>
      </p:pic>
      <p:pic>
        <p:nvPicPr>
          <p:cNvPr id="60" name="object 62"/>
          <p:cNvPicPr/>
          <p:nvPr/>
        </p:nvPicPr>
        <p:blipFill>
          <a:blip r:embed="rId15"/>
          <a:stretch/>
        </p:blipFill>
        <p:spPr>
          <a:xfrm>
            <a:off x="1556640" y="1017000"/>
            <a:ext cx="142200" cy="154440"/>
          </a:xfrm>
          <a:prstGeom prst="rect">
            <a:avLst/>
          </a:prstGeom>
          <a:ln>
            <a:noFill/>
          </a:ln>
        </p:spPr>
      </p:pic>
      <p:pic>
        <p:nvPicPr>
          <p:cNvPr id="61" name="object 63"/>
          <p:cNvPicPr/>
          <p:nvPr/>
        </p:nvPicPr>
        <p:blipFill>
          <a:blip r:embed="rId16"/>
          <a:stretch/>
        </p:blipFill>
        <p:spPr>
          <a:xfrm>
            <a:off x="1725840" y="1017000"/>
            <a:ext cx="163440" cy="154440"/>
          </a:xfrm>
          <a:prstGeom prst="rect">
            <a:avLst/>
          </a:prstGeom>
          <a:ln>
            <a:noFill/>
          </a:ln>
        </p:spPr>
      </p:pic>
      <p:pic>
        <p:nvPicPr>
          <p:cNvPr id="62" name="object 64"/>
          <p:cNvPicPr/>
          <p:nvPr/>
        </p:nvPicPr>
        <p:blipFill>
          <a:blip r:embed="rId17"/>
          <a:stretch/>
        </p:blipFill>
        <p:spPr>
          <a:xfrm>
            <a:off x="1917720" y="1009800"/>
            <a:ext cx="359280" cy="186840"/>
          </a:xfrm>
          <a:prstGeom prst="rect">
            <a:avLst/>
          </a:prstGeom>
          <a:ln>
            <a:noFill/>
          </a:ln>
        </p:spPr>
      </p:pic>
      <p:pic>
        <p:nvPicPr>
          <p:cNvPr id="63" name="object 65"/>
          <p:cNvPicPr/>
          <p:nvPr/>
        </p:nvPicPr>
        <p:blipFill>
          <a:blip r:embed="rId18"/>
          <a:stretch/>
        </p:blipFill>
        <p:spPr>
          <a:xfrm>
            <a:off x="2300040" y="1017000"/>
            <a:ext cx="163440" cy="154440"/>
          </a:xfrm>
          <a:prstGeom prst="rect">
            <a:avLst/>
          </a:prstGeom>
          <a:ln>
            <a:noFill/>
          </a:ln>
        </p:spPr>
      </p:pic>
      <p:sp>
        <p:nvSpPr>
          <p:cNvPr id="64" name="CustomShape 10"/>
          <p:cNvSpPr/>
          <p:nvPr/>
        </p:nvSpPr>
        <p:spPr>
          <a:xfrm>
            <a:off x="2494080" y="1015920"/>
            <a:ext cx="137520" cy="14868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5" name="object 67"/>
          <p:cNvPicPr/>
          <p:nvPr/>
        </p:nvPicPr>
        <p:blipFill>
          <a:blip r:embed="rId19"/>
          <a:stretch/>
        </p:blipFill>
        <p:spPr>
          <a:xfrm>
            <a:off x="2661480" y="1015920"/>
            <a:ext cx="169200" cy="180360"/>
          </a:xfrm>
          <a:prstGeom prst="rect">
            <a:avLst/>
          </a:prstGeom>
          <a:ln>
            <a:noFill/>
          </a:ln>
        </p:spPr>
      </p:pic>
      <p:pic>
        <p:nvPicPr>
          <p:cNvPr id="66" name="object 68"/>
          <p:cNvPicPr/>
          <p:nvPr/>
        </p:nvPicPr>
        <p:blipFill>
          <a:blip r:embed="rId20"/>
          <a:stretch/>
        </p:blipFill>
        <p:spPr>
          <a:xfrm>
            <a:off x="2861640" y="1015920"/>
            <a:ext cx="167400" cy="149040"/>
          </a:xfrm>
          <a:prstGeom prst="rect">
            <a:avLst/>
          </a:prstGeom>
          <a:ln>
            <a:noFill/>
          </a:ln>
        </p:spPr>
      </p:pic>
      <p:sp>
        <p:nvSpPr>
          <p:cNvPr id="67" name="CustomShape 11"/>
          <p:cNvSpPr/>
          <p:nvPr/>
        </p:nvSpPr>
        <p:spPr>
          <a:xfrm>
            <a:off x="6225480" y="860256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8" name="object 48"/>
          <p:cNvPicPr/>
          <p:nvPr/>
        </p:nvPicPr>
        <p:blipFill>
          <a:blip r:embed="rId21"/>
          <a:stretch/>
        </p:blipFill>
        <p:spPr>
          <a:xfrm>
            <a:off x="6332400" y="8751960"/>
            <a:ext cx="600480" cy="515520"/>
          </a:xfrm>
          <a:prstGeom prst="rect">
            <a:avLst/>
          </a:prstGeom>
          <a:ln>
            <a:noFill/>
          </a:ln>
        </p:spPr>
      </p:pic>
      <p:pic>
        <p:nvPicPr>
          <p:cNvPr id="69" name="Рисунок 7"/>
          <p:cNvPicPr/>
          <p:nvPr/>
        </p:nvPicPr>
        <p:blipFill>
          <a:blip r:embed="rId22"/>
          <a:stretch/>
        </p:blipFill>
        <p:spPr>
          <a:xfrm>
            <a:off x="5160600" y="9558360"/>
            <a:ext cx="861120" cy="861120"/>
          </a:xfrm>
          <a:prstGeom prst="rect">
            <a:avLst/>
          </a:prstGeom>
          <a:ln>
            <a:noFill/>
          </a:ln>
        </p:spPr>
      </p:pic>
      <p:graphicFrame>
        <p:nvGraphicFramePr>
          <p:cNvPr id="70" name="Table 12"/>
          <p:cNvGraphicFramePr/>
          <p:nvPr>
            <p:extLst>
              <p:ext uri="{D42A27DB-BD31-4B8C-83A1-F6EECF244321}">
                <p14:modId xmlns:p14="http://schemas.microsoft.com/office/powerpoint/2010/main" val="2605773120"/>
              </p:ext>
            </p:extLst>
          </p:nvPr>
        </p:nvGraphicFramePr>
        <p:xfrm>
          <a:off x="349226" y="2183040"/>
          <a:ext cx="6966030" cy="4357365"/>
        </p:xfrm>
        <a:graphic>
          <a:graphicData uri="http://schemas.openxmlformats.org/drawingml/2006/table">
            <a:tbl>
              <a:tblPr/>
              <a:tblGrid>
                <a:gridCol w="864290"/>
                <a:gridCol w="4920913"/>
                <a:gridCol w="1180827"/>
              </a:tblGrid>
              <a:tr h="4606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4228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24.06.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Территория хорошего настроения.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Шашки.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 Шахматы. Домино.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08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25.06.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Азбука интернета.</a:t>
                      </a: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08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26.06.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Территория хорошего настроения.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Читаем вместе.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608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29.06.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Территория хорошего настроения.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120-лет И.Д.Черняховскому дважды Герою Советского Союза.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608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30.06.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Пенсионная школа.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Пенсионное законодательство. Вопросы и ответы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Arial"/>
                        </a:rPr>
                        <a:t>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36" name="CustomShape 6"/>
          <p:cNvSpPr/>
          <p:nvPr/>
        </p:nvSpPr>
        <p:spPr>
          <a:xfrm>
            <a:off x="6332400" y="9558360"/>
            <a:ext cx="916560" cy="762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/>
            <a:r>
              <a:rPr lang="ru-RU" sz="80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Отделение Фонда</a:t>
            </a:r>
            <a:r>
              <a:rPr lang="ru-RU" sz="800" strike="noStrike" spc="49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80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пенсионного</a:t>
            </a:r>
            <a:endParaRPr smtClean="0"/>
          </a:p>
          <a:p>
            <a:pPr marL="12600"/>
            <a:r>
              <a:rPr lang="ru-RU" sz="8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</a:t>
            </a:r>
            <a:r>
              <a:rPr lang="ru-RU" sz="80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социального</a:t>
            </a:r>
            <a:r>
              <a:rPr lang="ru-RU" sz="800" strike="noStrike" spc="49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800" strike="noStrike" spc="-9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страхования</a:t>
            </a:r>
            <a:r>
              <a:rPr lang="ru-RU" sz="800" strike="noStrike" spc="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800" strike="noStrike" spc="-2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РФ</a:t>
            </a:r>
            <a:endParaRPr smtClean="0"/>
          </a:p>
          <a:p>
            <a:pPr marL="12600"/>
            <a:r>
              <a:rPr lang="ru-RU" sz="80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</a:t>
            </a:r>
            <a:r>
              <a:rPr lang="ru-RU" sz="800" strike="noStrike" spc="38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800" strike="noStrike" spc="-18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Ставропольскому краю</a:t>
            </a:r>
            <a:endParaRPr/>
          </a:p>
        </p:txBody>
      </p:sp>
      <p:sp>
        <p:nvSpPr>
          <p:cNvPr id="37" name="Text Box 125"/>
          <p:cNvSpPr txBox="1">
            <a:spLocks noChangeArrowheads="1"/>
          </p:cNvSpPr>
          <p:nvPr/>
        </p:nvSpPr>
        <p:spPr bwMode="auto">
          <a:xfrm>
            <a:off x="4278316" y="203165"/>
            <a:ext cx="3000395" cy="150019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81360" rIns="0" bIns="0"/>
          <a:lstStyle/>
          <a:p>
            <a:pPr marL="438150" indent="-423863" algn="r">
              <a:lnSpc>
                <a:spcPts val="2675"/>
              </a:lnSpc>
              <a:spcBef>
                <a:spcPts val="638"/>
              </a:spcBef>
              <a:buClrTx/>
              <a:buFontTx/>
              <a:buNone/>
              <a:tabLst>
                <a:tab pos="438150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  <a:tab pos="9421813" algn="l"/>
              </a:tabLst>
            </a:pPr>
            <a:r>
              <a:rPr lang="ru-RU" sz="2700" b="1" dirty="0" smtClean="0">
                <a:solidFill>
                  <a:srgbClr val="FFFFFF"/>
                </a:solidFill>
                <a:latin typeface="Calibri" pitchFamily="32" charset="0"/>
              </a:rPr>
              <a:t>МЕРОПРИЯТИЯ</a:t>
            </a:r>
          </a:p>
          <a:p>
            <a:pPr marL="438150" indent="-423863" algn="r">
              <a:lnSpc>
                <a:spcPts val="2675"/>
              </a:lnSpc>
              <a:spcBef>
                <a:spcPts val="638"/>
              </a:spcBef>
              <a:buClrTx/>
              <a:buFontTx/>
              <a:buNone/>
              <a:tabLst>
                <a:tab pos="438150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  <a:tab pos="9421813" algn="l"/>
              </a:tabLst>
            </a:pPr>
            <a:r>
              <a:rPr lang="ru-RU" sz="2700" b="1" dirty="0" smtClean="0">
                <a:solidFill>
                  <a:srgbClr val="FFFFFF"/>
                </a:solidFill>
                <a:latin typeface="Calibri" pitchFamily="32" charset="0"/>
              </a:rPr>
              <a:t>НА  ИЮНЬ </a:t>
            </a:r>
            <a:endParaRPr lang="ru-RU" sz="2700" b="1" dirty="0">
              <a:solidFill>
                <a:srgbClr val="FFFFFF"/>
              </a:solidFill>
              <a:latin typeface="Calibri" pitchFamily="32" charset="0"/>
            </a:endParaRPr>
          </a:p>
          <a:p>
            <a:pPr marL="438150" indent="-423863" algn="r">
              <a:lnSpc>
                <a:spcPts val="2675"/>
              </a:lnSpc>
              <a:buClrTx/>
              <a:buFontTx/>
              <a:buNone/>
              <a:tabLst>
                <a:tab pos="438150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7713" algn="l"/>
                <a:tab pos="6276975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  <a:tab pos="9421813" algn="l"/>
              </a:tabLst>
            </a:pPr>
            <a:r>
              <a:rPr lang="ru-RU" sz="2700" b="1" dirty="0">
                <a:solidFill>
                  <a:srgbClr val="FFFFFF"/>
                </a:solidFill>
                <a:latin typeface="Calibri" pitchFamily="32" charset="0"/>
              </a:rPr>
              <a:t>2026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429</Words>
  <Application>Microsoft Office PowerPoint</Application>
  <PresentationFormat>Произвольный</PresentationFormat>
  <Paragraphs>166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Мельник Наталья Александровна</cp:lastModifiedBy>
  <cp:revision>119</cp:revision>
  <cp:lastPrinted>2025-12-25T09:53:22Z</cp:lastPrinted>
  <dcterms:created xsi:type="dcterms:W3CDTF">2025-11-06T11:20:25Z</dcterms:created>
  <dcterms:modified xsi:type="dcterms:W3CDTF">2026-05-28T06:50:52Z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