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</p:sldIdLst>
  <p:sldSz cx="7556500" cy="10699750"/>
  <p:notesSz cx="7556500" cy="106997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6922"/>
            <a:ext cx="6423025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91860"/>
            <a:ext cx="5289550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7825" y="2460942"/>
            <a:ext cx="3287077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1597" y="2460942"/>
            <a:ext cx="3287077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732276" y="30479"/>
            <a:ext cx="3720083" cy="1658112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06679" y="7613903"/>
            <a:ext cx="7345680" cy="3079750"/>
          </a:xfrm>
          <a:custGeom>
            <a:avLst/>
            <a:gdLst/>
            <a:ahLst/>
            <a:cxnLst/>
            <a:rect l="l" t="t" r="r" b="b"/>
            <a:pathLst>
              <a:path w="7345680" h="3079750">
                <a:moveTo>
                  <a:pt x="0" y="0"/>
                </a:moveTo>
                <a:lnTo>
                  <a:pt x="1587" y="3079730"/>
                </a:lnTo>
                <a:lnTo>
                  <a:pt x="7345172" y="3079730"/>
                </a:lnTo>
                <a:lnTo>
                  <a:pt x="7345045" y="1201927"/>
                </a:lnTo>
                <a:lnTo>
                  <a:pt x="7272401" y="1213358"/>
                </a:lnTo>
                <a:lnTo>
                  <a:pt x="7198106" y="1224406"/>
                </a:lnTo>
                <a:lnTo>
                  <a:pt x="7122160" y="1234820"/>
                </a:lnTo>
                <a:lnTo>
                  <a:pt x="7044563" y="1244599"/>
                </a:lnTo>
                <a:lnTo>
                  <a:pt x="6965442" y="1253870"/>
                </a:lnTo>
                <a:lnTo>
                  <a:pt x="6884924" y="1262633"/>
                </a:lnTo>
                <a:lnTo>
                  <a:pt x="6802882" y="1270634"/>
                </a:lnTo>
                <a:lnTo>
                  <a:pt x="6719443" y="1278127"/>
                </a:lnTo>
                <a:lnTo>
                  <a:pt x="6634607" y="1285112"/>
                </a:lnTo>
                <a:lnTo>
                  <a:pt x="6548501" y="1291462"/>
                </a:lnTo>
                <a:lnTo>
                  <a:pt x="6461125" y="1297051"/>
                </a:lnTo>
                <a:lnTo>
                  <a:pt x="6372479" y="1302258"/>
                </a:lnTo>
                <a:lnTo>
                  <a:pt x="6282690" y="1306702"/>
                </a:lnTo>
                <a:lnTo>
                  <a:pt x="6191758" y="1310512"/>
                </a:lnTo>
                <a:lnTo>
                  <a:pt x="6099683" y="1313687"/>
                </a:lnTo>
                <a:lnTo>
                  <a:pt x="6006465" y="1316227"/>
                </a:lnTo>
                <a:lnTo>
                  <a:pt x="5912358" y="1318259"/>
                </a:lnTo>
                <a:lnTo>
                  <a:pt x="5817235" y="1319529"/>
                </a:lnTo>
                <a:lnTo>
                  <a:pt x="5721223" y="1320037"/>
                </a:lnTo>
                <a:lnTo>
                  <a:pt x="5624195" y="1320037"/>
                </a:lnTo>
                <a:lnTo>
                  <a:pt x="5526405" y="1319276"/>
                </a:lnTo>
                <a:lnTo>
                  <a:pt x="5427853" y="1317878"/>
                </a:lnTo>
                <a:lnTo>
                  <a:pt x="5328412" y="1315846"/>
                </a:lnTo>
                <a:lnTo>
                  <a:pt x="5228336" y="1313052"/>
                </a:lnTo>
                <a:lnTo>
                  <a:pt x="5127625" y="1309623"/>
                </a:lnTo>
                <a:lnTo>
                  <a:pt x="5026279" y="1305433"/>
                </a:lnTo>
                <a:lnTo>
                  <a:pt x="4924298" y="1300606"/>
                </a:lnTo>
                <a:lnTo>
                  <a:pt x="4821809" y="1295018"/>
                </a:lnTo>
                <a:lnTo>
                  <a:pt x="4718812" y="1288795"/>
                </a:lnTo>
                <a:lnTo>
                  <a:pt x="4615434" y="1281683"/>
                </a:lnTo>
                <a:lnTo>
                  <a:pt x="4511548" y="1273936"/>
                </a:lnTo>
                <a:lnTo>
                  <a:pt x="4407281" y="1265554"/>
                </a:lnTo>
                <a:lnTo>
                  <a:pt x="4302760" y="1256283"/>
                </a:lnTo>
                <a:lnTo>
                  <a:pt x="4197858" y="1246377"/>
                </a:lnTo>
                <a:lnTo>
                  <a:pt x="4092829" y="1235583"/>
                </a:lnTo>
                <a:lnTo>
                  <a:pt x="3987546" y="1224152"/>
                </a:lnTo>
                <a:lnTo>
                  <a:pt x="3882136" y="1211833"/>
                </a:lnTo>
                <a:lnTo>
                  <a:pt x="3776599" y="1198879"/>
                </a:lnTo>
                <a:lnTo>
                  <a:pt x="3670935" y="1185036"/>
                </a:lnTo>
                <a:lnTo>
                  <a:pt x="3565398" y="1170431"/>
                </a:lnTo>
                <a:lnTo>
                  <a:pt x="3459734" y="1155064"/>
                </a:lnTo>
                <a:lnTo>
                  <a:pt x="3354197" y="1138935"/>
                </a:lnTo>
                <a:lnTo>
                  <a:pt x="3248786" y="1121917"/>
                </a:lnTo>
                <a:lnTo>
                  <a:pt x="3143504" y="1104137"/>
                </a:lnTo>
                <a:lnTo>
                  <a:pt x="3038475" y="1085595"/>
                </a:lnTo>
                <a:lnTo>
                  <a:pt x="2933572" y="1066164"/>
                </a:lnTo>
                <a:lnTo>
                  <a:pt x="2829052" y="1045844"/>
                </a:lnTo>
                <a:lnTo>
                  <a:pt x="2724785" y="1024889"/>
                </a:lnTo>
                <a:lnTo>
                  <a:pt x="2620899" y="1002918"/>
                </a:lnTo>
                <a:lnTo>
                  <a:pt x="2517394" y="980185"/>
                </a:lnTo>
                <a:lnTo>
                  <a:pt x="2465832" y="968501"/>
                </a:lnTo>
                <a:lnTo>
                  <a:pt x="2414397" y="956563"/>
                </a:lnTo>
                <a:lnTo>
                  <a:pt x="2311908" y="932052"/>
                </a:lnTo>
                <a:lnTo>
                  <a:pt x="2209927" y="906779"/>
                </a:lnTo>
                <a:lnTo>
                  <a:pt x="2159127" y="893826"/>
                </a:lnTo>
                <a:lnTo>
                  <a:pt x="2108581" y="880617"/>
                </a:lnTo>
                <a:lnTo>
                  <a:pt x="2007743" y="853439"/>
                </a:lnTo>
                <a:lnTo>
                  <a:pt x="1907667" y="825499"/>
                </a:lnTo>
                <a:lnTo>
                  <a:pt x="1857883" y="811276"/>
                </a:lnTo>
                <a:lnTo>
                  <a:pt x="1758950" y="781938"/>
                </a:lnTo>
                <a:lnTo>
                  <a:pt x="1709674" y="766952"/>
                </a:lnTo>
                <a:lnTo>
                  <a:pt x="1611883" y="736345"/>
                </a:lnTo>
                <a:lnTo>
                  <a:pt x="1563370" y="720724"/>
                </a:lnTo>
                <a:lnTo>
                  <a:pt x="1514983" y="704849"/>
                </a:lnTo>
                <a:lnTo>
                  <a:pt x="1466723" y="688720"/>
                </a:lnTo>
                <a:lnTo>
                  <a:pt x="1371092" y="655827"/>
                </a:lnTo>
                <a:lnTo>
                  <a:pt x="1276477" y="621918"/>
                </a:lnTo>
                <a:lnTo>
                  <a:pt x="1182751" y="587247"/>
                </a:lnTo>
                <a:lnTo>
                  <a:pt x="1090142" y="551560"/>
                </a:lnTo>
                <a:lnTo>
                  <a:pt x="998588" y="514857"/>
                </a:lnTo>
                <a:lnTo>
                  <a:pt x="953223" y="496188"/>
                </a:lnTo>
                <a:lnTo>
                  <a:pt x="863371" y="458215"/>
                </a:lnTo>
                <a:lnTo>
                  <a:pt x="774700" y="419226"/>
                </a:lnTo>
                <a:lnTo>
                  <a:pt x="687273" y="379221"/>
                </a:lnTo>
                <a:lnTo>
                  <a:pt x="644029" y="358901"/>
                </a:lnTo>
                <a:lnTo>
                  <a:pt x="601103" y="338327"/>
                </a:lnTo>
                <a:lnTo>
                  <a:pt x="558520" y="317499"/>
                </a:lnTo>
                <a:lnTo>
                  <a:pt x="516267" y="296417"/>
                </a:lnTo>
                <a:lnTo>
                  <a:pt x="474357" y="275081"/>
                </a:lnTo>
                <a:lnTo>
                  <a:pt x="432803" y="253491"/>
                </a:lnTo>
                <a:lnTo>
                  <a:pt x="391591" y="231774"/>
                </a:lnTo>
                <a:lnTo>
                  <a:pt x="350735" y="209676"/>
                </a:lnTo>
                <a:lnTo>
                  <a:pt x="310235" y="187324"/>
                </a:lnTo>
                <a:lnTo>
                  <a:pt x="270116" y="164845"/>
                </a:lnTo>
                <a:lnTo>
                  <a:pt x="230365" y="141985"/>
                </a:lnTo>
                <a:lnTo>
                  <a:pt x="190995" y="118998"/>
                </a:lnTo>
                <a:lnTo>
                  <a:pt x="152006" y="95757"/>
                </a:lnTo>
                <a:lnTo>
                  <a:pt x="113410" y="72135"/>
                </a:lnTo>
                <a:lnTo>
                  <a:pt x="75196" y="48386"/>
                </a:lnTo>
                <a:lnTo>
                  <a:pt x="37401" y="24256"/>
                </a:lnTo>
                <a:lnTo>
                  <a:pt x="0" y="0"/>
                </a:lnTo>
                <a:close/>
              </a:path>
            </a:pathLst>
          </a:custGeom>
          <a:solidFill>
            <a:srgbClr val="4155A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69391" y="8473439"/>
            <a:ext cx="102107" cy="132587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595884" y="8475217"/>
            <a:ext cx="94615" cy="129539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145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14" y="129540"/>
                </a:lnTo>
                <a:lnTo>
                  <a:pt x="23914" y="80010"/>
                </a:lnTo>
                <a:lnTo>
                  <a:pt x="86207" y="80010"/>
                </a:lnTo>
                <a:lnTo>
                  <a:pt x="86207" y="59690"/>
                </a:lnTo>
                <a:lnTo>
                  <a:pt x="23914" y="59690"/>
                </a:lnTo>
                <a:lnTo>
                  <a:pt x="23914" y="20320"/>
                </a:lnTo>
                <a:lnTo>
                  <a:pt x="94145" y="20320"/>
                </a:lnTo>
                <a:lnTo>
                  <a:pt x="9414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713231" y="8473439"/>
            <a:ext cx="292607" cy="132587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025652" y="8473439"/>
            <a:ext cx="320040" cy="132587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370076" y="8474963"/>
            <a:ext cx="109728" cy="129539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504188" y="8474963"/>
            <a:ext cx="112775" cy="13106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46446" y="300354"/>
            <a:ext cx="2442083" cy="779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39674" y="1934590"/>
            <a:ext cx="6879590" cy="63868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9210" y="9950768"/>
            <a:ext cx="2418080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825" y="9950768"/>
            <a:ext cx="173799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0680" y="9950768"/>
            <a:ext cx="173799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7.png"/><Relationship Id="rId16" Type="http://schemas.openxmlformats.org/officeDocument/2006/relationships/hyperlink" Target="https://znan.ru/online_special_2304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4985384" y="300354"/>
            <a:ext cx="2303145" cy="779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ts val="2970"/>
              </a:lnSpc>
              <a:spcBef>
                <a:spcPts val="100"/>
              </a:spcBef>
            </a:pPr>
            <a:r>
              <a:rPr spc="-10" dirty="0"/>
              <a:t>МЕРОПРИЯТИЯ</a:t>
            </a:r>
          </a:p>
          <a:p>
            <a:pPr marR="6350" algn="r">
              <a:lnSpc>
                <a:spcPts val="2970"/>
              </a:lnSpc>
            </a:pPr>
            <a:r>
              <a:rPr dirty="0"/>
              <a:t>НА</a:t>
            </a:r>
            <a:r>
              <a:rPr spc="-15" dirty="0"/>
              <a:t> </a:t>
            </a:r>
            <a:r>
              <a:rPr spc="-20" dirty="0"/>
              <a:t>ИЮНЬ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79869" y="986154"/>
            <a:ext cx="711835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b="1" spc="-20" dirty="0">
                <a:solidFill>
                  <a:srgbClr val="FFFFFF"/>
                </a:solidFill>
                <a:latin typeface="Calibri"/>
                <a:cs typeface="Calibri"/>
              </a:rPr>
              <a:t>2026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05838" y="1664969"/>
            <a:ext cx="462089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57585B"/>
                </a:solidFill>
                <a:latin typeface="Calibri"/>
                <a:cs typeface="Calibri"/>
              </a:rPr>
              <a:t>Время</a:t>
            </a:r>
            <a:r>
              <a:rPr sz="1600" b="1" spc="-80" dirty="0">
                <a:solidFill>
                  <a:srgbClr val="5758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7585B"/>
                </a:solidFill>
                <a:latin typeface="Calibri"/>
                <a:cs typeface="Calibri"/>
              </a:rPr>
              <a:t>работы:</a:t>
            </a:r>
            <a:r>
              <a:rPr sz="1600" b="1" spc="-45" dirty="0">
                <a:solidFill>
                  <a:srgbClr val="5758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7585B"/>
                </a:solidFill>
                <a:latin typeface="Calibri"/>
                <a:cs typeface="Calibri"/>
              </a:rPr>
              <a:t>понедельник</a:t>
            </a:r>
            <a:r>
              <a:rPr sz="1600" b="1" spc="-45" dirty="0">
                <a:solidFill>
                  <a:srgbClr val="5758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7585B"/>
                </a:solidFill>
                <a:latin typeface="Calibri"/>
                <a:cs typeface="Calibri"/>
              </a:rPr>
              <a:t>–</a:t>
            </a:r>
            <a:r>
              <a:rPr sz="1600" b="1" spc="-40" dirty="0">
                <a:solidFill>
                  <a:srgbClr val="5758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7585B"/>
                </a:solidFill>
                <a:latin typeface="Calibri"/>
                <a:cs typeface="Calibri"/>
              </a:rPr>
              <a:t>пятница</a:t>
            </a:r>
            <a:r>
              <a:rPr sz="1600" b="1" spc="-35" dirty="0">
                <a:solidFill>
                  <a:srgbClr val="5758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7585B"/>
                </a:solidFill>
                <a:latin typeface="Calibri"/>
                <a:cs typeface="Calibri"/>
              </a:rPr>
              <a:t>09:30</a:t>
            </a:r>
            <a:r>
              <a:rPr sz="1600" b="1" spc="-25" dirty="0">
                <a:solidFill>
                  <a:srgbClr val="5758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7585B"/>
                </a:solidFill>
                <a:latin typeface="Calibri"/>
                <a:cs typeface="Calibri"/>
              </a:rPr>
              <a:t>–</a:t>
            </a:r>
            <a:r>
              <a:rPr sz="1600" b="1" spc="-50" dirty="0">
                <a:solidFill>
                  <a:srgbClr val="5758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7585B"/>
                </a:solidFill>
                <a:latin typeface="Calibri"/>
                <a:cs typeface="Calibri"/>
              </a:rPr>
              <a:t>17:30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2063" y="214883"/>
            <a:ext cx="839724" cy="957072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1577339" y="538987"/>
            <a:ext cx="788035" cy="186690"/>
            <a:chOff x="1577339" y="538987"/>
            <a:chExt cx="788035" cy="186690"/>
          </a:xfrm>
        </p:grpSpPr>
        <p:sp>
          <p:nvSpPr>
            <p:cNvPr id="7" name="object 7"/>
            <p:cNvSpPr/>
            <p:nvPr/>
          </p:nvSpPr>
          <p:spPr>
            <a:xfrm>
              <a:off x="1577340" y="538987"/>
              <a:ext cx="630555" cy="186690"/>
            </a:xfrm>
            <a:custGeom>
              <a:avLst/>
              <a:gdLst/>
              <a:ahLst/>
              <a:cxnLst/>
              <a:rect l="l" t="t" r="r" b="b"/>
              <a:pathLst>
                <a:path w="630555" h="186690">
                  <a:moveTo>
                    <a:pt x="149606" y="133350"/>
                  </a:moveTo>
                  <a:lnTo>
                    <a:pt x="126365" y="133350"/>
                  </a:lnTo>
                  <a:lnTo>
                    <a:pt x="126365" y="0"/>
                  </a:lnTo>
                  <a:lnTo>
                    <a:pt x="105156" y="0"/>
                  </a:lnTo>
                  <a:lnTo>
                    <a:pt x="105156" y="133350"/>
                  </a:lnTo>
                  <a:lnTo>
                    <a:pt x="21336" y="133350"/>
                  </a:lnTo>
                  <a:lnTo>
                    <a:pt x="21336" y="0"/>
                  </a:lnTo>
                  <a:lnTo>
                    <a:pt x="0" y="0"/>
                  </a:lnTo>
                  <a:lnTo>
                    <a:pt x="0" y="133350"/>
                  </a:lnTo>
                  <a:lnTo>
                    <a:pt x="0" y="152400"/>
                  </a:lnTo>
                  <a:lnTo>
                    <a:pt x="129667" y="152400"/>
                  </a:lnTo>
                  <a:lnTo>
                    <a:pt x="129667" y="186690"/>
                  </a:lnTo>
                  <a:lnTo>
                    <a:pt x="149606" y="186690"/>
                  </a:lnTo>
                  <a:lnTo>
                    <a:pt x="149606" y="152400"/>
                  </a:lnTo>
                  <a:lnTo>
                    <a:pt x="149606" y="133350"/>
                  </a:lnTo>
                  <a:close/>
                </a:path>
                <a:path w="630555" h="186690">
                  <a:moveTo>
                    <a:pt x="295402" y="133350"/>
                  </a:moveTo>
                  <a:lnTo>
                    <a:pt x="207645" y="133350"/>
                  </a:lnTo>
                  <a:lnTo>
                    <a:pt x="207645" y="85090"/>
                  </a:lnTo>
                  <a:lnTo>
                    <a:pt x="283083" y="85090"/>
                  </a:lnTo>
                  <a:lnTo>
                    <a:pt x="283083" y="66040"/>
                  </a:lnTo>
                  <a:lnTo>
                    <a:pt x="207645" y="66040"/>
                  </a:lnTo>
                  <a:lnTo>
                    <a:pt x="207645" y="19050"/>
                  </a:lnTo>
                  <a:lnTo>
                    <a:pt x="292354" y="19050"/>
                  </a:lnTo>
                  <a:lnTo>
                    <a:pt x="292354" y="0"/>
                  </a:lnTo>
                  <a:lnTo>
                    <a:pt x="186182" y="0"/>
                  </a:lnTo>
                  <a:lnTo>
                    <a:pt x="186182" y="19050"/>
                  </a:lnTo>
                  <a:lnTo>
                    <a:pt x="186182" y="66040"/>
                  </a:lnTo>
                  <a:lnTo>
                    <a:pt x="186182" y="85090"/>
                  </a:lnTo>
                  <a:lnTo>
                    <a:pt x="186182" y="133350"/>
                  </a:lnTo>
                  <a:lnTo>
                    <a:pt x="186182" y="152400"/>
                  </a:lnTo>
                  <a:lnTo>
                    <a:pt x="295402" y="152400"/>
                  </a:lnTo>
                  <a:lnTo>
                    <a:pt x="295402" y="133350"/>
                  </a:lnTo>
                  <a:close/>
                </a:path>
                <a:path w="630555" h="186690">
                  <a:moveTo>
                    <a:pt x="469138" y="1270"/>
                  </a:moveTo>
                  <a:lnTo>
                    <a:pt x="447675" y="1270"/>
                  </a:lnTo>
                  <a:lnTo>
                    <a:pt x="447675" y="66040"/>
                  </a:lnTo>
                  <a:lnTo>
                    <a:pt x="361315" y="66040"/>
                  </a:lnTo>
                  <a:lnTo>
                    <a:pt x="361315" y="1270"/>
                  </a:lnTo>
                  <a:lnTo>
                    <a:pt x="339852" y="1270"/>
                  </a:lnTo>
                  <a:lnTo>
                    <a:pt x="339852" y="66040"/>
                  </a:lnTo>
                  <a:lnTo>
                    <a:pt x="339852" y="85090"/>
                  </a:lnTo>
                  <a:lnTo>
                    <a:pt x="339852" y="151130"/>
                  </a:lnTo>
                  <a:lnTo>
                    <a:pt x="361315" y="151130"/>
                  </a:lnTo>
                  <a:lnTo>
                    <a:pt x="361315" y="85090"/>
                  </a:lnTo>
                  <a:lnTo>
                    <a:pt x="447675" y="85090"/>
                  </a:lnTo>
                  <a:lnTo>
                    <a:pt x="447675" y="151130"/>
                  </a:lnTo>
                  <a:lnTo>
                    <a:pt x="469138" y="151130"/>
                  </a:lnTo>
                  <a:lnTo>
                    <a:pt x="469138" y="85090"/>
                  </a:lnTo>
                  <a:lnTo>
                    <a:pt x="469138" y="66040"/>
                  </a:lnTo>
                  <a:lnTo>
                    <a:pt x="469138" y="1270"/>
                  </a:lnTo>
                  <a:close/>
                </a:path>
                <a:path w="630555" h="186690">
                  <a:moveTo>
                    <a:pt x="630555" y="0"/>
                  </a:moveTo>
                  <a:lnTo>
                    <a:pt x="506476" y="0"/>
                  </a:lnTo>
                  <a:lnTo>
                    <a:pt x="506476" y="19050"/>
                  </a:lnTo>
                  <a:lnTo>
                    <a:pt x="557911" y="19050"/>
                  </a:lnTo>
                  <a:lnTo>
                    <a:pt x="557911" y="151130"/>
                  </a:lnTo>
                  <a:lnTo>
                    <a:pt x="578993" y="151130"/>
                  </a:lnTo>
                  <a:lnTo>
                    <a:pt x="578993" y="19050"/>
                  </a:lnTo>
                  <a:lnTo>
                    <a:pt x="630555" y="19050"/>
                  </a:lnTo>
                  <a:lnTo>
                    <a:pt x="630555" y="0"/>
                  </a:lnTo>
                  <a:close/>
                </a:path>
              </a:pathLst>
            </a:custGeom>
            <a:solidFill>
              <a:srgbClr val="5758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44851" y="541019"/>
              <a:ext cx="120395" cy="149351"/>
            </a:xfrm>
            <a:prstGeom prst="rect">
              <a:avLst/>
            </a:prstGeom>
          </p:spPr>
        </p:pic>
      </p:grpSp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56003" y="774191"/>
            <a:ext cx="160020" cy="153924"/>
          </a:xfrm>
          <a:prstGeom prst="rect">
            <a:avLst/>
          </a:prstGeom>
        </p:spPr>
      </p:pic>
      <p:grpSp>
        <p:nvGrpSpPr>
          <p:cNvPr id="10" name="object 10"/>
          <p:cNvGrpSpPr/>
          <p:nvPr/>
        </p:nvGrpSpPr>
        <p:grpSpPr>
          <a:xfrm>
            <a:off x="1763267" y="775207"/>
            <a:ext cx="676910" cy="185420"/>
            <a:chOff x="1763267" y="775207"/>
            <a:chExt cx="676910" cy="185420"/>
          </a:xfrm>
        </p:grpSpPr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763267" y="777239"/>
              <a:ext cx="121919" cy="149351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1917192" y="775207"/>
              <a:ext cx="522605" cy="185420"/>
            </a:xfrm>
            <a:custGeom>
              <a:avLst/>
              <a:gdLst/>
              <a:ahLst/>
              <a:cxnLst/>
              <a:rect l="l" t="t" r="r" b="b"/>
              <a:pathLst>
                <a:path w="522605" h="185419">
                  <a:moveTo>
                    <a:pt x="104724" y="1016"/>
                  </a:moveTo>
                  <a:lnTo>
                    <a:pt x="83693" y="1016"/>
                  </a:lnTo>
                  <a:lnTo>
                    <a:pt x="83693" y="133223"/>
                  </a:lnTo>
                  <a:lnTo>
                    <a:pt x="104724" y="133223"/>
                  </a:lnTo>
                  <a:lnTo>
                    <a:pt x="104724" y="1016"/>
                  </a:lnTo>
                  <a:close/>
                </a:path>
                <a:path w="522605" h="185419">
                  <a:moveTo>
                    <a:pt x="210820" y="133350"/>
                  </a:moveTo>
                  <a:lnTo>
                    <a:pt x="188341" y="133350"/>
                  </a:lnTo>
                  <a:lnTo>
                    <a:pt x="188341" y="1270"/>
                  </a:lnTo>
                  <a:lnTo>
                    <a:pt x="167259" y="1270"/>
                  </a:lnTo>
                  <a:lnTo>
                    <a:pt x="167259" y="133350"/>
                  </a:lnTo>
                  <a:lnTo>
                    <a:pt x="21209" y="133350"/>
                  </a:lnTo>
                  <a:lnTo>
                    <a:pt x="21209" y="1270"/>
                  </a:lnTo>
                  <a:lnTo>
                    <a:pt x="0" y="1270"/>
                  </a:lnTo>
                  <a:lnTo>
                    <a:pt x="0" y="133350"/>
                  </a:lnTo>
                  <a:lnTo>
                    <a:pt x="0" y="151130"/>
                  </a:lnTo>
                  <a:lnTo>
                    <a:pt x="191135" y="151130"/>
                  </a:lnTo>
                  <a:lnTo>
                    <a:pt x="191135" y="185420"/>
                  </a:lnTo>
                  <a:lnTo>
                    <a:pt x="210820" y="185420"/>
                  </a:lnTo>
                  <a:lnTo>
                    <a:pt x="210820" y="151130"/>
                  </a:lnTo>
                  <a:lnTo>
                    <a:pt x="210820" y="133350"/>
                  </a:lnTo>
                  <a:close/>
                </a:path>
                <a:path w="522605" h="185419">
                  <a:moveTo>
                    <a:pt x="352806" y="133350"/>
                  </a:moveTo>
                  <a:lnTo>
                    <a:pt x="265176" y="133350"/>
                  </a:lnTo>
                  <a:lnTo>
                    <a:pt x="265176" y="85090"/>
                  </a:lnTo>
                  <a:lnTo>
                    <a:pt x="340487" y="85090"/>
                  </a:lnTo>
                  <a:lnTo>
                    <a:pt x="340487" y="66040"/>
                  </a:lnTo>
                  <a:lnTo>
                    <a:pt x="265176" y="66040"/>
                  </a:lnTo>
                  <a:lnTo>
                    <a:pt x="265176" y="20320"/>
                  </a:lnTo>
                  <a:lnTo>
                    <a:pt x="349758" y="20320"/>
                  </a:lnTo>
                  <a:lnTo>
                    <a:pt x="349758" y="0"/>
                  </a:lnTo>
                  <a:lnTo>
                    <a:pt x="243713" y="0"/>
                  </a:lnTo>
                  <a:lnTo>
                    <a:pt x="243713" y="20320"/>
                  </a:lnTo>
                  <a:lnTo>
                    <a:pt x="243713" y="66040"/>
                  </a:lnTo>
                  <a:lnTo>
                    <a:pt x="243713" y="85090"/>
                  </a:lnTo>
                  <a:lnTo>
                    <a:pt x="243713" y="133350"/>
                  </a:lnTo>
                  <a:lnTo>
                    <a:pt x="243713" y="152400"/>
                  </a:lnTo>
                  <a:lnTo>
                    <a:pt x="352806" y="152400"/>
                  </a:lnTo>
                  <a:lnTo>
                    <a:pt x="352806" y="133350"/>
                  </a:lnTo>
                  <a:close/>
                </a:path>
                <a:path w="522605" h="185419">
                  <a:moveTo>
                    <a:pt x="522605" y="1270"/>
                  </a:moveTo>
                  <a:lnTo>
                    <a:pt x="501142" y="1270"/>
                  </a:lnTo>
                  <a:lnTo>
                    <a:pt x="501142" y="66040"/>
                  </a:lnTo>
                  <a:lnTo>
                    <a:pt x="414782" y="66040"/>
                  </a:lnTo>
                  <a:lnTo>
                    <a:pt x="414782" y="1270"/>
                  </a:lnTo>
                  <a:lnTo>
                    <a:pt x="393319" y="1270"/>
                  </a:lnTo>
                  <a:lnTo>
                    <a:pt x="393319" y="66040"/>
                  </a:lnTo>
                  <a:lnTo>
                    <a:pt x="393319" y="85090"/>
                  </a:lnTo>
                  <a:lnTo>
                    <a:pt x="393319" y="151130"/>
                  </a:lnTo>
                  <a:lnTo>
                    <a:pt x="414782" y="151130"/>
                  </a:lnTo>
                  <a:lnTo>
                    <a:pt x="414782" y="85090"/>
                  </a:lnTo>
                  <a:lnTo>
                    <a:pt x="501142" y="85090"/>
                  </a:lnTo>
                  <a:lnTo>
                    <a:pt x="501142" y="151130"/>
                  </a:lnTo>
                  <a:lnTo>
                    <a:pt x="522605" y="151130"/>
                  </a:lnTo>
                  <a:lnTo>
                    <a:pt x="522605" y="85090"/>
                  </a:lnTo>
                  <a:lnTo>
                    <a:pt x="522605" y="66040"/>
                  </a:lnTo>
                  <a:lnTo>
                    <a:pt x="522605" y="1270"/>
                  </a:lnTo>
                  <a:close/>
                </a:path>
              </a:pathLst>
            </a:custGeom>
            <a:solidFill>
              <a:srgbClr val="5758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2488692" y="777239"/>
            <a:ext cx="291465" cy="149860"/>
            <a:chOff x="2488692" y="777239"/>
            <a:chExt cx="291465" cy="149860"/>
          </a:xfrm>
        </p:grpSpPr>
        <p:pic>
          <p:nvPicPr>
            <p:cNvPr id="14" name="object 1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488692" y="777239"/>
              <a:ext cx="129539" cy="149351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659380" y="777239"/>
              <a:ext cx="120395" cy="149351"/>
            </a:xfrm>
            <a:prstGeom prst="rect">
              <a:avLst/>
            </a:prstGeom>
          </p:spPr>
        </p:pic>
      </p:grpSp>
      <p:grpSp>
        <p:nvGrpSpPr>
          <p:cNvPr id="16" name="object 16"/>
          <p:cNvGrpSpPr/>
          <p:nvPr/>
        </p:nvGrpSpPr>
        <p:grpSpPr>
          <a:xfrm>
            <a:off x="1556003" y="1008887"/>
            <a:ext cx="1473835" cy="189230"/>
            <a:chOff x="1556003" y="1008887"/>
            <a:chExt cx="1473835" cy="189230"/>
          </a:xfrm>
        </p:grpSpPr>
        <p:pic>
          <p:nvPicPr>
            <p:cNvPr id="17" name="object 1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556003" y="1016507"/>
              <a:ext cx="144779" cy="155448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726691" y="1016507"/>
              <a:ext cx="163068" cy="155448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917191" y="1008887"/>
              <a:ext cx="361188" cy="188975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299715" y="1016507"/>
              <a:ext cx="164592" cy="155448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2494788" y="1016507"/>
              <a:ext cx="136525" cy="149860"/>
            </a:xfrm>
            <a:custGeom>
              <a:avLst/>
              <a:gdLst/>
              <a:ahLst/>
              <a:cxnLst/>
              <a:rect l="l" t="t" r="r" b="b"/>
              <a:pathLst>
                <a:path w="136525" h="149859">
                  <a:moveTo>
                    <a:pt x="136525" y="0"/>
                  </a:moveTo>
                  <a:lnTo>
                    <a:pt x="102108" y="0"/>
                  </a:lnTo>
                  <a:lnTo>
                    <a:pt x="102108" y="59690"/>
                  </a:lnTo>
                  <a:lnTo>
                    <a:pt x="34417" y="59690"/>
                  </a:lnTo>
                  <a:lnTo>
                    <a:pt x="34417" y="0"/>
                  </a:lnTo>
                  <a:lnTo>
                    <a:pt x="0" y="0"/>
                  </a:lnTo>
                  <a:lnTo>
                    <a:pt x="0" y="59690"/>
                  </a:lnTo>
                  <a:lnTo>
                    <a:pt x="0" y="88900"/>
                  </a:lnTo>
                  <a:lnTo>
                    <a:pt x="0" y="149860"/>
                  </a:lnTo>
                  <a:lnTo>
                    <a:pt x="34417" y="149860"/>
                  </a:lnTo>
                  <a:lnTo>
                    <a:pt x="34417" y="88900"/>
                  </a:lnTo>
                  <a:lnTo>
                    <a:pt x="102108" y="88900"/>
                  </a:lnTo>
                  <a:lnTo>
                    <a:pt x="102108" y="149860"/>
                  </a:lnTo>
                  <a:lnTo>
                    <a:pt x="136525" y="149860"/>
                  </a:lnTo>
                  <a:lnTo>
                    <a:pt x="136525" y="88900"/>
                  </a:lnTo>
                  <a:lnTo>
                    <a:pt x="136525" y="59690"/>
                  </a:lnTo>
                  <a:lnTo>
                    <a:pt x="136525" y="0"/>
                  </a:lnTo>
                  <a:close/>
                </a:path>
              </a:pathLst>
            </a:custGeom>
            <a:solidFill>
              <a:srgbClr val="5758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660903" y="1016507"/>
              <a:ext cx="170687" cy="181355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862071" y="1016507"/>
              <a:ext cx="167639" cy="149351"/>
            </a:xfrm>
            <a:prstGeom prst="rect">
              <a:avLst/>
            </a:prstGeom>
          </p:spPr>
        </p:pic>
      </p:grpSp>
      <p:grpSp>
        <p:nvGrpSpPr>
          <p:cNvPr id="24" name="object 24"/>
          <p:cNvGrpSpPr/>
          <p:nvPr/>
        </p:nvGrpSpPr>
        <p:grpSpPr>
          <a:xfrm>
            <a:off x="6225540" y="8602979"/>
            <a:ext cx="815340" cy="815340"/>
            <a:chOff x="6225540" y="8602979"/>
            <a:chExt cx="815340" cy="815340"/>
          </a:xfrm>
        </p:grpSpPr>
        <p:sp>
          <p:nvSpPr>
            <p:cNvPr id="25" name="object 25"/>
            <p:cNvSpPr/>
            <p:nvPr/>
          </p:nvSpPr>
          <p:spPr>
            <a:xfrm>
              <a:off x="6225540" y="8602979"/>
              <a:ext cx="815340" cy="815340"/>
            </a:xfrm>
            <a:custGeom>
              <a:avLst/>
              <a:gdLst/>
              <a:ahLst/>
              <a:cxnLst/>
              <a:rect l="l" t="t" r="r" b="b"/>
              <a:pathLst>
                <a:path w="815340" h="815340">
                  <a:moveTo>
                    <a:pt x="407669" y="0"/>
                  </a:moveTo>
                  <a:lnTo>
                    <a:pt x="360123" y="2742"/>
                  </a:lnTo>
                  <a:lnTo>
                    <a:pt x="314188" y="10765"/>
                  </a:lnTo>
                  <a:lnTo>
                    <a:pt x="270171" y="23764"/>
                  </a:lnTo>
                  <a:lnTo>
                    <a:pt x="228377" y="41432"/>
                  </a:lnTo>
                  <a:lnTo>
                    <a:pt x="189113" y="63464"/>
                  </a:lnTo>
                  <a:lnTo>
                    <a:pt x="152684" y="89553"/>
                  </a:lnTo>
                  <a:lnTo>
                    <a:pt x="119395" y="119395"/>
                  </a:lnTo>
                  <a:lnTo>
                    <a:pt x="89553" y="152684"/>
                  </a:lnTo>
                  <a:lnTo>
                    <a:pt x="63464" y="189113"/>
                  </a:lnTo>
                  <a:lnTo>
                    <a:pt x="41432" y="228377"/>
                  </a:lnTo>
                  <a:lnTo>
                    <a:pt x="23764" y="270171"/>
                  </a:lnTo>
                  <a:lnTo>
                    <a:pt x="10765" y="314188"/>
                  </a:lnTo>
                  <a:lnTo>
                    <a:pt x="2742" y="360123"/>
                  </a:lnTo>
                  <a:lnTo>
                    <a:pt x="0" y="407669"/>
                  </a:lnTo>
                  <a:lnTo>
                    <a:pt x="2742" y="455216"/>
                  </a:lnTo>
                  <a:lnTo>
                    <a:pt x="10765" y="501151"/>
                  </a:lnTo>
                  <a:lnTo>
                    <a:pt x="23764" y="545168"/>
                  </a:lnTo>
                  <a:lnTo>
                    <a:pt x="41432" y="586962"/>
                  </a:lnTo>
                  <a:lnTo>
                    <a:pt x="63464" y="626226"/>
                  </a:lnTo>
                  <a:lnTo>
                    <a:pt x="89553" y="662655"/>
                  </a:lnTo>
                  <a:lnTo>
                    <a:pt x="119395" y="695944"/>
                  </a:lnTo>
                  <a:lnTo>
                    <a:pt x="152684" y="725786"/>
                  </a:lnTo>
                  <a:lnTo>
                    <a:pt x="189113" y="751875"/>
                  </a:lnTo>
                  <a:lnTo>
                    <a:pt x="228377" y="773907"/>
                  </a:lnTo>
                  <a:lnTo>
                    <a:pt x="270171" y="791575"/>
                  </a:lnTo>
                  <a:lnTo>
                    <a:pt x="314188" y="804574"/>
                  </a:lnTo>
                  <a:lnTo>
                    <a:pt x="360123" y="812597"/>
                  </a:lnTo>
                  <a:lnTo>
                    <a:pt x="407669" y="815339"/>
                  </a:lnTo>
                  <a:lnTo>
                    <a:pt x="455216" y="812597"/>
                  </a:lnTo>
                  <a:lnTo>
                    <a:pt x="501151" y="804574"/>
                  </a:lnTo>
                  <a:lnTo>
                    <a:pt x="545168" y="791575"/>
                  </a:lnTo>
                  <a:lnTo>
                    <a:pt x="586962" y="773907"/>
                  </a:lnTo>
                  <a:lnTo>
                    <a:pt x="626226" y="751875"/>
                  </a:lnTo>
                  <a:lnTo>
                    <a:pt x="662655" y="725786"/>
                  </a:lnTo>
                  <a:lnTo>
                    <a:pt x="695944" y="695944"/>
                  </a:lnTo>
                  <a:lnTo>
                    <a:pt x="725786" y="662655"/>
                  </a:lnTo>
                  <a:lnTo>
                    <a:pt x="751875" y="626226"/>
                  </a:lnTo>
                  <a:lnTo>
                    <a:pt x="773907" y="586962"/>
                  </a:lnTo>
                  <a:lnTo>
                    <a:pt x="791575" y="545168"/>
                  </a:lnTo>
                  <a:lnTo>
                    <a:pt x="804574" y="501151"/>
                  </a:lnTo>
                  <a:lnTo>
                    <a:pt x="812597" y="455216"/>
                  </a:lnTo>
                  <a:lnTo>
                    <a:pt x="815339" y="407669"/>
                  </a:lnTo>
                  <a:lnTo>
                    <a:pt x="812597" y="360123"/>
                  </a:lnTo>
                  <a:lnTo>
                    <a:pt x="804574" y="314188"/>
                  </a:lnTo>
                  <a:lnTo>
                    <a:pt x="791575" y="270171"/>
                  </a:lnTo>
                  <a:lnTo>
                    <a:pt x="773907" y="228377"/>
                  </a:lnTo>
                  <a:lnTo>
                    <a:pt x="751875" y="189113"/>
                  </a:lnTo>
                  <a:lnTo>
                    <a:pt x="725786" y="152684"/>
                  </a:lnTo>
                  <a:lnTo>
                    <a:pt x="695944" y="119395"/>
                  </a:lnTo>
                  <a:lnTo>
                    <a:pt x="662655" y="89553"/>
                  </a:lnTo>
                  <a:lnTo>
                    <a:pt x="626226" y="63464"/>
                  </a:lnTo>
                  <a:lnTo>
                    <a:pt x="586962" y="41432"/>
                  </a:lnTo>
                  <a:lnTo>
                    <a:pt x="545168" y="23764"/>
                  </a:lnTo>
                  <a:lnTo>
                    <a:pt x="501151" y="10765"/>
                  </a:lnTo>
                  <a:lnTo>
                    <a:pt x="455216" y="2742"/>
                  </a:lnTo>
                  <a:lnTo>
                    <a:pt x="40766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332220" y="8752331"/>
              <a:ext cx="601979" cy="516635"/>
            </a:xfrm>
            <a:prstGeom prst="rect">
              <a:avLst/>
            </a:prstGeom>
          </p:spPr>
        </p:pic>
      </p:grpSp>
      <p:pic>
        <p:nvPicPr>
          <p:cNvPr id="27" name="object 27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5160264" y="9558527"/>
            <a:ext cx="862584" cy="862584"/>
          </a:xfrm>
          <a:prstGeom prst="rect">
            <a:avLst/>
          </a:prstGeom>
        </p:spPr>
      </p:pic>
      <p:graphicFrame>
        <p:nvGraphicFramePr>
          <p:cNvPr id="28" name="object 28"/>
          <p:cNvGraphicFramePr>
            <a:graphicFrameLocks noGrp="1"/>
          </p:cNvGraphicFramePr>
          <p:nvPr/>
        </p:nvGraphicFramePr>
        <p:xfrm>
          <a:off x="271437" y="2125598"/>
          <a:ext cx="6897370" cy="55549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55980"/>
                <a:gridCol w="4871720"/>
                <a:gridCol w="1169670"/>
              </a:tblGrid>
              <a:tr h="714375">
                <a:tc>
                  <a:txBody>
                    <a:bodyPr/>
                    <a:lstStyle/>
                    <a:p>
                      <a:pPr marL="19431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Дата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Мероприятие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237490" marR="227965" indent="254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Время начала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01.06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2045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Ко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дню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защиты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детей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Мастер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класс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рукоделию: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"Дети-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цветы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жизни"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12:00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82296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10" dirty="0">
                          <a:solidFill>
                            <a:srgbClr val="221F1F"/>
                          </a:solidFill>
                          <a:latin typeface="Calibri"/>
                          <a:cs typeface="Calibri"/>
                        </a:rPr>
                        <a:t>02.06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2045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«Правовая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грамотность»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8580" marR="22796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Занятие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тему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"Защитим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свои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персональные данные""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11:00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  <a:tr h="5480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03.06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204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«Компьютерная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грамотность»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Формируем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электронное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пенсионное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удостоверение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МАХ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11:00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111696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04.06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ts val="2045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День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консультаций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11:00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  <a:tr h="91821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05.06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2050"/>
                        </a:lnSpc>
                        <a:tabLst>
                          <a:tab pos="1948180" algn="l"/>
                          <a:tab pos="3499485" algn="l"/>
                        </a:tabLst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«Территория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хорошего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настроения».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Настольные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игры.</a:t>
                      </a:r>
                      <a:r>
                        <a:rPr sz="18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Свободное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общение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12:00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6121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08.06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205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День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социального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работника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12:00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</a:tbl>
          </a:graphicData>
        </a:graphic>
      </p:graphicFrame>
      <p:sp>
        <p:nvSpPr>
          <p:cNvPr id="29" name="object 29"/>
          <p:cNvSpPr txBox="1"/>
          <p:nvPr/>
        </p:nvSpPr>
        <p:spPr>
          <a:xfrm>
            <a:off x="416763" y="8846972"/>
            <a:ext cx="3192145" cy="1716405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 marR="5080">
              <a:lnSpc>
                <a:spcPct val="76200"/>
              </a:lnSpc>
              <a:spcBef>
                <a:spcPts val="229"/>
              </a:spcBef>
            </a:pPr>
            <a:r>
              <a:rPr sz="36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3600" b="1" spc="-1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3600" b="1" spc="-1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spc="-2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3600">
              <a:latin typeface="Calibri"/>
              <a:cs typeface="Calibri"/>
            </a:endParaRPr>
          </a:p>
          <a:p>
            <a:pPr marL="15240">
              <a:lnSpc>
                <a:spcPts val="1490"/>
              </a:lnSpc>
              <a:spcBef>
                <a:spcPts val="86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r>
              <a:rPr sz="13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8(8793)</a:t>
            </a:r>
            <a:r>
              <a:rPr sz="13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25" dirty="0">
                <a:solidFill>
                  <a:srgbClr val="FFFFFF"/>
                </a:solidFill>
                <a:latin typeface="Calibri"/>
                <a:cs typeface="Calibri"/>
              </a:rPr>
              <a:t>36-38-01</a:t>
            </a:r>
            <a:endParaRPr sz="1300">
              <a:latin typeface="Calibri"/>
              <a:cs typeface="Calibri"/>
            </a:endParaRPr>
          </a:p>
          <a:p>
            <a:pPr marL="15240" marR="464820">
              <a:lnSpc>
                <a:spcPct val="86500"/>
              </a:lnSpc>
              <a:spcBef>
                <a:spcPts val="135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Адрес: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г.</a:t>
            </a:r>
            <a:r>
              <a:rPr sz="13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Пятигорск,</a:t>
            </a:r>
            <a:r>
              <a:rPr sz="13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ул.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Кузнечная</a:t>
            </a:r>
            <a:r>
              <a:rPr sz="13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25" dirty="0">
                <a:solidFill>
                  <a:srgbClr val="FFFFFF"/>
                </a:solidFill>
                <a:latin typeface="Calibri"/>
                <a:cs typeface="Calibri"/>
              </a:rPr>
              <a:t>26А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Контактный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sz="13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8(906)</a:t>
            </a:r>
            <a:r>
              <a:rPr sz="13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475-17-</a:t>
            </a:r>
            <a:r>
              <a:rPr sz="1300" spc="-25" dirty="0">
                <a:solidFill>
                  <a:srgbClr val="FFFFFF"/>
                </a:solidFill>
                <a:latin typeface="Calibri"/>
                <a:cs typeface="Calibri"/>
              </a:rPr>
              <a:t>60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Медведева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Ольга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Анатольевна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333235" y="9579584"/>
            <a:ext cx="883285" cy="63500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95250">
              <a:lnSpc>
                <a:spcPts val="800"/>
              </a:lnSpc>
              <a:spcBef>
                <a:spcPts val="60"/>
              </a:spcBef>
            </a:pP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Отделение</a:t>
            </a:r>
            <a:r>
              <a:rPr sz="800" spc="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72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социального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805"/>
              </a:lnSpc>
            </a:pP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>
              <a:latin typeface="Calibri"/>
              <a:cs typeface="Calibri"/>
            </a:endParaRPr>
          </a:p>
          <a:p>
            <a:pPr marL="12700" marR="5080">
              <a:lnSpc>
                <a:spcPts val="790"/>
              </a:lnSpc>
              <a:spcBef>
                <a:spcPts val="90"/>
              </a:spcBef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30" dirty="0">
                <a:solidFill>
                  <a:srgbClr val="FFFFFF"/>
                </a:solidFill>
                <a:latin typeface="Calibri"/>
                <a:cs typeface="Calibri"/>
              </a:rPr>
              <a:t>Ставропольскому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краю</a:t>
            </a:r>
            <a:endParaRPr sz="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4846446" y="300354"/>
            <a:ext cx="2303145" cy="779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ts val="2970"/>
              </a:lnSpc>
              <a:spcBef>
                <a:spcPts val="100"/>
              </a:spcBef>
            </a:pPr>
            <a:r>
              <a:rPr spc="-10" dirty="0"/>
              <a:t>МЕРОПРИЯТИЯ</a:t>
            </a:r>
          </a:p>
          <a:p>
            <a:pPr marR="6350" algn="r">
              <a:lnSpc>
                <a:spcPts val="2970"/>
              </a:lnSpc>
            </a:pPr>
            <a:r>
              <a:rPr dirty="0"/>
              <a:t>НА</a:t>
            </a:r>
            <a:r>
              <a:rPr spc="-15" dirty="0"/>
              <a:t> </a:t>
            </a:r>
            <a:r>
              <a:rPr spc="-20" dirty="0"/>
              <a:t>ИЮНЬ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439280" y="986154"/>
            <a:ext cx="711835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b="1" spc="-20" dirty="0">
                <a:solidFill>
                  <a:srgbClr val="FFFFFF"/>
                </a:solidFill>
                <a:latin typeface="Calibri"/>
                <a:cs typeface="Calibri"/>
              </a:rPr>
              <a:t>2026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05838" y="1664969"/>
            <a:ext cx="462089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57585B"/>
                </a:solidFill>
                <a:latin typeface="Calibri"/>
                <a:cs typeface="Calibri"/>
              </a:rPr>
              <a:t>Время</a:t>
            </a:r>
            <a:r>
              <a:rPr sz="1600" b="1" spc="-80" dirty="0">
                <a:solidFill>
                  <a:srgbClr val="5758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7585B"/>
                </a:solidFill>
                <a:latin typeface="Calibri"/>
                <a:cs typeface="Calibri"/>
              </a:rPr>
              <a:t>работы:</a:t>
            </a:r>
            <a:r>
              <a:rPr sz="1600" b="1" spc="-45" dirty="0">
                <a:solidFill>
                  <a:srgbClr val="5758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7585B"/>
                </a:solidFill>
                <a:latin typeface="Calibri"/>
                <a:cs typeface="Calibri"/>
              </a:rPr>
              <a:t>понедельник</a:t>
            </a:r>
            <a:r>
              <a:rPr sz="1600" b="1" spc="-45" dirty="0">
                <a:solidFill>
                  <a:srgbClr val="5758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7585B"/>
                </a:solidFill>
                <a:latin typeface="Calibri"/>
                <a:cs typeface="Calibri"/>
              </a:rPr>
              <a:t>–</a:t>
            </a:r>
            <a:r>
              <a:rPr sz="1600" b="1" spc="-40" dirty="0">
                <a:solidFill>
                  <a:srgbClr val="5758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7585B"/>
                </a:solidFill>
                <a:latin typeface="Calibri"/>
                <a:cs typeface="Calibri"/>
              </a:rPr>
              <a:t>пятница</a:t>
            </a:r>
            <a:r>
              <a:rPr sz="1600" b="1" spc="-35" dirty="0">
                <a:solidFill>
                  <a:srgbClr val="5758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7585B"/>
                </a:solidFill>
                <a:latin typeface="Calibri"/>
                <a:cs typeface="Calibri"/>
              </a:rPr>
              <a:t>09:30</a:t>
            </a:r>
            <a:r>
              <a:rPr sz="1600" b="1" spc="-25" dirty="0">
                <a:solidFill>
                  <a:srgbClr val="5758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7585B"/>
                </a:solidFill>
                <a:latin typeface="Calibri"/>
                <a:cs typeface="Calibri"/>
              </a:rPr>
              <a:t>–</a:t>
            </a:r>
            <a:r>
              <a:rPr sz="1600" b="1" spc="-50" dirty="0">
                <a:solidFill>
                  <a:srgbClr val="5758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7585B"/>
                </a:solidFill>
                <a:latin typeface="Calibri"/>
                <a:cs typeface="Calibri"/>
              </a:rPr>
              <a:t>17:30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2063" y="214883"/>
            <a:ext cx="839724" cy="957072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1577339" y="538987"/>
            <a:ext cx="788035" cy="186690"/>
            <a:chOff x="1577339" y="538987"/>
            <a:chExt cx="788035" cy="186690"/>
          </a:xfrm>
        </p:grpSpPr>
        <p:sp>
          <p:nvSpPr>
            <p:cNvPr id="7" name="object 7"/>
            <p:cNvSpPr/>
            <p:nvPr/>
          </p:nvSpPr>
          <p:spPr>
            <a:xfrm>
              <a:off x="1577340" y="538987"/>
              <a:ext cx="630555" cy="186690"/>
            </a:xfrm>
            <a:custGeom>
              <a:avLst/>
              <a:gdLst/>
              <a:ahLst/>
              <a:cxnLst/>
              <a:rect l="l" t="t" r="r" b="b"/>
              <a:pathLst>
                <a:path w="630555" h="186690">
                  <a:moveTo>
                    <a:pt x="149606" y="133350"/>
                  </a:moveTo>
                  <a:lnTo>
                    <a:pt x="126365" y="133350"/>
                  </a:lnTo>
                  <a:lnTo>
                    <a:pt x="126365" y="0"/>
                  </a:lnTo>
                  <a:lnTo>
                    <a:pt x="105156" y="0"/>
                  </a:lnTo>
                  <a:lnTo>
                    <a:pt x="105156" y="133350"/>
                  </a:lnTo>
                  <a:lnTo>
                    <a:pt x="21336" y="133350"/>
                  </a:lnTo>
                  <a:lnTo>
                    <a:pt x="21336" y="0"/>
                  </a:lnTo>
                  <a:lnTo>
                    <a:pt x="0" y="0"/>
                  </a:lnTo>
                  <a:lnTo>
                    <a:pt x="0" y="133350"/>
                  </a:lnTo>
                  <a:lnTo>
                    <a:pt x="0" y="152400"/>
                  </a:lnTo>
                  <a:lnTo>
                    <a:pt x="129667" y="152400"/>
                  </a:lnTo>
                  <a:lnTo>
                    <a:pt x="129667" y="186690"/>
                  </a:lnTo>
                  <a:lnTo>
                    <a:pt x="149606" y="186690"/>
                  </a:lnTo>
                  <a:lnTo>
                    <a:pt x="149606" y="152400"/>
                  </a:lnTo>
                  <a:lnTo>
                    <a:pt x="149606" y="133350"/>
                  </a:lnTo>
                  <a:close/>
                </a:path>
                <a:path w="630555" h="186690">
                  <a:moveTo>
                    <a:pt x="295402" y="133350"/>
                  </a:moveTo>
                  <a:lnTo>
                    <a:pt x="207645" y="133350"/>
                  </a:lnTo>
                  <a:lnTo>
                    <a:pt x="207645" y="85090"/>
                  </a:lnTo>
                  <a:lnTo>
                    <a:pt x="283083" y="85090"/>
                  </a:lnTo>
                  <a:lnTo>
                    <a:pt x="283083" y="66040"/>
                  </a:lnTo>
                  <a:lnTo>
                    <a:pt x="207645" y="66040"/>
                  </a:lnTo>
                  <a:lnTo>
                    <a:pt x="207645" y="19050"/>
                  </a:lnTo>
                  <a:lnTo>
                    <a:pt x="292354" y="19050"/>
                  </a:lnTo>
                  <a:lnTo>
                    <a:pt x="292354" y="0"/>
                  </a:lnTo>
                  <a:lnTo>
                    <a:pt x="186182" y="0"/>
                  </a:lnTo>
                  <a:lnTo>
                    <a:pt x="186182" y="19050"/>
                  </a:lnTo>
                  <a:lnTo>
                    <a:pt x="186182" y="66040"/>
                  </a:lnTo>
                  <a:lnTo>
                    <a:pt x="186182" y="85090"/>
                  </a:lnTo>
                  <a:lnTo>
                    <a:pt x="186182" y="133350"/>
                  </a:lnTo>
                  <a:lnTo>
                    <a:pt x="186182" y="152400"/>
                  </a:lnTo>
                  <a:lnTo>
                    <a:pt x="295402" y="152400"/>
                  </a:lnTo>
                  <a:lnTo>
                    <a:pt x="295402" y="133350"/>
                  </a:lnTo>
                  <a:close/>
                </a:path>
                <a:path w="630555" h="186690">
                  <a:moveTo>
                    <a:pt x="469138" y="1270"/>
                  </a:moveTo>
                  <a:lnTo>
                    <a:pt x="447675" y="1270"/>
                  </a:lnTo>
                  <a:lnTo>
                    <a:pt x="447675" y="66040"/>
                  </a:lnTo>
                  <a:lnTo>
                    <a:pt x="361315" y="66040"/>
                  </a:lnTo>
                  <a:lnTo>
                    <a:pt x="361315" y="1270"/>
                  </a:lnTo>
                  <a:lnTo>
                    <a:pt x="339852" y="1270"/>
                  </a:lnTo>
                  <a:lnTo>
                    <a:pt x="339852" y="66040"/>
                  </a:lnTo>
                  <a:lnTo>
                    <a:pt x="339852" y="85090"/>
                  </a:lnTo>
                  <a:lnTo>
                    <a:pt x="339852" y="151130"/>
                  </a:lnTo>
                  <a:lnTo>
                    <a:pt x="361315" y="151130"/>
                  </a:lnTo>
                  <a:lnTo>
                    <a:pt x="361315" y="85090"/>
                  </a:lnTo>
                  <a:lnTo>
                    <a:pt x="447675" y="85090"/>
                  </a:lnTo>
                  <a:lnTo>
                    <a:pt x="447675" y="151130"/>
                  </a:lnTo>
                  <a:lnTo>
                    <a:pt x="469138" y="151130"/>
                  </a:lnTo>
                  <a:lnTo>
                    <a:pt x="469138" y="85090"/>
                  </a:lnTo>
                  <a:lnTo>
                    <a:pt x="469138" y="66040"/>
                  </a:lnTo>
                  <a:lnTo>
                    <a:pt x="469138" y="1270"/>
                  </a:lnTo>
                  <a:close/>
                </a:path>
                <a:path w="630555" h="186690">
                  <a:moveTo>
                    <a:pt x="630555" y="0"/>
                  </a:moveTo>
                  <a:lnTo>
                    <a:pt x="506476" y="0"/>
                  </a:lnTo>
                  <a:lnTo>
                    <a:pt x="506476" y="19050"/>
                  </a:lnTo>
                  <a:lnTo>
                    <a:pt x="557911" y="19050"/>
                  </a:lnTo>
                  <a:lnTo>
                    <a:pt x="557911" y="151130"/>
                  </a:lnTo>
                  <a:lnTo>
                    <a:pt x="578993" y="151130"/>
                  </a:lnTo>
                  <a:lnTo>
                    <a:pt x="578993" y="19050"/>
                  </a:lnTo>
                  <a:lnTo>
                    <a:pt x="630555" y="19050"/>
                  </a:lnTo>
                  <a:lnTo>
                    <a:pt x="630555" y="0"/>
                  </a:lnTo>
                  <a:close/>
                </a:path>
              </a:pathLst>
            </a:custGeom>
            <a:solidFill>
              <a:srgbClr val="5758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44851" y="541019"/>
              <a:ext cx="120395" cy="149351"/>
            </a:xfrm>
            <a:prstGeom prst="rect">
              <a:avLst/>
            </a:prstGeom>
          </p:spPr>
        </p:pic>
      </p:grpSp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56003" y="774191"/>
            <a:ext cx="160020" cy="153924"/>
          </a:xfrm>
          <a:prstGeom prst="rect">
            <a:avLst/>
          </a:prstGeom>
        </p:spPr>
      </p:pic>
      <p:grpSp>
        <p:nvGrpSpPr>
          <p:cNvPr id="10" name="object 10"/>
          <p:cNvGrpSpPr/>
          <p:nvPr/>
        </p:nvGrpSpPr>
        <p:grpSpPr>
          <a:xfrm>
            <a:off x="1763267" y="775207"/>
            <a:ext cx="676910" cy="185420"/>
            <a:chOff x="1763267" y="775207"/>
            <a:chExt cx="676910" cy="185420"/>
          </a:xfrm>
        </p:grpSpPr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763267" y="777239"/>
              <a:ext cx="121919" cy="149351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1917192" y="775207"/>
              <a:ext cx="522605" cy="185420"/>
            </a:xfrm>
            <a:custGeom>
              <a:avLst/>
              <a:gdLst/>
              <a:ahLst/>
              <a:cxnLst/>
              <a:rect l="l" t="t" r="r" b="b"/>
              <a:pathLst>
                <a:path w="522605" h="185419">
                  <a:moveTo>
                    <a:pt x="104724" y="1016"/>
                  </a:moveTo>
                  <a:lnTo>
                    <a:pt x="83693" y="1016"/>
                  </a:lnTo>
                  <a:lnTo>
                    <a:pt x="83693" y="133223"/>
                  </a:lnTo>
                  <a:lnTo>
                    <a:pt x="104724" y="133223"/>
                  </a:lnTo>
                  <a:lnTo>
                    <a:pt x="104724" y="1016"/>
                  </a:lnTo>
                  <a:close/>
                </a:path>
                <a:path w="522605" h="185419">
                  <a:moveTo>
                    <a:pt x="210820" y="133350"/>
                  </a:moveTo>
                  <a:lnTo>
                    <a:pt x="188341" y="133350"/>
                  </a:lnTo>
                  <a:lnTo>
                    <a:pt x="188341" y="1270"/>
                  </a:lnTo>
                  <a:lnTo>
                    <a:pt x="167259" y="1270"/>
                  </a:lnTo>
                  <a:lnTo>
                    <a:pt x="167259" y="133350"/>
                  </a:lnTo>
                  <a:lnTo>
                    <a:pt x="21209" y="133350"/>
                  </a:lnTo>
                  <a:lnTo>
                    <a:pt x="21209" y="1270"/>
                  </a:lnTo>
                  <a:lnTo>
                    <a:pt x="0" y="1270"/>
                  </a:lnTo>
                  <a:lnTo>
                    <a:pt x="0" y="133350"/>
                  </a:lnTo>
                  <a:lnTo>
                    <a:pt x="0" y="151130"/>
                  </a:lnTo>
                  <a:lnTo>
                    <a:pt x="191135" y="151130"/>
                  </a:lnTo>
                  <a:lnTo>
                    <a:pt x="191135" y="185420"/>
                  </a:lnTo>
                  <a:lnTo>
                    <a:pt x="210820" y="185420"/>
                  </a:lnTo>
                  <a:lnTo>
                    <a:pt x="210820" y="151130"/>
                  </a:lnTo>
                  <a:lnTo>
                    <a:pt x="210820" y="133350"/>
                  </a:lnTo>
                  <a:close/>
                </a:path>
                <a:path w="522605" h="185419">
                  <a:moveTo>
                    <a:pt x="352806" y="133350"/>
                  </a:moveTo>
                  <a:lnTo>
                    <a:pt x="265176" y="133350"/>
                  </a:lnTo>
                  <a:lnTo>
                    <a:pt x="265176" y="85090"/>
                  </a:lnTo>
                  <a:lnTo>
                    <a:pt x="340487" y="85090"/>
                  </a:lnTo>
                  <a:lnTo>
                    <a:pt x="340487" y="66040"/>
                  </a:lnTo>
                  <a:lnTo>
                    <a:pt x="265176" y="66040"/>
                  </a:lnTo>
                  <a:lnTo>
                    <a:pt x="265176" y="20320"/>
                  </a:lnTo>
                  <a:lnTo>
                    <a:pt x="349758" y="20320"/>
                  </a:lnTo>
                  <a:lnTo>
                    <a:pt x="349758" y="0"/>
                  </a:lnTo>
                  <a:lnTo>
                    <a:pt x="243713" y="0"/>
                  </a:lnTo>
                  <a:lnTo>
                    <a:pt x="243713" y="20320"/>
                  </a:lnTo>
                  <a:lnTo>
                    <a:pt x="243713" y="66040"/>
                  </a:lnTo>
                  <a:lnTo>
                    <a:pt x="243713" y="85090"/>
                  </a:lnTo>
                  <a:lnTo>
                    <a:pt x="243713" y="133350"/>
                  </a:lnTo>
                  <a:lnTo>
                    <a:pt x="243713" y="152400"/>
                  </a:lnTo>
                  <a:lnTo>
                    <a:pt x="352806" y="152400"/>
                  </a:lnTo>
                  <a:lnTo>
                    <a:pt x="352806" y="133350"/>
                  </a:lnTo>
                  <a:close/>
                </a:path>
                <a:path w="522605" h="185419">
                  <a:moveTo>
                    <a:pt x="522605" y="1270"/>
                  </a:moveTo>
                  <a:lnTo>
                    <a:pt x="501142" y="1270"/>
                  </a:lnTo>
                  <a:lnTo>
                    <a:pt x="501142" y="66040"/>
                  </a:lnTo>
                  <a:lnTo>
                    <a:pt x="414782" y="66040"/>
                  </a:lnTo>
                  <a:lnTo>
                    <a:pt x="414782" y="1270"/>
                  </a:lnTo>
                  <a:lnTo>
                    <a:pt x="393319" y="1270"/>
                  </a:lnTo>
                  <a:lnTo>
                    <a:pt x="393319" y="66040"/>
                  </a:lnTo>
                  <a:lnTo>
                    <a:pt x="393319" y="85090"/>
                  </a:lnTo>
                  <a:lnTo>
                    <a:pt x="393319" y="151130"/>
                  </a:lnTo>
                  <a:lnTo>
                    <a:pt x="414782" y="151130"/>
                  </a:lnTo>
                  <a:lnTo>
                    <a:pt x="414782" y="85090"/>
                  </a:lnTo>
                  <a:lnTo>
                    <a:pt x="501142" y="85090"/>
                  </a:lnTo>
                  <a:lnTo>
                    <a:pt x="501142" y="151130"/>
                  </a:lnTo>
                  <a:lnTo>
                    <a:pt x="522605" y="151130"/>
                  </a:lnTo>
                  <a:lnTo>
                    <a:pt x="522605" y="85090"/>
                  </a:lnTo>
                  <a:lnTo>
                    <a:pt x="522605" y="66040"/>
                  </a:lnTo>
                  <a:lnTo>
                    <a:pt x="522605" y="1270"/>
                  </a:lnTo>
                  <a:close/>
                </a:path>
              </a:pathLst>
            </a:custGeom>
            <a:solidFill>
              <a:srgbClr val="5758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2488692" y="777239"/>
            <a:ext cx="291465" cy="149860"/>
            <a:chOff x="2488692" y="777239"/>
            <a:chExt cx="291465" cy="149860"/>
          </a:xfrm>
        </p:grpSpPr>
        <p:pic>
          <p:nvPicPr>
            <p:cNvPr id="14" name="object 1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488692" y="777239"/>
              <a:ext cx="129539" cy="149351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659380" y="777239"/>
              <a:ext cx="120395" cy="149351"/>
            </a:xfrm>
            <a:prstGeom prst="rect">
              <a:avLst/>
            </a:prstGeom>
          </p:spPr>
        </p:pic>
      </p:grpSp>
      <p:grpSp>
        <p:nvGrpSpPr>
          <p:cNvPr id="16" name="object 16"/>
          <p:cNvGrpSpPr/>
          <p:nvPr/>
        </p:nvGrpSpPr>
        <p:grpSpPr>
          <a:xfrm>
            <a:off x="1556003" y="1008887"/>
            <a:ext cx="1473835" cy="189230"/>
            <a:chOff x="1556003" y="1008887"/>
            <a:chExt cx="1473835" cy="189230"/>
          </a:xfrm>
        </p:grpSpPr>
        <p:pic>
          <p:nvPicPr>
            <p:cNvPr id="17" name="object 1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556003" y="1016507"/>
              <a:ext cx="144779" cy="155448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726691" y="1016507"/>
              <a:ext cx="163068" cy="155448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917191" y="1008887"/>
              <a:ext cx="361188" cy="188975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299715" y="1016507"/>
              <a:ext cx="164592" cy="155448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2494788" y="1016507"/>
              <a:ext cx="136525" cy="149860"/>
            </a:xfrm>
            <a:custGeom>
              <a:avLst/>
              <a:gdLst/>
              <a:ahLst/>
              <a:cxnLst/>
              <a:rect l="l" t="t" r="r" b="b"/>
              <a:pathLst>
                <a:path w="136525" h="149859">
                  <a:moveTo>
                    <a:pt x="136525" y="0"/>
                  </a:moveTo>
                  <a:lnTo>
                    <a:pt x="102108" y="0"/>
                  </a:lnTo>
                  <a:lnTo>
                    <a:pt x="102108" y="59690"/>
                  </a:lnTo>
                  <a:lnTo>
                    <a:pt x="34417" y="59690"/>
                  </a:lnTo>
                  <a:lnTo>
                    <a:pt x="34417" y="0"/>
                  </a:lnTo>
                  <a:lnTo>
                    <a:pt x="0" y="0"/>
                  </a:lnTo>
                  <a:lnTo>
                    <a:pt x="0" y="59690"/>
                  </a:lnTo>
                  <a:lnTo>
                    <a:pt x="0" y="88900"/>
                  </a:lnTo>
                  <a:lnTo>
                    <a:pt x="0" y="149860"/>
                  </a:lnTo>
                  <a:lnTo>
                    <a:pt x="34417" y="149860"/>
                  </a:lnTo>
                  <a:lnTo>
                    <a:pt x="34417" y="88900"/>
                  </a:lnTo>
                  <a:lnTo>
                    <a:pt x="102108" y="88900"/>
                  </a:lnTo>
                  <a:lnTo>
                    <a:pt x="102108" y="149860"/>
                  </a:lnTo>
                  <a:lnTo>
                    <a:pt x="136525" y="149860"/>
                  </a:lnTo>
                  <a:lnTo>
                    <a:pt x="136525" y="88900"/>
                  </a:lnTo>
                  <a:lnTo>
                    <a:pt x="136525" y="59690"/>
                  </a:lnTo>
                  <a:lnTo>
                    <a:pt x="136525" y="0"/>
                  </a:lnTo>
                  <a:close/>
                </a:path>
              </a:pathLst>
            </a:custGeom>
            <a:solidFill>
              <a:srgbClr val="5758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660903" y="1016507"/>
              <a:ext cx="170687" cy="181355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862071" y="1016507"/>
              <a:ext cx="167639" cy="149351"/>
            </a:xfrm>
            <a:prstGeom prst="rect">
              <a:avLst/>
            </a:prstGeom>
          </p:spPr>
        </p:pic>
      </p:grpSp>
      <p:grpSp>
        <p:nvGrpSpPr>
          <p:cNvPr id="24" name="object 24"/>
          <p:cNvGrpSpPr/>
          <p:nvPr/>
        </p:nvGrpSpPr>
        <p:grpSpPr>
          <a:xfrm>
            <a:off x="6225540" y="8602979"/>
            <a:ext cx="815340" cy="815340"/>
            <a:chOff x="6225540" y="8602979"/>
            <a:chExt cx="815340" cy="815340"/>
          </a:xfrm>
        </p:grpSpPr>
        <p:sp>
          <p:nvSpPr>
            <p:cNvPr id="25" name="object 25"/>
            <p:cNvSpPr/>
            <p:nvPr/>
          </p:nvSpPr>
          <p:spPr>
            <a:xfrm>
              <a:off x="6225540" y="8602979"/>
              <a:ext cx="815340" cy="815340"/>
            </a:xfrm>
            <a:custGeom>
              <a:avLst/>
              <a:gdLst/>
              <a:ahLst/>
              <a:cxnLst/>
              <a:rect l="l" t="t" r="r" b="b"/>
              <a:pathLst>
                <a:path w="815340" h="815340">
                  <a:moveTo>
                    <a:pt x="407669" y="0"/>
                  </a:moveTo>
                  <a:lnTo>
                    <a:pt x="360123" y="2742"/>
                  </a:lnTo>
                  <a:lnTo>
                    <a:pt x="314188" y="10765"/>
                  </a:lnTo>
                  <a:lnTo>
                    <a:pt x="270171" y="23764"/>
                  </a:lnTo>
                  <a:lnTo>
                    <a:pt x="228377" y="41432"/>
                  </a:lnTo>
                  <a:lnTo>
                    <a:pt x="189113" y="63464"/>
                  </a:lnTo>
                  <a:lnTo>
                    <a:pt x="152684" y="89553"/>
                  </a:lnTo>
                  <a:lnTo>
                    <a:pt x="119395" y="119395"/>
                  </a:lnTo>
                  <a:lnTo>
                    <a:pt x="89553" y="152684"/>
                  </a:lnTo>
                  <a:lnTo>
                    <a:pt x="63464" y="189113"/>
                  </a:lnTo>
                  <a:lnTo>
                    <a:pt x="41432" y="228377"/>
                  </a:lnTo>
                  <a:lnTo>
                    <a:pt x="23764" y="270171"/>
                  </a:lnTo>
                  <a:lnTo>
                    <a:pt x="10765" y="314188"/>
                  </a:lnTo>
                  <a:lnTo>
                    <a:pt x="2742" y="360123"/>
                  </a:lnTo>
                  <a:lnTo>
                    <a:pt x="0" y="407669"/>
                  </a:lnTo>
                  <a:lnTo>
                    <a:pt x="2742" y="455216"/>
                  </a:lnTo>
                  <a:lnTo>
                    <a:pt x="10765" y="501151"/>
                  </a:lnTo>
                  <a:lnTo>
                    <a:pt x="23764" y="545168"/>
                  </a:lnTo>
                  <a:lnTo>
                    <a:pt x="41432" y="586962"/>
                  </a:lnTo>
                  <a:lnTo>
                    <a:pt x="63464" y="626226"/>
                  </a:lnTo>
                  <a:lnTo>
                    <a:pt x="89553" y="662655"/>
                  </a:lnTo>
                  <a:lnTo>
                    <a:pt x="119395" y="695944"/>
                  </a:lnTo>
                  <a:lnTo>
                    <a:pt x="152684" y="725786"/>
                  </a:lnTo>
                  <a:lnTo>
                    <a:pt x="189113" y="751875"/>
                  </a:lnTo>
                  <a:lnTo>
                    <a:pt x="228377" y="773907"/>
                  </a:lnTo>
                  <a:lnTo>
                    <a:pt x="270171" y="791575"/>
                  </a:lnTo>
                  <a:lnTo>
                    <a:pt x="314188" y="804574"/>
                  </a:lnTo>
                  <a:lnTo>
                    <a:pt x="360123" y="812597"/>
                  </a:lnTo>
                  <a:lnTo>
                    <a:pt x="407669" y="815339"/>
                  </a:lnTo>
                  <a:lnTo>
                    <a:pt x="455216" y="812597"/>
                  </a:lnTo>
                  <a:lnTo>
                    <a:pt x="501151" y="804574"/>
                  </a:lnTo>
                  <a:lnTo>
                    <a:pt x="545168" y="791575"/>
                  </a:lnTo>
                  <a:lnTo>
                    <a:pt x="586962" y="773907"/>
                  </a:lnTo>
                  <a:lnTo>
                    <a:pt x="626226" y="751875"/>
                  </a:lnTo>
                  <a:lnTo>
                    <a:pt x="662655" y="725786"/>
                  </a:lnTo>
                  <a:lnTo>
                    <a:pt x="695944" y="695944"/>
                  </a:lnTo>
                  <a:lnTo>
                    <a:pt x="725786" y="662655"/>
                  </a:lnTo>
                  <a:lnTo>
                    <a:pt x="751875" y="626226"/>
                  </a:lnTo>
                  <a:lnTo>
                    <a:pt x="773907" y="586962"/>
                  </a:lnTo>
                  <a:lnTo>
                    <a:pt x="791575" y="545168"/>
                  </a:lnTo>
                  <a:lnTo>
                    <a:pt x="804574" y="501151"/>
                  </a:lnTo>
                  <a:lnTo>
                    <a:pt x="812597" y="455216"/>
                  </a:lnTo>
                  <a:lnTo>
                    <a:pt x="815339" y="407669"/>
                  </a:lnTo>
                  <a:lnTo>
                    <a:pt x="812597" y="360123"/>
                  </a:lnTo>
                  <a:lnTo>
                    <a:pt x="804574" y="314188"/>
                  </a:lnTo>
                  <a:lnTo>
                    <a:pt x="791575" y="270171"/>
                  </a:lnTo>
                  <a:lnTo>
                    <a:pt x="773907" y="228377"/>
                  </a:lnTo>
                  <a:lnTo>
                    <a:pt x="751875" y="189113"/>
                  </a:lnTo>
                  <a:lnTo>
                    <a:pt x="725786" y="152684"/>
                  </a:lnTo>
                  <a:lnTo>
                    <a:pt x="695944" y="119395"/>
                  </a:lnTo>
                  <a:lnTo>
                    <a:pt x="662655" y="89553"/>
                  </a:lnTo>
                  <a:lnTo>
                    <a:pt x="626226" y="63464"/>
                  </a:lnTo>
                  <a:lnTo>
                    <a:pt x="586962" y="41432"/>
                  </a:lnTo>
                  <a:lnTo>
                    <a:pt x="545168" y="23764"/>
                  </a:lnTo>
                  <a:lnTo>
                    <a:pt x="501151" y="10765"/>
                  </a:lnTo>
                  <a:lnTo>
                    <a:pt x="455216" y="2742"/>
                  </a:lnTo>
                  <a:lnTo>
                    <a:pt x="40766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332220" y="8752331"/>
              <a:ext cx="601979" cy="516635"/>
            </a:xfrm>
            <a:prstGeom prst="rect">
              <a:avLst/>
            </a:prstGeom>
          </p:spPr>
        </p:pic>
      </p:grpSp>
      <p:pic>
        <p:nvPicPr>
          <p:cNvPr id="27" name="object 27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5160264" y="9558527"/>
            <a:ext cx="862584" cy="862584"/>
          </a:xfrm>
          <a:prstGeom prst="rect">
            <a:avLst/>
          </a:prstGeom>
        </p:spPr>
      </p:pic>
      <p:graphicFrame>
        <p:nvGraphicFramePr>
          <p:cNvPr id="28" name="object 28"/>
          <p:cNvGraphicFramePr>
            <a:graphicFrameLocks noGrp="1"/>
          </p:cNvGraphicFramePr>
          <p:nvPr/>
        </p:nvGraphicFramePr>
        <p:xfrm>
          <a:off x="377774" y="1934590"/>
          <a:ext cx="6879590" cy="63868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2644"/>
                <a:gridCol w="4796789"/>
                <a:gridCol w="1151890"/>
              </a:tblGrid>
              <a:tr h="640080">
                <a:tc>
                  <a:txBody>
                    <a:bodyPr/>
                    <a:lstStyle/>
                    <a:p>
                      <a:pPr marR="180340"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Дата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Мероприятие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227965" marR="219075" indent="254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Время начала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09.06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2045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Пенсионная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грамотность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Занятие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тему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"Меры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социальной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поддержки"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11:00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441959"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2045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12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июня</a:t>
                      </a:r>
                      <a:r>
                        <a:rPr sz="1800" spc="3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День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России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12:00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  <a:tr h="548005"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11.06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2045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"Как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сохранить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здоровье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летом«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tabLst>
                          <a:tab pos="2550160" algn="l"/>
                        </a:tabLst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Трансляция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проекта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ФП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	Здоровое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долголетие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15.06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2045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День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консультаций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11:00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  <a:tr h="548005"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16.06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2045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"Антарктида.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Хождение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за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три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полюса"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Просмотр</a:t>
                      </a:r>
                      <a:r>
                        <a:rPr sz="18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фильма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12:00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608330"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17.06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205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предоставлении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субсидий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гражданам,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при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оплате</a:t>
                      </a:r>
                      <a:r>
                        <a:rPr sz="1800" spc="3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ЖКУ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11:00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  <a:tr h="928369"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18.06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205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21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июня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День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народных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художественных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промыслов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Мастер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класс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рукоделию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12:00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19.06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20014">
                        <a:lnSpc>
                          <a:spcPts val="2050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«Территория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хорошего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настроения».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Настольные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игры.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Свободное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общение.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12:00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22.06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50419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Лекторий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тему: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"Память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пылающих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лет: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Путь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Победе" </a:t>
                      </a:r>
                      <a:r>
                        <a:rPr sz="1800" spc="-10" dirty="0">
                          <a:latin typeface="Calibri"/>
                          <a:cs typeface="Calibri"/>
                          <a:hlinkClick r:id="rId16"/>
                        </a:rPr>
                        <a:t>https://znan.ru/online_special_2304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</a:tbl>
          </a:graphicData>
        </a:graphic>
      </p:graphicFrame>
      <p:sp>
        <p:nvSpPr>
          <p:cNvPr id="29" name="object 29"/>
          <p:cNvSpPr txBox="1"/>
          <p:nvPr/>
        </p:nvSpPr>
        <p:spPr>
          <a:xfrm>
            <a:off x="416763" y="8846972"/>
            <a:ext cx="3192145" cy="1716405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 marR="5080">
              <a:lnSpc>
                <a:spcPct val="76200"/>
              </a:lnSpc>
              <a:spcBef>
                <a:spcPts val="229"/>
              </a:spcBef>
            </a:pPr>
            <a:r>
              <a:rPr sz="36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3600" b="1" spc="-1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3600" b="1" spc="-1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spc="-2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3600">
              <a:latin typeface="Calibri"/>
              <a:cs typeface="Calibri"/>
            </a:endParaRPr>
          </a:p>
          <a:p>
            <a:pPr marL="15240">
              <a:lnSpc>
                <a:spcPts val="1490"/>
              </a:lnSpc>
              <a:spcBef>
                <a:spcPts val="86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r>
              <a:rPr sz="13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8(8793)</a:t>
            </a:r>
            <a:r>
              <a:rPr sz="13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25" dirty="0">
                <a:solidFill>
                  <a:srgbClr val="FFFFFF"/>
                </a:solidFill>
                <a:latin typeface="Calibri"/>
                <a:cs typeface="Calibri"/>
              </a:rPr>
              <a:t>36-38-01</a:t>
            </a:r>
            <a:endParaRPr sz="1300">
              <a:latin typeface="Calibri"/>
              <a:cs typeface="Calibri"/>
            </a:endParaRPr>
          </a:p>
          <a:p>
            <a:pPr marL="15240" marR="464820">
              <a:lnSpc>
                <a:spcPct val="86500"/>
              </a:lnSpc>
              <a:spcBef>
                <a:spcPts val="135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Адрес: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г.</a:t>
            </a:r>
            <a:r>
              <a:rPr sz="13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Пятигорск,</a:t>
            </a:r>
            <a:r>
              <a:rPr sz="13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ул.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Кузнечная</a:t>
            </a:r>
            <a:r>
              <a:rPr sz="13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25" dirty="0">
                <a:solidFill>
                  <a:srgbClr val="FFFFFF"/>
                </a:solidFill>
                <a:latin typeface="Calibri"/>
                <a:cs typeface="Calibri"/>
              </a:rPr>
              <a:t>26А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Контактный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sz="13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8(906)</a:t>
            </a:r>
            <a:r>
              <a:rPr sz="13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475-17-</a:t>
            </a:r>
            <a:r>
              <a:rPr sz="1300" spc="-25" dirty="0">
                <a:solidFill>
                  <a:srgbClr val="FFFFFF"/>
                </a:solidFill>
                <a:latin typeface="Calibri"/>
                <a:cs typeface="Calibri"/>
              </a:rPr>
              <a:t>60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Медведева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Ольга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Анатольевна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333235" y="9579584"/>
            <a:ext cx="883285" cy="63500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95250">
              <a:lnSpc>
                <a:spcPts val="800"/>
              </a:lnSpc>
              <a:spcBef>
                <a:spcPts val="60"/>
              </a:spcBef>
            </a:pP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Отделение</a:t>
            </a:r>
            <a:r>
              <a:rPr sz="800" spc="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72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социального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805"/>
              </a:lnSpc>
            </a:pP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>
              <a:latin typeface="Calibri"/>
              <a:cs typeface="Calibri"/>
            </a:endParaRPr>
          </a:p>
          <a:p>
            <a:pPr marL="12700" marR="5080">
              <a:lnSpc>
                <a:spcPts val="790"/>
              </a:lnSpc>
              <a:spcBef>
                <a:spcPts val="90"/>
              </a:spcBef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30" dirty="0">
                <a:solidFill>
                  <a:srgbClr val="FFFFFF"/>
                </a:solidFill>
                <a:latin typeface="Calibri"/>
                <a:cs typeface="Calibri"/>
              </a:rPr>
              <a:t>Ставропольскому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краю</a:t>
            </a:r>
            <a:endParaRPr sz="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4846446" y="300354"/>
            <a:ext cx="2303145" cy="779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ts val="2970"/>
              </a:lnSpc>
              <a:spcBef>
                <a:spcPts val="100"/>
              </a:spcBef>
            </a:pPr>
            <a:r>
              <a:rPr spc="-10" dirty="0"/>
              <a:t>МЕРОПРИЯТИЯ</a:t>
            </a:r>
          </a:p>
          <a:p>
            <a:pPr marR="6350" algn="r">
              <a:lnSpc>
                <a:spcPts val="2970"/>
              </a:lnSpc>
            </a:pPr>
            <a:r>
              <a:rPr dirty="0"/>
              <a:t>НА</a:t>
            </a:r>
            <a:r>
              <a:rPr spc="-15" dirty="0"/>
              <a:t> </a:t>
            </a:r>
            <a:r>
              <a:rPr spc="-20" dirty="0"/>
              <a:t>ИЮНЬ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439280" y="986154"/>
            <a:ext cx="711835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b="1" spc="-20" dirty="0">
                <a:solidFill>
                  <a:srgbClr val="FFFFFF"/>
                </a:solidFill>
                <a:latin typeface="Calibri"/>
                <a:cs typeface="Calibri"/>
              </a:rPr>
              <a:t>2026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05838" y="1664969"/>
            <a:ext cx="462089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57585B"/>
                </a:solidFill>
                <a:latin typeface="Calibri"/>
                <a:cs typeface="Calibri"/>
              </a:rPr>
              <a:t>Время</a:t>
            </a:r>
            <a:r>
              <a:rPr sz="1600" b="1" spc="-80" dirty="0">
                <a:solidFill>
                  <a:srgbClr val="5758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7585B"/>
                </a:solidFill>
                <a:latin typeface="Calibri"/>
                <a:cs typeface="Calibri"/>
              </a:rPr>
              <a:t>работы:</a:t>
            </a:r>
            <a:r>
              <a:rPr sz="1600" b="1" spc="-45" dirty="0">
                <a:solidFill>
                  <a:srgbClr val="5758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7585B"/>
                </a:solidFill>
                <a:latin typeface="Calibri"/>
                <a:cs typeface="Calibri"/>
              </a:rPr>
              <a:t>понедельник</a:t>
            </a:r>
            <a:r>
              <a:rPr sz="1600" b="1" spc="-45" dirty="0">
                <a:solidFill>
                  <a:srgbClr val="5758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7585B"/>
                </a:solidFill>
                <a:latin typeface="Calibri"/>
                <a:cs typeface="Calibri"/>
              </a:rPr>
              <a:t>–</a:t>
            </a:r>
            <a:r>
              <a:rPr sz="1600" b="1" spc="-40" dirty="0">
                <a:solidFill>
                  <a:srgbClr val="5758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7585B"/>
                </a:solidFill>
                <a:latin typeface="Calibri"/>
                <a:cs typeface="Calibri"/>
              </a:rPr>
              <a:t>пятница</a:t>
            </a:r>
            <a:r>
              <a:rPr sz="1600" b="1" spc="-35" dirty="0">
                <a:solidFill>
                  <a:srgbClr val="5758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7585B"/>
                </a:solidFill>
                <a:latin typeface="Calibri"/>
                <a:cs typeface="Calibri"/>
              </a:rPr>
              <a:t>09:30</a:t>
            </a:r>
            <a:r>
              <a:rPr sz="1600" b="1" spc="-25" dirty="0">
                <a:solidFill>
                  <a:srgbClr val="5758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7585B"/>
                </a:solidFill>
                <a:latin typeface="Calibri"/>
                <a:cs typeface="Calibri"/>
              </a:rPr>
              <a:t>–</a:t>
            </a:r>
            <a:r>
              <a:rPr sz="1600" b="1" spc="-50" dirty="0">
                <a:solidFill>
                  <a:srgbClr val="5758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7585B"/>
                </a:solidFill>
                <a:latin typeface="Calibri"/>
                <a:cs typeface="Calibri"/>
              </a:rPr>
              <a:t>17:30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2063" y="214883"/>
            <a:ext cx="839724" cy="957072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1577339" y="538987"/>
            <a:ext cx="788035" cy="186690"/>
            <a:chOff x="1577339" y="538987"/>
            <a:chExt cx="788035" cy="186690"/>
          </a:xfrm>
        </p:grpSpPr>
        <p:sp>
          <p:nvSpPr>
            <p:cNvPr id="7" name="object 7"/>
            <p:cNvSpPr/>
            <p:nvPr/>
          </p:nvSpPr>
          <p:spPr>
            <a:xfrm>
              <a:off x="1577340" y="538987"/>
              <a:ext cx="630555" cy="186690"/>
            </a:xfrm>
            <a:custGeom>
              <a:avLst/>
              <a:gdLst/>
              <a:ahLst/>
              <a:cxnLst/>
              <a:rect l="l" t="t" r="r" b="b"/>
              <a:pathLst>
                <a:path w="630555" h="186690">
                  <a:moveTo>
                    <a:pt x="149606" y="133350"/>
                  </a:moveTo>
                  <a:lnTo>
                    <a:pt x="126365" y="133350"/>
                  </a:lnTo>
                  <a:lnTo>
                    <a:pt x="126365" y="0"/>
                  </a:lnTo>
                  <a:lnTo>
                    <a:pt x="105156" y="0"/>
                  </a:lnTo>
                  <a:lnTo>
                    <a:pt x="105156" y="133350"/>
                  </a:lnTo>
                  <a:lnTo>
                    <a:pt x="21336" y="133350"/>
                  </a:lnTo>
                  <a:lnTo>
                    <a:pt x="21336" y="0"/>
                  </a:lnTo>
                  <a:lnTo>
                    <a:pt x="0" y="0"/>
                  </a:lnTo>
                  <a:lnTo>
                    <a:pt x="0" y="133350"/>
                  </a:lnTo>
                  <a:lnTo>
                    <a:pt x="0" y="152400"/>
                  </a:lnTo>
                  <a:lnTo>
                    <a:pt x="129667" y="152400"/>
                  </a:lnTo>
                  <a:lnTo>
                    <a:pt x="129667" y="186690"/>
                  </a:lnTo>
                  <a:lnTo>
                    <a:pt x="149606" y="186690"/>
                  </a:lnTo>
                  <a:lnTo>
                    <a:pt x="149606" y="152400"/>
                  </a:lnTo>
                  <a:lnTo>
                    <a:pt x="149606" y="133350"/>
                  </a:lnTo>
                  <a:close/>
                </a:path>
                <a:path w="630555" h="186690">
                  <a:moveTo>
                    <a:pt x="295402" y="133350"/>
                  </a:moveTo>
                  <a:lnTo>
                    <a:pt x="207645" y="133350"/>
                  </a:lnTo>
                  <a:lnTo>
                    <a:pt x="207645" y="85090"/>
                  </a:lnTo>
                  <a:lnTo>
                    <a:pt x="283083" y="85090"/>
                  </a:lnTo>
                  <a:lnTo>
                    <a:pt x="283083" y="66040"/>
                  </a:lnTo>
                  <a:lnTo>
                    <a:pt x="207645" y="66040"/>
                  </a:lnTo>
                  <a:lnTo>
                    <a:pt x="207645" y="19050"/>
                  </a:lnTo>
                  <a:lnTo>
                    <a:pt x="292354" y="19050"/>
                  </a:lnTo>
                  <a:lnTo>
                    <a:pt x="292354" y="0"/>
                  </a:lnTo>
                  <a:lnTo>
                    <a:pt x="186182" y="0"/>
                  </a:lnTo>
                  <a:lnTo>
                    <a:pt x="186182" y="19050"/>
                  </a:lnTo>
                  <a:lnTo>
                    <a:pt x="186182" y="66040"/>
                  </a:lnTo>
                  <a:lnTo>
                    <a:pt x="186182" y="85090"/>
                  </a:lnTo>
                  <a:lnTo>
                    <a:pt x="186182" y="133350"/>
                  </a:lnTo>
                  <a:lnTo>
                    <a:pt x="186182" y="152400"/>
                  </a:lnTo>
                  <a:lnTo>
                    <a:pt x="295402" y="152400"/>
                  </a:lnTo>
                  <a:lnTo>
                    <a:pt x="295402" y="133350"/>
                  </a:lnTo>
                  <a:close/>
                </a:path>
                <a:path w="630555" h="186690">
                  <a:moveTo>
                    <a:pt x="469138" y="1270"/>
                  </a:moveTo>
                  <a:lnTo>
                    <a:pt x="447675" y="1270"/>
                  </a:lnTo>
                  <a:lnTo>
                    <a:pt x="447675" y="66040"/>
                  </a:lnTo>
                  <a:lnTo>
                    <a:pt x="361315" y="66040"/>
                  </a:lnTo>
                  <a:lnTo>
                    <a:pt x="361315" y="1270"/>
                  </a:lnTo>
                  <a:lnTo>
                    <a:pt x="339852" y="1270"/>
                  </a:lnTo>
                  <a:lnTo>
                    <a:pt x="339852" y="66040"/>
                  </a:lnTo>
                  <a:lnTo>
                    <a:pt x="339852" y="85090"/>
                  </a:lnTo>
                  <a:lnTo>
                    <a:pt x="339852" y="151130"/>
                  </a:lnTo>
                  <a:lnTo>
                    <a:pt x="361315" y="151130"/>
                  </a:lnTo>
                  <a:lnTo>
                    <a:pt x="361315" y="85090"/>
                  </a:lnTo>
                  <a:lnTo>
                    <a:pt x="447675" y="85090"/>
                  </a:lnTo>
                  <a:lnTo>
                    <a:pt x="447675" y="151130"/>
                  </a:lnTo>
                  <a:lnTo>
                    <a:pt x="469138" y="151130"/>
                  </a:lnTo>
                  <a:lnTo>
                    <a:pt x="469138" y="85090"/>
                  </a:lnTo>
                  <a:lnTo>
                    <a:pt x="469138" y="66040"/>
                  </a:lnTo>
                  <a:lnTo>
                    <a:pt x="469138" y="1270"/>
                  </a:lnTo>
                  <a:close/>
                </a:path>
                <a:path w="630555" h="186690">
                  <a:moveTo>
                    <a:pt x="630555" y="0"/>
                  </a:moveTo>
                  <a:lnTo>
                    <a:pt x="506476" y="0"/>
                  </a:lnTo>
                  <a:lnTo>
                    <a:pt x="506476" y="19050"/>
                  </a:lnTo>
                  <a:lnTo>
                    <a:pt x="557911" y="19050"/>
                  </a:lnTo>
                  <a:lnTo>
                    <a:pt x="557911" y="151130"/>
                  </a:lnTo>
                  <a:lnTo>
                    <a:pt x="578993" y="151130"/>
                  </a:lnTo>
                  <a:lnTo>
                    <a:pt x="578993" y="19050"/>
                  </a:lnTo>
                  <a:lnTo>
                    <a:pt x="630555" y="19050"/>
                  </a:lnTo>
                  <a:lnTo>
                    <a:pt x="630555" y="0"/>
                  </a:lnTo>
                  <a:close/>
                </a:path>
              </a:pathLst>
            </a:custGeom>
            <a:solidFill>
              <a:srgbClr val="5758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44851" y="541019"/>
              <a:ext cx="120395" cy="149351"/>
            </a:xfrm>
            <a:prstGeom prst="rect">
              <a:avLst/>
            </a:prstGeom>
          </p:spPr>
        </p:pic>
      </p:grpSp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56003" y="774191"/>
            <a:ext cx="160020" cy="153924"/>
          </a:xfrm>
          <a:prstGeom prst="rect">
            <a:avLst/>
          </a:prstGeom>
        </p:spPr>
      </p:pic>
      <p:grpSp>
        <p:nvGrpSpPr>
          <p:cNvPr id="10" name="object 10"/>
          <p:cNvGrpSpPr/>
          <p:nvPr/>
        </p:nvGrpSpPr>
        <p:grpSpPr>
          <a:xfrm>
            <a:off x="1763267" y="775207"/>
            <a:ext cx="676910" cy="185420"/>
            <a:chOff x="1763267" y="775207"/>
            <a:chExt cx="676910" cy="185420"/>
          </a:xfrm>
        </p:grpSpPr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763267" y="777239"/>
              <a:ext cx="121919" cy="149351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1917192" y="775207"/>
              <a:ext cx="522605" cy="185420"/>
            </a:xfrm>
            <a:custGeom>
              <a:avLst/>
              <a:gdLst/>
              <a:ahLst/>
              <a:cxnLst/>
              <a:rect l="l" t="t" r="r" b="b"/>
              <a:pathLst>
                <a:path w="522605" h="185419">
                  <a:moveTo>
                    <a:pt x="104724" y="1016"/>
                  </a:moveTo>
                  <a:lnTo>
                    <a:pt x="83693" y="1016"/>
                  </a:lnTo>
                  <a:lnTo>
                    <a:pt x="83693" y="133223"/>
                  </a:lnTo>
                  <a:lnTo>
                    <a:pt x="104724" y="133223"/>
                  </a:lnTo>
                  <a:lnTo>
                    <a:pt x="104724" y="1016"/>
                  </a:lnTo>
                  <a:close/>
                </a:path>
                <a:path w="522605" h="185419">
                  <a:moveTo>
                    <a:pt x="210820" y="133350"/>
                  </a:moveTo>
                  <a:lnTo>
                    <a:pt x="188341" y="133350"/>
                  </a:lnTo>
                  <a:lnTo>
                    <a:pt x="188341" y="1270"/>
                  </a:lnTo>
                  <a:lnTo>
                    <a:pt x="167259" y="1270"/>
                  </a:lnTo>
                  <a:lnTo>
                    <a:pt x="167259" y="133350"/>
                  </a:lnTo>
                  <a:lnTo>
                    <a:pt x="21209" y="133350"/>
                  </a:lnTo>
                  <a:lnTo>
                    <a:pt x="21209" y="1270"/>
                  </a:lnTo>
                  <a:lnTo>
                    <a:pt x="0" y="1270"/>
                  </a:lnTo>
                  <a:lnTo>
                    <a:pt x="0" y="133350"/>
                  </a:lnTo>
                  <a:lnTo>
                    <a:pt x="0" y="151130"/>
                  </a:lnTo>
                  <a:lnTo>
                    <a:pt x="191135" y="151130"/>
                  </a:lnTo>
                  <a:lnTo>
                    <a:pt x="191135" y="185420"/>
                  </a:lnTo>
                  <a:lnTo>
                    <a:pt x="210820" y="185420"/>
                  </a:lnTo>
                  <a:lnTo>
                    <a:pt x="210820" y="151130"/>
                  </a:lnTo>
                  <a:lnTo>
                    <a:pt x="210820" y="133350"/>
                  </a:lnTo>
                  <a:close/>
                </a:path>
                <a:path w="522605" h="185419">
                  <a:moveTo>
                    <a:pt x="352806" y="133350"/>
                  </a:moveTo>
                  <a:lnTo>
                    <a:pt x="265176" y="133350"/>
                  </a:lnTo>
                  <a:lnTo>
                    <a:pt x="265176" y="85090"/>
                  </a:lnTo>
                  <a:lnTo>
                    <a:pt x="340487" y="85090"/>
                  </a:lnTo>
                  <a:lnTo>
                    <a:pt x="340487" y="66040"/>
                  </a:lnTo>
                  <a:lnTo>
                    <a:pt x="265176" y="66040"/>
                  </a:lnTo>
                  <a:lnTo>
                    <a:pt x="265176" y="20320"/>
                  </a:lnTo>
                  <a:lnTo>
                    <a:pt x="349758" y="20320"/>
                  </a:lnTo>
                  <a:lnTo>
                    <a:pt x="349758" y="0"/>
                  </a:lnTo>
                  <a:lnTo>
                    <a:pt x="243713" y="0"/>
                  </a:lnTo>
                  <a:lnTo>
                    <a:pt x="243713" y="20320"/>
                  </a:lnTo>
                  <a:lnTo>
                    <a:pt x="243713" y="66040"/>
                  </a:lnTo>
                  <a:lnTo>
                    <a:pt x="243713" y="85090"/>
                  </a:lnTo>
                  <a:lnTo>
                    <a:pt x="243713" y="133350"/>
                  </a:lnTo>
                  <a:lnTo>
                    <a:pt x="243713" y="152400"/>
                  </a:lnTo>
                  <a:lnTo>
                    <a:pt x="352806" y="152400"/>
                  </a:lnTo>
                  <a:lnTo>
                    <a:pt x="352806" y="133350"/>
                  </a:lnTo>
                  <a:close/>
                </a:path>
                <a:path w="522605" h="185419">
                  <a:moveTo>
                    <a:pt x="522605" y="1270"/>
                  </a:moveTo>
                  <a:lnTo>
                    <a:pt x="501142" y="1270"/>
                  </a:lnTo>
                  <a:lnTo>
                    <a:pt x="501142" y="66040"/>
                  </a:lnTo>
                  <a:lnTo>
                    <a:pt x="414782" y="66040"/>
                  </a:lnTo>
                  <a:lnTo>
                    <a:pt x="414782" y="1270"/>
                  </a:lnTo>
                  <a:lnTo>
                    <a:pt x="393319" y="1270"/>
                  </a:lnTo>
                  <a:lnTo>
                    <a:pt x="393319" y="66040"/>
                  </a:lnTo>
                  <a:lnTo>
                    <a:pt x="393319" y="85090"/>
                  </a:lnTo>
                  <a:lnTo>
                    <a:pt x="393319" y="151130"/>
                  </a:lnTo>
                  <a:lnTo>
                    <a:pt x="414782" y="151130"/>
                  </a:lnTo>
                  <a:lnTo>
                    <a:pt x="414782" y="85090"/>
                  </a:lnTo>
                  <a:lnTo>
                    <a:pt x="501142" y="85090"/>
                  </a:lnTo>
                  <a:lnTo>
                    <a:pt x="501142" y="151130"/>
                  </a:lnTo>
                  <a:lnTo>
                    <a:pt x="522605" y="151130"/>
                  </a:lnTo>
                  <a:lnTo>
                    <a:pt x="522605" y="85090"/>
                  </a:lnTo>
                  <a:lnTo>
                    <a:pt x="522605" y="66040"/>
                  </a:lnTo>
                  <a:lnTo>
                    <a:pt x="522605" y="1270"/>
                  </a:lnTo>
                  <a:close/>
                </a:path>
              </a:pathLst>
            </a:custGeom>
            <a:solidFill>
              <a:srgbClr val="5758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2488692" y="777239"/>
            <a:ext cx="291465" cy="149860"/>
            <a:chOff x="2488692" y="777239"/>
            <a:chExt cx="291465" cy="149860"/>
          </a:xfrm>
        </p:grpSpPr>
        <p:pic>
          <p:nvPicPr>
            <p:cNvPr id="14" name="object 1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488692" y="777239"/>
              <a:ext cx="129539" cy="149351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659380" y="777239"/>
              <a:ext cx="120395" cy="149351"/>
            </a:xfrm>
            <a:prstGeom prst="rect">
              <a:avLst/>
            </a:prstGeom>
          </p:spPr>
        </p:pic>
      </p:grpSp>
      <p:grpSp>
        <p:nvGrpSpPr>
          <p:cNvPr id="16" name="object 16"/>
          <p:cNvGrpSpPr/>
          <p:nvPr/>
        </p:nvGrpSpPr>
        <p:grpSpPr>
          <a:xfrm>
            <a:off x="1556003" y="1008887"/>
            <a:ext cx="1473835" cy="189230"/>
            <a:chOff x="1556003" y="1008887"/>
            <a:chExt cx="1473835" cy="189230"/>
          </a:xfrm>
        </p:grpSpPr>
        <p:pic>
          <p:nvPicPr>
            <p:cNvPr id="17" name="object 1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556003" y="1016507"/>
              <a:ext cx="144779" cy="155448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726691" y="1016507"/>
              <a:ext cx="163068" cy="155448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917191" y="1008887"/>
              <a:ext cx="361188" cy="188975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299715" y="1016507"/>
              <a:ext cx="164592" cy="155448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2494788" y="1016507"/>
              <a:ext cx="136525" cy="149860"/>
            </a:xfrm>
            <a:custGeom>
              <a:avLst/>
              <a:gdLst/>
              <a:ahLst/>
              <a:cxnLst/>
              <a:rect l="l" t="t" r="r" b="b"/>
              <a:pathLst>
                <a:path w="136525" h="149859">
                  <a:moveTo>
                    <a:pt x="136525" y="0"/>
                  </a:moveTo>
                  <a:lnTo>
                    <a:pt x="102108" y="0"/>
                  </a:lnTo>
                  <a:lnTo>
                    <a:pt x="102108" y="59690"/>
                  </a:lnTo>
                  <a:lnTo>
                    <a:pt x="34417" y="59690"/>
                  </a:lnTo>
                  <a:lnTo>
                    <a:pt x="34417" y="0"/>
                  </a:lnTo>
                  <a:lnTo>
                    <a:pt x="0" y="0"/>
                  </a:lnTo>
                  <a:lnTo>
                    <a:pt x="0" y="59690"/>
                  </a:lnTo>
                  <a:lnTo>
                    <a:pt x="0" y="88900"/>
                  </a:lnTo>
                  <a:lnTo>
                    <a:pt x="0" y="149860"/>
                  </a:lnTo>
                  <a:lnTo>
                    <a:pt x="34417" y="149860"/>
                  </a:lnTo>
                  <a:lnTo>
                    <a:pt x="34417" y="88900"/>
                  </a:lnTo>
                  <a:lnTo>
                    <a:pt x="102108" y="88900"/>
                  </a:lnTo>
                  <a:lnTo>
                    <a:pt x="102108" y="149860"/>
                  </a:lnTo>
                  <a:lnTo>
                    <a:pt x="136525" y="149860"/>
                  </a:lnTo>
                  <a:lnTo>
                    <a:pt x="136525" y="88900"/>
                  </a:lnTo>
                  <a:lnTo>
                    <a:pt x="136525" y="59690"/>
                  </a:lnTo>
                  <a:lnTo>
                    <a:pt x="136525" y="0"/>
                  </a:lnTo>
                  <a:close/>
                </a:path>
              </a:pathLst>
            </a:custGeom>
            <a:solidFill>
              <a:srgbClr val="5758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660903" y="1016507"/>
              <a:ext cx="170687" cy="181355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862071" y="1016507"/>
              <a:ext cx="167639" cy="149351"/>
            </a:xfrm>
            <a:prstGeom prst="rect">
              <a:avLst/>
            </a:prstGeom>
          </p:spPr>
        </p:pic>
      </p:grpSp>
      <p:grpSp>
        <p:nvGrpSpPr>
          <p:cNvPr id="24" name="object 24"/>
          <p:cNvGrpSpPr/>
          <p:nvPr/>
        </p:nvGrpSpPr>
        <p:grpSpPr>
          <a:xfrm>
            <a:off x="6225540" y="8602979"/>
            <a:ext cx="815340" cy="815340"/>
            <a:chOff x="6225540" y="8602979"/>
            <a:chExt cx="815340" cy="815340"/>
          </a:xfrm>
        </p:grpSpPr>
        <p:sp>
          <p:nvSpPr>
            <p:cNvPr id="25" name="object 25"/>
            <p:cNvSpPr/>
            <p:nvPr/>
          </p:nvSpPr>
          <p:spPr>
            <a:xfrm>
              <a:off x="6225540" y="8602979"/>
              <a:ext cx="815340" cy="815340"/>
            </a:xfrm>
            <a:custGeom>
              <a:avLst/>
              <a:gdLst/>
              <a:ahLst/>
              <a:cxnLst/>
              <a:rect l="l" t="t" r="r" b="b"/>
              <a:pathLst>
                <a:path w="815340" h="815340">
                  <a:moveTo>
                    <a:pt x="407669" y="0"/>
                  </a:moveTo>
                  <a:lnTo>
                    <a:pt x="360123" y="2742"/>
                  </a:lnTo>
                  <a:lnTo>
                    <a:pt x="314188" y="10765"/>
                  </a:lnTo>
                  <a:lnTo>
                    <a:pt x="270171" y="23764"/>
                  </a:lnTo>
                  <a:lnTo>
                    <a:pt x="228377" y="41432"/>
                  </a:lnTo>
                  <a:lnTo>
                    <a:pt x="189113" y="63464"/>
                  </a:lnTo>
                  <a:lnTo>
                    <a:pt x="152684" y="89553"/>
                  </a:lnTo>
                  <a:lnTo>
                    <a:pt x="119395" y="119395"/>
                  </a:lnTo>
                  <a:lnTo>
                    <a:pt x="89553" y="152684"/>
                  </a:lnTo>
                  <a:lnTo>
                    <a:pt x="63464" y="189113"/>
                  </a:lnTo>
                  <a:lnTo>
                    <a:pt x="41432" y="228377"/>
                  </a:lnTo>
                  <a:lnTo>
                    <a:pt x="23764" y="270171"/>
                  </a:lnTo>
                  <a:lnTo>
                    <a:pt x="10765" y="314188"/>
                  </a:lnTo>
                  <a:lnTo>
                    <a:pt x="2742" y="360123"/>
                  </a:lnTo>
                  <a:lnTo>
                    <a:pt x="0" y="407669"/>
                  </a:lnTo>
                  <a:lnTo>
                    <a:pt x="2742" y="455216"/>
                  </a:lnTo>
                  <a:lnTo>
                    <a:pt x="10765" y="501151"/>
                  </a:lnTo>
                  <a:lnTo>
                    <a:pt x="23764" y="545168"/>
                  </a:lnTo>
                  <a:lnTo>
                    <a:pt x="41432" y="586962"/>
                  </a:lnTo>
                  <a:lnTo>
                    <a:pt x="63464" y="626226"/>
                  </a:lnTo>
                  <a:lnTo>
                    <a:pt x="89553" y="662655"/>
                  </a:lnTo>
                  <a:lnTo>
                    <a:pt x="119395" y="695944"/>
                  </a:lnTo>
                  <a:lnTo>
                    <a:pt x="152684" y="725786"/>
                  </a:lnTo>
                  <a:lnTo>
                    <a:pt x="189113" y="751875"/>
                  </a:lnTo>
                  <a:lnTo>
                    <a:pt x="228377" y="773907"/>
                  </a:lnTo>
                  <a:lnTo>
                    <a:pt x="270171" y="791575"/>
                  </a:lnTo>
                  <a:lnTo>
                    <a:pt x="314188" y="804574"/>
                  </a:lnTo>
                  <a:lnTo>
                    <a:pt x="360123" y="812597"/>
                  </a:lnTo>
                  <a:lnTo>
                    <a:pt x="407669" y="815339"/>
                  </a:lnTo>
                  <a:lnTo>
                    <a:pt x="455216" y="812597"/>
                  </a:lnTo>
                  <a:lnTo>
                    <a:pt x="501151" y="804574"/>
                  </a:lnTo>
                  <a:lnTo>
                    <a:pt x="545168" y="791575"/>
                  </a:lnTo>
                  <a:lnTo>
                    <a:pt x="586962" y="773907"/>
                  </a:lnTo>
                  <a:lnTo>
                    <a:pt x="626226" y="751875"/>
                  </a:lnTo>
                  <a:lnTo>
                    <a:pt x="662655" y="725786"/>
                  </a:lnTo>
                  <a:lnTo>
                    <a:pt x="695944" y="695944"/>
                  </a:lnTo>
                  <a:lnTo>
                    <a:pt x="725786" y="662655"/>
                  </a:lnTo>
                  <a:lnTo>
                    <a:pt x="751875" y="626226"/>
                  </a:lnTo>
                  <a:lnTo>
                    <a:pt x="773907" y="586962"/>
                  </a:lnTo>
                  <a:lnTo>
                    <a:pt x="791575" y="545168"/>
                  </a:lnTo>
                  <a:lnTo>
                    <a:pt x="804574" y="501151"/>
                  </a:lnTo>
                  <a:lnTo>
                    <a:pt x="812597" y="455216"/>
                  </a:lnTo>
                  <a:lnTo>
                    <a:pt x="815339" y="407669"/>
                  </a:lnTo>
                  <a:lnTo>
                    <a:pt x="812597" y="360123"/>
                  </a:lnTo>
                  <a:lnTo>
                    <a:pt x="804574" y="314188"/>
                  </a:lnTo>
                  <a:lnTo>
                    <a:pt x="791575" y="270171"/>
                  </a:lnTo>
                  <a:lnTo>
                    <a:pt x="773907" y="228377"/>
                  </a:lnTo>
                  <a:lnTo>
                    <a:pt x="751875" y="189113"/>
                  </a:lnTo>
                  <a:lnTo>
                    <a:pt x="725786" y="152684"/>
                  </a:lnTo>
                  <a:lnTo>
                    <a:pt x="695944" y="119395"/>
                  </a:lnTo>
                  <a:lnTo>
                    <a:pt x="662655" y="89553"/>
                  </a:lnTo>
                  <a:lnTo>
                    <a:pt x="626226" y="63464"/>
                  </a:lnTo>
                  <a:lnTo>
                    <a:pt x="586962" y="41432"/>
                  </a:lnTo>
                  <a:lnTo>
                    <a:pt x="545168" y="23764"/>
                  </a:lnTo>
                  <a:lnTo>
                    <a:pt x="501151" y="10765"/>
                  </a:lnTo>
                  <a:lnTo>
                    <a:pt x="455216" y="2742"/>
                  </a:lnTo>
                  <a:lnTo>
                    <a:pt x="40766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332220" y="8752331"/>
              <a:ext cx="601979" cy="516635"/>
            </a:xfrm>
            <a:prstGeom prst="rect">
              <a:avLst/>
            </a:prstGeom>
          </p:spPr>
        </p:pic>
      </p:grpSp>
      <p:pic>
        <p:nvPicPr>
          <p:cNvPr id="27" name="object 27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5160264" y="9558527"/>
            <a:ext cx="862584" cy="862584"/>
          </a:xfrm>
          <a:prstGeom prst="rect">
            <a:avLst/>
          </a:prstGeom>
        </p:spPr>
      </p:pic>
      <p:graphicFrame>
        <p:nvGraphicFramePr>
          <p:cNvPr id="28" name="object 28"/>
          <p:cNvGraphicFramePr>
            <a:graphicFrameLocks noGrp="1"/>
          </p:cNvGraphicFramePr>
          <p:nvPr/>
        </p:nvGraphicFramePr>
        <p:xfrm>
          <a:off x="377774" y="1929510"/>
          <a:ext cx="6879590" cy="59416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2644"/>
                <a:gridCol w="4796789"/>
                <a:gridCol w="1151890"/>
              </a:tblGrid>
              <a:tr h="639445">
                <a:tc>
                  <a:txBody>
                    <a:bodyPr/>
                    <a:lstStyle/>
                    <a:p>
                      <a:pPr marR="180340"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Дата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Мероприятие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227965" marR="219075" indent="254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Время начала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23.06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204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«Компьютерная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грамотность»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Практическое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8580" marR="63690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занятие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регистрации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800" spc="3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получению государственных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услуг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СФР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через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Единый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портал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государственных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услуг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11:00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1188720"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24.06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Читальный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зал: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познавательный</a:t>
                      </a:r>
                      <a:r>
                        <a:rPr sz="18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калейдоскоп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 marR="122428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"Жизненный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путь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великого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хирурга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А.В.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Вишневского"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12:00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  <a:tr h="548005"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25.06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2045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"Живая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вода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Камчатки.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Горячая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долина"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Просмотр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фильма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11:00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822960"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26.06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ts val="204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«Территория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хорошего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настроения».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Настольные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игры.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Свободное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общение.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12:00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  <a:tr h="548005"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29.06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205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День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консультаций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11:00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822960"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30.06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2050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«Территория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хорошего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настроения».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Настольные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игры.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Свободное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общение.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12:00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</a:tbl>
          </a:graphicData>
        </a:graphic>
      </p:graphicFrame>
      <p:sp>
        <p:nvSpPr>
          <p:cNvPr id="29" name="object 29"/>
          <p:cNvSpPr txBox="1"/>
          <p:nvPr/>
        </p:nvSpPr>
        <p:spPr>
          <a:xfrm>
            <a:off x="416763" y="8846972"/>
            <a:ext cx="3192145" cy="1716405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 marR="5080">
              <a:lnSpc>
                <a:spcPct val="76200"/>
              </a:lnSpc>
              <a:spcBef>
                <a:spcPts val="229"/>
              </a:spcBef>
            </a:pPr>
            <a:r>
              <a:rPr sz="36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3600" b="1" spc="-1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3600" b="1" spc="-1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spc="-2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3600">
              <a:latin typeface="Calibri"/>
              <a:cs typeface="Calibri"/>
            </a:endParaRPr>
          </a:p>
          <a:p>
            <a:pPr marL="15240">
              <a:lnSpc>
                <a:spcPts val="1490"/>
              </a:lnSpc>
              <a:spcBef>
                <a:spcPts val="86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r>
              <a:rPr sz="13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8(8793)</a:t>
            </a:r>
            <a:r>
              <a:rPr sz="13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25" dirty="0">
                <a:solidFill>
                  <a:srgbClr val="FFFFFF"/>
                </a:solidFill>
                <a:latin typeface="Calibri"/>
                <a:cs typeface="Calibri"/>
              </a:rPr>
              <a:t>36-38-01</a:t>
            </a:r>
            <a:endParaRPr sz="1300">
              <a:latin typeface="Calibri"/>
              <a:cs typeface="Calibri"/>
            </a:endParaRPr>
          </a:p>
          <a:p>
            <a:pPr marL="15240" marR="464820">
              <a:lnSpc>
                <a:spcPct val="86500"/>
              </a:lnSpc>
              <a:spcBef>
                <a:spcPts val="135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Адрес: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г.</a:t>
            </a:r>
            <a:r>
              <a:rPr sz="13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Пятигорск,</a:t>
            </a:r>
            <a:r>
              <a:rPr sz="13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ул.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Кузнечная</a:t>
            </a:r>
            <a:r>
              <a:rPr sz="13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25" dirty="0">
                <a:solidFill>
                  <a:srgbClr val="FFFFFF"/>
                </a:solidFill>
                <a:latin typeface="Calibri"/>
                <a:cs typeface="Calibri"/>
              </a:rPr>
              <a:t>26А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Контактный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sz="13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8(906)</a:t>
            </a:r>
            <a:r>
              <a:rPr sz="13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475-17-</a:t>
            </a:r>
            <a:r>
              <a:rPr sz="1300" spc="-25" dirty="0">
                <a:solidFill>
                  <a:srgbClr val="FFFFFF"/>
                </a:solidFill>
                <a:latin typeface="Calibri"/>
                <a:cs typeface="Calibri"/>
              </a:rPr>
              <a:t>60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Медведева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Ольга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Анатольевна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333235" y="9579584"/>
            <a:ext cx="883285" cy="63500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95250">
              <a:lnSpc>
                <a:spcPts val="800"/>
              </a:lnSpc>
              <a:spcBef>
                <a:spcPts val="60"/>
              </a:spcBef>
            </a:pP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Отделение</a:t>
            </a:r>
            <a:r>
              <a:rPr sz="800" spc="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72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социального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805"/>
              </a:lnSpc>
            </a:pP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>
              <a:latin typeface="Calibri"/>
              <a:cs typeface="Calibri"/>
            </a:endParaRPr>
          </a:p>
          <a:p>
            <a:pPr marL="12700" marR="5080">
              <a:lnSpc>
                <a:spcPts val="790"/>
              </a:lnSpc>
              <a:spcBef>
                <a:spcPts val="90"/>
              </a:spcBef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30" dirty="0">
                <a:solidFill>
                  <a:srgbClr val="FFFFFF"/>
                </a:solidFill>
                <a:latin typeface="Calibri"/>
                <a:cs typeface="Calibri"/>
              </a:rPr>
              <a:t>Ставропольскому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краю</a:t>
            </a:r>
            <a:endParaRPr sz="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402</Words>
  <Application>Microsoft Office PowerPoint</Application>
  <PresentationFormat>Произвольный</PresentationFormat>
  <Paragraphs>124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5" baseType="lpstr">
      <vt:lpstr>Calibri</vt:lpstr>
      <vt:lpstr>Office Theme</vt:lpstr>
      <vt:lpstr>МЕРОПРИЯТИЯ НА ИЮНЬ</vt:lpstr>
      <vt:lpstr>МЕРОПРИЯТИЯ НА ИЮНЬ</vt:lpstr>
      <vt:lpstr>МЕРОПРИЯТИЯ НА ИЮНЬ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Долидзе Марина Владимировна</cp:lastModifiedBy>
  <cp:revision>1</cp:revision>
  <dcterms:created xsi:type="dcterms:W3CDTF">2026-05-29T08:37:44Z</dcterms:created>
  <dcterms:modified xsi:type="dcterms:W3CDTF">2026-05-29T08:38:07Z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2026-05-26T00:00:00Z</vt:filetime>
  </property>
  <property fmtid="{D5CDD505-2E9C-101B-9397-08002B2CF9AE}" pid="4" name="Creator">
    <vt:lpwstr>Microsoft® PowerPoint® 2013</vt:lpwstr>
  </property>
  <property fmtid="{D5CDD505-2E9C-101B-9397-08002B2CF9AE}" pid="5" name="LastSaved">
    <vt:filetime>2026-05-29T00:00:00Z</vt:filetime>
  </property>
  <property fmtid="{D5CDD505-2E9C-101B-9397-08002B2CF9AE}" pid="6" name="Producer">
    <vt:lpwstr>Microsoft® PowerPoint® 2013</vt:lpwstr>
  </property>
</Properties>
</file>