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slideLayouts/slideLayout8.xml" ContentType="application/vnd.openxmlformats-officedocument.presentationml.slideLayout+xml"/>
  <Override PartName="/ppt/theme/theme7.xml" ContentType="application/vnd.openxmlformats-officedocument.theme+xml"/>
  <Override PartName="/ppt/slideLayouts/slideLayout9.xml" ContentType="application/vnd.openxmlformats-officedocument.presentationml.slideLayout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  <p:sldMasterId id="2147483661" r:id="rId7"/>
    <p:sldMasterId id="2147483663" r:id="rId8"/>
  </p:sldMasterIdLst>
  <p:sldIdLst>
    <p:sldId id="256" r:id="rId9"/>
    <p:sldId id="257" r:id="rId10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-7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slide" Target="slides/slide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16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080" cy="705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5890ABA-6BB0-4F7C-8752-8A26EC83D5B4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16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080" cy="705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CACF9A8-D3FF-42C2-A46F-C259522AB4F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16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080" cy="705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4E9C7576-9FE1-4BBA-88EA-F07C89D7DAD9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16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080" cy="705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43691BC0-FEC3-4BCF-9228-5B2DBAB7E9C2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16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080" cy="705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3ADBF057-3CBA-4413-9EFE-96EB6CFE60BC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16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080" cy="705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F3AF0C8A-5860-4CFC-9E93-329FF4E5F72D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16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080" cy="705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5E923A3B-423F-4E1C-9C24-1D87E406B037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16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080" cy="705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0"/>
          </p:nvPr>
        </p:nvSpPr>
        <p:spPr/>
        <p:txBody>
          <a:bodyPr/>
          <a:lstStyle/>
          <a:p>
            <a:fld id="{C575645C-906D-457C-830B-EEC7990CAA3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16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080" cy="705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3"/>
          </p:nvPr>
        </p:nvSpPr>
        <p:spPr/>
        <p:txBody>
          <a:bodyPr/>
          <a:lstStyle/>
          <a:p>
            <a:fld id="{4E49C3E6-64DA-440F-9B95-67D535543847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8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16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080" cy="705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B2B9C835-A22D-4AFC-AD7F-AD0D48E611A2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16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080" cy="705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7968AFF-56A8-4FFB-8254-720FC45F14E4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16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080" cy="705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B529828-9600-44F0-AD68-98BABDE93DFC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16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080" cy="705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94C6123D-D264-4E90-ADA1-CCE74BCC2850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16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080" cy="705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A389AB0A-632E-4D0B-ADAC-FA2A8B38D807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16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080" cy="705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D57653E5-E37B-4E43-9B1F-DC887E5615CC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16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080" cy="705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46" name="PlaceHolder 3"/>
          <p:cNvSpPr>
            <a:spLocks noGrp="1"/>
          </p:cNvSpPr>
          <p:nvPr>
            <p:ph type="ftr" idx="19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7" name="PlaceHolder 4"/>
          <p:cNvSpPr>
            <a:spLocks noGrp="1"/>
          </p:cNvSpPr>
          <p:nvPr>
            <p:ph type="sldNum" idx="20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E30394C9-CFEE-42F7-9501-19DF61392B0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dt" idx="21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/>
    <p:bodyStyle/>
    <p:otherStyle/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16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080" cy="705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53" name="PlaceHolder 3"/>
          <p:cNvSpPr>
            <a:spLocks noGrp="1"/>
          </p:cNvSpPr>
          <p:nvPr>
            <p:ph type="ftr" idx="22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54" name="PlaceHolder 4"/>
          <p:cNvSpPr>
            <a:spLocks noGrp="1"/>
          </p:cNvSpPr>
          <p:nvPr>
            <p:ph type="sldNum" idx="23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41D10B9D-C5E7-4D55-886F-85C6E56B3EA0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5" name="PlaceHolder 5"/>
          <p:cNvSpPr>
            <a:spLocks noGrp="1"/>
          </p:cNvSpPr>
          <p:nvPr>
            <p:ph type="dt" idx="24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object 33"/>
          <p:cNvPicPr/>
          <p:nvPr/>
        </p:nvPicPr>
        <p:blipFill>
          <a:blip r:embed="rId2"/>
          <a:stretch/>
        </p:blipFill>
        <p:spPr>
          <a:xfrm>
            <a:off x="3731760" y="30600"/>
            <a:ext cx="3718800" cy="1657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9" name="object 35"/>
          <p:cNvSpPr/>
          <p:nvPr/>
        </p:nvSpPr>
        <p:spPr>
          <a:xfrm>
            <a:off x="106200" y="7614360"/>
            <a:ext cx="7344360" cy="3077640"/>
          </a:xfrm>
          <a:custGeom>
            <a:avLst/>
            <a:gdLst>
              <a:gd name="textAreaLeft" fmla="*/ 0 w 7344360"/>
              <a:gd name="textAreaRight" fmla="*/ 7345800 w 7344360"/>
              <a:gd name="textAreaTop" fmla="*/ 0 h 3077640"/>
              <a:gd name="textAreaBottom" fmla="*/ 3079080 h 307764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60" name="Группа 1"/>
          <p:cNvGrpSpPr/>
          <p:nvPr/>
        </p:nvGrpSpPr>
        <p:grpSpPr>
          <a:xfrm>
            <a:off x="468720" y="8473320"/>
            <a:ext cx="1146240" cy="131400"/>
            <a:chOff x="468720" y="8473320"/>
            <a:chExt cx="1146240" cy="131400"/>
          </a:xfrm>
        </p:grpSpPr>
        <p:pic>
          <p:nvPicPr>
            <p:cNvPr id="61" name="object 36"/>
            <p:cNvPicPr/>
            <p:nvPr/>
          </p:nvPicPr>
          <p:blipFill>
            <a:blip r:embed="rId3"/>
            <a:stretch/>
          </p:blipFill>
          <p:spPr>
            <a:xfrm>
              <a:off x="468720" y="8473320"/>
              <a:ext cx="101880" cy="1314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62" name="object 37"/>
            <p:cNvSpPr/>
            <p:nvPr/>
          </p:nvSpPr>
          <p:spPr>
            <a:xfrm>
              <a:off x="595440" y="8475120"/>
              <a:ext cx="93240" cy="128160"/>
            </a:xfrm>
            <a:custGeom>
              <a:avLst/>
              <a:gdLst>
                <a:gd name="textAreaLeft" fmla="*/ 0 w 93240"/>
                <a:gd name="textAreaRight" fmla="*/ 94680 w 93240"/>
                <a:gd name="textAreaTop" fmla="*/ 0 h 128160"/>
                <a:gd name="textAreaBottom" fmla="*/ 129600 h 12816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63" name="object 38"/>
            <p:cNvPicPr/>
            <p:nvPr/>
          </p:nvPicPr>
          <p:blipFill>
            <a:blip r:embed="rId4"/>
            <a:stretch/>
          </p:blipFill>
          <p:spPr>
            <a:xfrm>
              <a:off x="713160" y="8473320"/>
              <a:ext cx="290880" cy="1314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4" name="object 39"/>
            <p:cNvPicPr/>
            <p:nvPr/>
          </p:nvPicPr>
          <p:blipFill>
            <a:blip r:embed="rId5"/>
            <a:stretch/>
          </p:blipFill>
          <p:spPr>
            <a:xfrm>
              <a:off x="1026000" y="8473320"/>
              <a:ext cx="317880" cy="1314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5" name="object 40"/>
            <p:cNvPicPr/>
            <p:nvPr/>
          </p:nvPicPr>
          <p:blipFill>
            <a:blip r:embed="rId6"/>
            <a:stretch/>
          </p:blipFill>
          <p:spPr>
            <a:xfrm>
              <a:off x="1369800" y="8475120"/>
              <a:ext cx="108720" cy="1278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6" name="object 41"/>
            <p:cNvPicPr/>
            <p:nvPr/>
          </p:nvPicPr>
          <p:blipFill>
            <a:blip r:embed="rId7"/>
            <a:stretch/>
          </p:blipFill>
          <p:spPr>
            <a:xfrm>
              <a:off x="1503360" y="8475120"/>
              <a:ext cx="111600" cy="12960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160" cy="112176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 smtClean="0">
                <a:solidFill>
                  <a:schemeClr val="lt1"/>
                </a:solidFill>
                <a:uFillTx/>
                <a:latin typeface="Calibri"/>
              </a:rPr>
              <a:t>МЕРОПРИЯТИЯ НА ИЮНЬ </a:t>
            </a:r>
            <a:r>
              <a:rPr lang="ru-RU" sz="2700" b="1" u="none" strike="noStrike" spc="-20" dirty="0" smtClean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8" name="object 43"/>
          <p:cNvSpPr/>
          <p:nvPr/>
        </p:nvSpPr>
        <p:spPr>
          <a:xfrm>
            <a:off x="417240" y="8714520"/>
            <a:ext cx="5173200" cy="1839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</a:pPr>
            <a:r>
              <a:rPr lang="ru-RU" sz="3600" b="1" u="none" strike="noStrike" spc="-11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endParaRPr lang="ru-RU" sz="3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3600" b="1" u="none" strike="noStrike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3600" b="1" u="none" strike="noStrike" spc="-136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3600" b="1" u="none" strike="noStrike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3600" b="1" u="none" strike="noStrike" spc="-136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3600" b="1" u="none" strike="noStrike" spc="-11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3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</a:rPr>
              <a:t>Наши</a:t>
            </a:r>
            <a:r>
              <a:rPr lang="ru-RU" sz="1300" b="0" u="none" strike="noStrike" spc="-34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1300" b="0" u="none" strike="noStrike" spc="-11">
                <a:solidFill>
                  <a:srgbClr val="FFFFFF"/>
                </a:solidFill>
                <a:uFillTx/>
                <a:latin typeface="Calibri"/>
              </a:rPr>
              <a:t>контакты: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</a:rPr>
              <a:t>Адрес: Г. Светлогрвд ул. Тургенева д.24</a:t>
            </a:r>
            <a:r>
              <a:rPr sz="1300"/>
              <a:t/>
            </a:r>
            <a:br>
              <a:rPr sz="1300"/>
            </a:b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</a:rPr>
              <a:t>Контактный номер 8(86547)3-00-17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</a:rPr>
              <a:t>ФИО Зубакина Людмила Александровна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9" name="object 44"/>
          <p:cNvSpPr/>
          <p:nvPr/>
        </p:nvSpPr>
        <p:spPr>
          <a:xfrm>
            <a:off x="997560" y="1660320"/>
            <a:ext cx="5634000" cy="285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algn="ctr">
              <a:lnSpc>
                <a:spcPct val="112000"/>
              </a:lnSpc>
            </a:pP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>
                <a:solidFill>
                  <a:srgbClr val="58595B"/>
                </a:solidFill>
                <a:uFillTx/>
                <a:latin typeface="Calibri"/>
              </a:rPr>
              <a:t>работы: понедельник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</a:rPr>
              <a:t>пятница</a:t>
            </a:r>
            <a:r>
              <a:rPr lang="ru-RU" sz="1600" b="1" u="none" strike="noStrike" spc="-11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</a:rPr>
              <a:t>08:00</a:t>
            </a:r>
            <a:r>
              <a:rPr lang="ru-RU" sz="1600" b="1" u="none" strike="noStrike" spc="-6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4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>
                <a:solidFill>
                  <a:srgbClr val="58595B"/>
                </a:solidFill>
                <a:uFillTx/>
                <a:latin typeface="Calibri"/>
              </a:rPr>
              <a:t>17:00</a:t>
            </a:r>
            <a:endParaRPr lang="ru-RU" sz="16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0" name="object 45"/>
          <p:cNvSpPr/>
          <p:nvPr/>
        </p:nvSpPr>
        <p:spPr>
          <a:xfrm>
            <a:off x="6332400" y="9558360"/>
            <a:ext cx="91620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>
                <a:solidFill>
                  <a:srgbClr val="FFFFFF"/>
                </a:solidFill>
                <a:uFillTx/>
                <a:latin typeface="Calibri"/>
              </a:rPr>
              <a:t>Ставропольскому краю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71" name="Группа 103"/>
          <p:cNvGrpSpPr/>
          <p:nvPr/>
        </p:nvGrpSpPr>
        <p:grpSpPr>
          <a:xfrm>
            <a:off x="512280" y="214200"/>
            <a:ext cx="2516400" cy="982080"/>
            <a:chOff x="512280" y="214200"/>
            <a:chExt cx="2516400" cy="982080"/>
          </a:xfrm>
        </p:grpSpPr>
        <p:pic>
          <p:nvPicPr>
            <p:cNvPr id="72" name="object 49"/>
            <p:cNvPicPr/>
            <p:nvPr/>
          </p:nvPicPr>
          <p:blipFill>
            <a:blip r:embed="rId8"/>
            <a:stretch/>
          </p:blipFill>
          <p:spPr>
            <a:xfrm>
              <a:off x="512280" y="214200"/>
              <a:ext cx="838080" cy="9558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73" name="object 50"/>
            <p:cNvSpPr/>
            <p:nvPr/>
          </p:nvSpPr>
          <p:spPr>
            <a:xfrm>
              <a:off x="1577160" y="539640"/>
              <a:ext cx="293760" cy="183960"/>
            </a:xfrm>
            <a:custGeom>
              <a:avLst/>
              <a:gdLst>
                <a:gd name="textAreaLeft" fmla="*/ 0 w 293760"/>
                <a:gd name="textAreaRight" fmla="*/ 295200 w 293760"/>
                <a:gd name="textAreaTop" fmla="*/ 0 h 183960"/>
                <a:gd name="textAreaBottom" fmla="*/ 185400 h 18396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74" name="object 51"/>
            <p:cNvGrpSpPr/>
            <p:nvPr/>
          </p:nvGrpSpPr>
          <p:grpSpPr>
            <a:xfrm>
              <a:off x="1917720" y="540000"/>
              <a:ext cx="446400" cy="149760"/>
              <a:chOff x="1917720" y="540000"/>
              <a:chExt cx="446400" cy="149760"/>
            </a:xfrm>
          </p:grpSpPr>
          <p:sp>
            <p:nvSpPr>
              <p:cNvPr id="75" name="object 52"/>
              <p:cNvSpPr/>
              <p:nvPr/>
            </p:nvSpPr>
            <p:spPr>
              <a:xfrm>
                <a:off x="1917720" y="540000"/>
                <a:ext cx="289440" cy="149760"/>
              </a:xfrm>
              <a:custGeom>
                <a:avLst/>
                <a:gdLst>
                  <a:gd name="textAreaLeft" fmla="*/ 0 w 289440"/>
                  <a:gd name="textAreaRight" fmla="*/ 290880 w 289440"/>
                  <a:gd name="textAreaTop" fmla="*/ 0 h 149760"/>
                  <a:gd name="textAreaBottom" fmla="*/ 151200 h 14976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540360"/>
                <a:ext cx="11988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77" name="object 54"/>
            <p:cNvPicPr/>
            <p:nvPr/>
          </p:nvPicPr>
          <p:blipFill>
            <a:blip r:embed="rId10"/>
            <a:stretch/>
          </p:blipFill>
          <p:spPr>
            <a:xfrm>
              <a:off x="1556640" y="775080"/>
              <a:ext cx="158400" cy="15228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78" name="object 55"/>
            <p:cNvGrpSpPr/>
            <p:nvPr/>
          </p:nvGrpSpPr>
          <p:grpSpPr>
            <a:xfrm>
              <a:off x="1762920" y="776160"/>
              <a:ext cx="676080" cy="182160"/>
              <a:chOff x="1762920" y="776160"/>
              <a:chExt cx="676080" cy="182160"/>
            </a:xfrm>
          </p:grpSpPr>
          <p:pic>
            <p:nvPicPr>
              <p:cNvPr id="79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776520"/>
                <a:ext cx="12132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80" name="object 57"/>
              <p:cNvSpPr/>
              <p:nvPr/>
            </p:nvSpPr>
            <p:spPr>
              <a:xfrm>
                <a:off x="1917720" y="776160"/>
                <a:ext cx="521280" cy="182160"/>
              </a:xfrm>
              <a:custGeom>
                <a:avLst/>
                <a:gdLst>
                  <a:gd name="textAreaLeft" fmla="*/ 0 w 521280"/>
                  <a:gd name="textAreaRight" fmla="*/ 522720 w 521280"/>
                  <a:gd name="textAreaTop" fmla="*/ 0 h 182160"/>
                  <a:gd name="textAreaBottom" fmla="*/ 183600 h 18216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81" name="object 58"/>
            <p:cNvGrpSpPr/>
            <p:nvPr/>
          </p:nvGrpSpPr>
          <p:grpSpPr>
            <a:xfrm>
              <a:off x="2489040" y="776520"/>
              <a:ext cx="289440" cy="148680"/>
              <a:chOff x="2489040" y="776520"/>
              <a:chExt cx="289440" cy="148680"/>
            </a:xfrm>
          </p:grpSpPr>
          <p:pic>
            <p:nvPicPr>
              <p:cNvPr id="82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776520"/>
                <a:ext cx="12852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83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776520"/>
                <a:ext cx="11952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84" name="object 61"/>
            <p:cNvGrpSpPr/>
            <p:nvPr/>
          </p:nvGrpSpPr>
          <p:grpSpPr>
            <a:xfrm>
              <a:off x="1556640" y="1009800"/>
              <a:ext cx="1472040" cy="186480"/>
              <a:chOff x="1556640" y="1009800"/>
              <a:chExt cx="1472040" cy="186480"/>
            </a:xfrm>
          </p:grpSpPr>
          <p:pic>
            <p:nvPicPr>
              <p:cNvPr id="85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017000"/>
                <a:ext cx="141840" cy="1540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86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017000"/>
                <a:ext cx="163080" cy="1540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87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009800"/>
                <a:ext cx="358920" cy="1864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88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017000"/>
                <a:ext cx="163080" cy="1540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89" name="object 66"/>
              <p:cNvSpPr/>
              <p:nvPr/>
            </p:nvSpPr>
            <p:spPr>
              <a:xfrm>
                <a:off x="2494080" y="1015920"/>
                <a:ext cx="137160" cy="148320"/>
              </a:xfrm>
              <a:custGeom>
                <a:avLst/>
                <a:gdLst>
                  <a:gd name="textAreaLeft" fmla="*/ 0 w 137160"/>
                  <a:gd name="textAreaRight" fmla="*/ 138600 w 137160"/>
                  <a:gd name="textAreaTop" fmla="*/ 0 h 148320"/>
                  <a:gd name="textAreaBottom" fmla="*/ 149760 h 14832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90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015920"/>
                <a:ext cx="168840" cy="1800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91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015920"/>
                <a:ext cx="16704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92" name="Овал 3"/>
          <p:cNvSpPr/>
          <p:nvPr/>
        </p:nvSpPr>
        <p:spPr>
          <a:xfrm>
            <a:off x="6225480" y="8602560"/>
            <a:ext cx="813960" cy="813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93" name="object 48"/>
          <p:cNvPicPr/>
          <p:nvPr/>
        </p:nvPicPr>
        <p:blipFill>
          <a:blip r:embed="rId20"/>
          <a:stretch/>
        </p:blipFill>
        <p:spPr>
          <a:xfrm>
            <a:off x="6332400" y="8751960"/>
            <a:ext cx="600120" cy="515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4" name="Рисунок 7"/>
          <p:cNvPicPr/>
          <p:nvPr/>
        </p:nvPicPr>
        <p:blipFill>
          <a:blip r:embed="rId21"/>
          <a:stretch/>
        </p:blipFill>
        <p:spPr>
          <a:xfrm>
            <a:off x="5160600" y="9558360"/>
            <a:ext cx="860760" cy="8607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95" name="Таблица 4"/>
          <p:cNvGraphicFramePr/>
          <p:nvPr>
            <p:extLst>
              <p:ext uri="{D42A27DB-BD31-4B8C-83A1-F6EECF244321}">
                <p14:modId xmlns:p14="http://schemas.microsoft.com/office/powerpoint/2010/main" val="2526679185"/>
              </p:ext>
            </p:extLst>
          </p:nvPr>
        </p:nvGraphicFramePr>
        <p:xfrm>
          <a:off x="383580" y="2322363"/>
          <a:ext cx="6789600" cy="5570506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6308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46147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u="none" strike="noStrike" spc="-11" dirty="0">
                          <a:solidFill>
                            <a:srgbClr val="231F2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01.06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Международный</a:t>
                      </a:r>
                      <a:r>
                        <a:rPr lang="ru-RU" sz="1600" b="0" u="none" strike="noStrike" baseline="0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д</a:t>
                      </a:r>
                      <a:r>
                        <a:rPr lang="ru-RU" sz="16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ень </a:t>
                      </a:r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защиты детей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u="none" strike="noStrike" spc="-11">
                          <a:solidFill>
                            <a:srgbClr val="231F2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600" b="0" u="none" strike="noStrike" spc="-26">
                          <a:solidFill>
                            <a:srgbClr val="231F2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70783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u="none" strike="noStrike" spc="-11" dirty="0">
                          <a:solidFill>
                            <a:srgbClr val="231F2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02.06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Вот и лето </a:t>
                      </a:r>
                      <a:r>
                        <a:rPr lang="ru-RU" sz="16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пришло.</a:t>
                      </a:r>
                      <a:r>
                        <a:rPr lang="ru-RU" sz="1600" b="0" u="none" strike="noStrike" baseline="0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Как уберечь кожу лица и рук от солнечных лучей.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7078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chemeClr val="dk1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03.06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Всемирный день </a:t>
                      </a:r>
                      <a:r>
                        <a:rPr lang="ru-RU" sz="16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бега и Всемирный</a:t>
                      </a:r>
                      <a:r>
                        <a:rPr lang="ru-RU" sz="1600" b="0" u="none" strike="noStrike" baseline="0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день велосипеда.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461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04.06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Живая </a:t>
                      </a:r>
                      <a:r>
                        <a:rPr lang="ru-RU" sz="16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вода. Камчатка. РГО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6147">
                <a:tc>
                  <a:txBody>
                    <a:bodyPr/>
                    <a:lstStyle/>
                    <a:p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05.06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День русского языка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46147">
                <a:tc>
                  <a:txBody>
                    <a:bodyPr/>
                    <a:lstStyle/>
                    <a:p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08.06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День социального работника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6147">
                <a:tc>
                  <a:txBody>
                    <a:bodyPr/>
                    <a:lstStyle/>
                    <a:p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09.06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Международный </a:t>
                      </a:r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день </a:t>
                      </a:r>
                      <a:r>
                        <a:rPr lang="ru-RU" sz="16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друзей.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46147">
                <a:tc>
                  <a:txBody>
                    <a:bodyPr/>
                    <a:lstStyle/>
                    <a:p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10.06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Всемирный день мороженого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6147">
                <a:tc>
                  <a:txBody>
                    <a:bodyPr/>
                    <a:lstStyle/>
                    <a:p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11.06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Как сохранить здоровье летом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46147">
                <a:tc>
                  <a:txBody>
                    <a:bodyPr/>
                    <a:lstStyle/>
                    <a:p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15.06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Всё о </a:t>
                      </a:r>
                      <a:r>
                        <a:rPr lang="ru-RU" sz="1600" b="0" u="none" strike="noStrike" dirty="0" err="1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мессенджере</a:t>
                      </a:r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МАХ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6147">
                <a:tc>
                  <a:txBody>
                    <a:bodyPr/>
                    <a:lstStyle/>
                    <a:p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16.06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Территория хорошего настроения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56863">
                <a:tc>
                  <a:txBody>
                    <a:bodyPr/>
                    <a:lstStyle/>
                    <a:p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17.06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Мастер</a:t>
                      </a:r>
                      <a:r>
                        <a:rPr lang="ru-RU" sz="1600" b="0" u="none" strike="noStrike" baseline="0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класс «</a:t>
                      </a:r>
                      <a:r>
                        <a:rPr lang="ru-RU" sz="16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Здоровая </a:t>
                      </a:r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пища- залог активного </a:t>
                      </a:r>
                      <a:r>
                        <a:rPr lang="ru-RU" sz="16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долголетия»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object 33"/>
          <p:cNvPicPr/>
          <p:nvPr/>
        </p:nvPicPr>
        <p:blipFill>
          <a:blip r:embed="rId2"/>
          <a:stretch/>
        </p:blipFill>
        <p:spPr>
          <a:xfrm>
            <a:off x="3731760" y="30600"/>
            <a:ext cx="3718800" cy="1657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object 35"/>
          <p:cNvSpPr/>
          <p:nvPr/>
        </p:nvSpPr>
        <p:spPr>
          <a:xfrm>
            <a:off x="106200" y="7614360"/>
            <a:ext cx="7344360" cy="3077640"/>
          </a:xfrm>
          <a:custGeom>
            <a:avLst/>
            <a:gdLst>
              <a:gd name="textAreaLeft" fmla="*/ 0 w 7344360"/>
              <a:gd name="textAreaRight" fmla="*/ 7345800 w 7344360"/>
              <a:gd name="textAreaTop" fmla="*/ 0 h 3077640"/>
              <a:gd name="textAreaBottom" fmla="*/ 3079080 h 307764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98" name="Группа 1"/>
          <p:cNvGrpSpPr/>
          <p:nvPr/>
        </p:nvGrpSpPr>
        <p:grpSpPr>
          <a:xfrm>
            <a:off x="468720" y="8473320"/>
            <a:ext cx="1146240" cy="131400"/>
            <a:chOff x="468720" y="8473320"/>
            <a:chExt cx="1146240" cy="131400"/>
          </a:xfrm>
        </p:grpSpPr>
        <p:pic>
          <p:nvPicPr>
            <p:cNvPr id="99" name="object 36"/>
            <p:cNvPicPr/>
            <p:nvPr/>
          </p:nvPicPr>
          <p:blipFill>
            <a:blip r:embed="rId3"/>
            <a:stretch/>
          </p:blipFill>
          <p:spPr>
            <a:xfrm>
              <a:off x="468720" y="8473320"/>
              <a:ext cx="101880" cy="1314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00" name="object 37"/>
            <p:cNvSpPr/>
            <p:nvPr/>
          </p:nvSpPr>
          <p:spPr>
            <a:xfrm>
              <a:off x="595440" y="8475120"/>
              <a:ext cx="93240" cy="128160"/>
            </a:xfrm>
            <a:custGeom>
              <a:avLst/>
              <a:gdLst>
                <a:gd name="textAreaLeft" fmla="*/ 0 w 93240"/>
                <a:gd name="textAreaRight" fmla="*/ 94680 w 93240"/>
                <a:gd name="textAreaTop" fmla="*/ 0 h 128160"/>
                <a:gd name="textAreaBottom" fmla="*/ 129600 h 12816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101" name="object 38"/>
            <p:cNvPicPr/>
            <p:nvPr/>
          </p:nvPicPr>
          <p:blipFill>
            <a:blip r:embed="rId4"/>
            <a:stretch/>
          </p:blipFill>
          <p:spPr>
            <a:xfrm>
              <a:off x="713160" y="8473320"/>
              <a:ext cx="290880" cy="1314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02" name="object 39"/>
            <p:cNvPicPr/>
            <p:nvPr/>
          </p:nvPicPr>
          <p:blipFill>
            <a:blip r:embed="rId5"/>
            <a:stretch/>
          </p:blipFill>
          <p:spPr>
            <a:xfrm>
              <a:off x="1026000" y="8473320"/>
              <a:ext cx="317880" cy="1314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03" name="object 40"/>
            <p:cNvPicPr/>
            <p:nvPr/>
          </p:nvPicPr>
          <p:blipFill>
            <a:blip r:embed="rId6"/>
            <a:stretch/>
          </p:blipFill>
          <p:spPr>
            <a:xfrm>
              <a:off x="1369800" y="8475120"/>
              <a:ext cx="108720" cy="1278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04" name="object 41"/>
            <p:cNvPicPr/>
            <p:nvPr/>
          </p:nvPicPr>
          <p:blipFill>
            <a:blip r:embed="rId7"/>
            <a:stretch/>
          </p:blipFill>
          <p:spPr>
            <a:xfrm>
              <a:off x="1503360" y="8475120"/>
              <a:ext cx="111600" cy="12960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160" cy="112176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 dirty="0" smtClean="0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spc="-6" dirty="0" smtClean="0">
                <a:solidFill>
                  <a:schemeClr val="lt1"/>
                </a:solidFill>
                <a:latin typeface="Calibri"/>
              </a:rPr>
              <a:t> </a:t>
            </a:r>
            <a:r>
              <a:rPr lang="ru-RU" sz="2700" b="1" spc="-6" dirty="0" smtClean="0">
                <a:solidFill>
                  <a:schemeClr val="lt1"/>
                </a:solidFill>
                <a:latin typeface="Calibri"/>
              </a:rPr>
              <a:t>ИЮНЬ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6" name="object 43"/>
          <p:cNvSpPr/>
          <p:nvPr/>
        </p:nvSpPr>
        <p:spPr>
          <a:xfrm>
            <a:off x="417240" y="8714520"/>
            <a:ext cx="5173200" cy="1839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</a:pPr>
            <a:r>
              <a:rPr lang="ru-RU" sz="3600" b="1" u="none" strike="noStrike" spc="-11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endParaRPr lang="ru-RU" sz="3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3600" b="1" u="none" strike="noStrike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3600" b="1" u="none" strike="noStrike" spc="-136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3600" b="1" u="none" strike="noStrike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3600" b="1" u="none" strike="noStrike" spc="-136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3600" b="1" u="none" strike="noStrike" spc="-11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3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</a:rPr>
              <a:t>Наши</a:t>
            </a:r>
            <a:r>
              <a:rPr lang="ru-RU" sz="1300" b="0" u="none" strike="noStrike" spc="-34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1300" b="0" u="none" strike="noStrike" spc="-11">
                <a:solidFill>
                  <a:srgbClr val="FFFFFF"/>
                </a:solidFill>
                <a:uFillTx/>
                <a:latin typeface="Calibri"/>
              </a:rPr>
              <a:t>контакты: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</a:rPr>
              <a:t>Адрес:356530 г.Светлоград,ул.Тургенева,д.24</a:t>
            </a:r>
            <a:r>
              <a:rPr sz="1300"/>
              <a:t/>
            </a:r>
            <a:br>
              <a:rPr sz="1300"/>
            </a:b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</a:rPr>
              <a:t>Контактный номер 8(86547)3-00-17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</a:rPr>
              <a:t>ФИОЗубакина Людмила Александровна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7" name="object 44"/>
          <p:cNvSpPr/>
          <p:nvPr/>
        </p:nvSpPr>
        <p:spPr>
          <a:xfrm>
            <a:off x="997560" y="1660320"/>
            <a:ext cx="5634000" cy="285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algn="ctr">
              <a:lnSpc>
                <a:spcPct val="112000"/>
              </a:lnSpc>
            </a:pP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>
                <a:solidFill>
                  <a:srgbClr val="58595B"/>
                </a:solidFill>
                <a:uFillTx/>
                <a:latin typeface="Calibri"/>
              </a:rPr>
              <a:t>работы: понедельник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</a:rPr>
              <a:t>пятница</a:t>
            </a:r>
            <a:r>
              <a:rPr lang="ru-RU" sz="1600" b="1" u="none" strike="noStrike" spc="-11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</a:rPr>
              <a:t>08:00</a:t>
            </a:r>
            <a:r>
              <a:rPr lang="ru-RU" sz="1600" b="1" u="none" strike="noStrike" spc="-6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4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>
                <a:solidFill>
                  <a:srgbClr val="58595B"/>
                </a:solidFill>
                <a:uFillTx/>
                <a:latin typeface="Calibri"/>
              </a:rPr>
              <a:t>17:00</a:t>
            </a:r>
            <a:endParaRPr lang="ru-RU" sz="16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8" name="object 45"/>
          <p:cNvSpPr/>
          <p:nvPr/>
        </p:nvSpPr>
        <p:spPr>
          <a:xfrm>
            <a:off x="6332400" y="9558360"/>
            <a:ext cx="91620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>
                <a:solidFill>
                  <a:srgbClr val="FFFFFF"/>
                </a:solidFill>
                <a:uFillTx/>
                <a:latin typeface="Calibri"/>
              </a:rPr>
              <a:t>Ставропольскому краю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109" name="Группа 103"/>
          <p:cNvGrpSpPr/>
          <p:nvPr/>
        </p:nvGrpSpPr>
        <p:grpSpPr>
          <a:xfrm>
            <a:off x="512280" y="214200"/>
            <a:ext cx="2516400" cy="982080"/>
            <a:chOff x="512280" y="214200"/>
            <a:chExt cx="2516400" cy="982080"/>
          </a:xfrm>
        </p:grpSpPr>
        <p:pic>
          <p:nvPicPr>
            <p:cNvPr id="110" name="object 49"/>
            <p:cNvPicPr/>
            <p:nvPr/>
          </p:nvPicPr>
          <p:blipFill>
            <a:blip r:embed="rId8"/>
            <a:stretch/>
          </p:blipFill>
          <p:spPr>
            <a:xfrm>
              <a:off x="512280" y="214200"/>
              <a:ext cx="838080" cy="9558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11" name="object 50"/>
            <p:cNvSpPr/>
            <p:nvPr/>
          </p:nvSpPr>
          <p:spPr>
            <a:xfrm>
              <a:off x="1577160" y="539640"/>
              <a:ext cx="293760" cy="183960"/>
            </a:xfrm>
            <a:custGeom>
              <a:avLst/>
              <a:gdLst>
                <a:gd name="textAreaLeft" fmla="*/ 0 w 293760"/>
                <a:gd name="textAreaRight" fmla="*/ 295200 w 293760"/>
                <a:gd name="textAreaTop" fmla="*/ 0 h 183960"/>
                <a:gd name="textAreaBottom" fmla="*/ 185400 h 18396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112" name="object 51"/>
            <p:cNvGrpSpPr/>
            <p:nvPr/>
          </p:nvGrpSpPr>
          <p:grpSpPr>
            <a:xfrm>
              <a:off x="1917720" y="540000"/>
              <a:ext cx="446400" cy="149760"/>
              <a:chOff x="1917720" y="540000"/>
              <a:chExt cx="446400" cy="149760"/>
            </a:xfrm>
          </p:grpSpPr>
          <p:sp>
            <p:nvSpPr>
              <p:cNvPr id="113" name="object 52"/>
              <p:cNvSpPr/>
              <p:nvPr/>
            </p:nvSpPr>
            <p:spPr>
              <a:xfrm>
                <a:off x="1917720" y="540000"/>
                <a:ext cx="289440" cy="149760"/>
              </a:xfrm>
              <a:custGeom>
                <a:avLst/>
                <a:gdLst>
                  <a:gd name="textAreaLeft" fmla="*/ 0 w 289440"/>
                  <a:gd name="textAreaRight" fmla="*/ 290880 w 289440"/>
                  <a:gd name="textAreaTop" fmla="*/ 0 h 149760"/>
                  <a:gd name="textAreaBottom" fmla="*/ 151200 h 14976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114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540360"/>
                <a:ext cx="11988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115" name="object 54"/>
            <p:cNvPicPr/>
            <p:nvPr/>
          </p:nvPicPr>
          <p:blipFill>
            <a:blip r:embed="rId10"/>
            <a:stretch/>
          </p:blipFill>
          <p:spPr>
            <a:xfrm>
              <a:off x="1556640" y="775080"/>
              <a:ext cx="158400" cy="15228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116" name="object 55"/>
            <p:cNvGrpSpPr/>
            <p:nvPr/>
          </p:nvGrpSpPr>
          <p:grpSpPr>
            <a:xfrm>
              <a:off x="1762920" y="776160"/>
              <a:ext cx="676080" cy="182160"/>
              <a:chOff x="1762920" y="776160"/>
              <a:chExt cx="676080" cy="182160"/>
            </a:xfrm>
          </p:grpSpPr>
          <p:pic>
            <p:nvPicPr>
              <p:cNvPr id="117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776520"/>
                <a:ext cx="12132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18" name="object 57"/>
              <p:cNvSpPr/>
              <p:nvPr/>
            </p:nvSpPr>
            <p:spPr>
              <a:xfrm>
                <a:off x="1917720" y="776160"/>
                <a:ext cx="521280" cy="182160"/>
              </a:xfrm>
              <a:custGeom>
                <a:avLst/>
                <a:gdLst>
                  <a:gd name="textAreaLeft" fmla="*/ 0 w 521280"/>
                  <a:gd name="textAreaRight" fmla="*/ 522720 w 521280"/>
                  <a:gd name="textAreaTop" fmla="*/ 0 h 182160"/>
                  <a:gd name="textAreaBottom" fmla="*/ 183600 h 18216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119" name="object 58"/>
            <p:cNvGrpSpPr/>
            <p:nvPr/>
          </p:nvGrpSpPr>
          <p:grpSpPr>
            <a:xfrm>
              <a:off x="2489040" y="776520"/>
              <a:ext cx="289440" cy="148680"/>
              <a:chOff x="2489040" y="776520"/>
              <a:chExt cx="289440" cy="148680"/>
            </a:xfrm>
          </p:grpSpPr>
          <p:pic>
            <p:nvPicPr>
              <p:cNvPr id="120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776520"/>
                <a:ext cx="12852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21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776520"/>
                <a:ext cx="11952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122" name="object 61"/>
            <p:cNvGrpSpPr/>
            <p:nvPr/>
          </p:nvGrpSpPr>
          <p:grpSpPr>
            <a:xfrm>
              <a:off x="1556640" y="1009800"/>
              <a:ext cx="1472040" cy="186480"/>
              <a:chOff x="1556640" y="1009800"/>
              <a:chExt cx="1472040" cy="186480"/>
            </a:xfrm>
          </p:grpSpPr>
          <p:pic>
            <p:nvPicPr>
              <p:cNvPr id="123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017000"/>
                <a:ext cx="141840" cy="1540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24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017000"/>
                <a:ext cx="163080" cy="1540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25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009800"/>
                <a:ext cx="358920" cy="1864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26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017000"/>
                <a:ext cx="163080" cy="1540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27" name="object 66"/>
              <p:cNvSpPr/>
              <p:nvPr/>
            </p:nvSpPr>
            <p:spPr>
              <a:xfrm>
                <a:off x="2494080" y="1015920"/>
                <a:ext cx="137160" cy="148320"/>
              </a:xfrm>
              <a:custGeom>
                <a:avLst/>
                <a:gdLst>
                  <a:gd name="textAreaLeft" fmla="*/ 0 w 137160"/>
                  <a:gd name="textAreaRight" fmla="*/ 138600 w 137160"/>
                  <a:gd name="textAreaTop" fmla="*/ 0 h 148320"/>
                  <a:gd name="textAreaBottom" fmla="*/ 149760 h 14832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128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015920"/>
                <a:ext cx="168840" cy="1800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29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015920"/>
                <a:ext cx="16704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130" name="Овал 3"/>
          <p:cNvSpPr/>
          <p:nvPr/>
        </p:nvSpPr>
        <p:spPr>
          <a:xfrm>
            <a:off x="6225480" y="8602560"/>
            <a:ext cx="813960" cy="813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131" name="object 48"/>
          <p:cNvPicPr/>
          <p:nvPr/>
        </p:nvPicPr>
        <p:blipFill>
          <a:blip r:embed="rId20"/>
          <a:stretch/>
        </p:blipFill>
        <p:spPr>
          <a:xfrm>
            <a:off x="6332400" y="8751960"/>
            <a:ext cx="600120" cy="515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2" name="Рисунок 7"/>
          <p:cNvPicPr/>
          <p:nvPr/>
        </p:nvPicPr>
        <p:blipFill>
          <a:blip r:embed="rId21"/>
          <a:stretch/>
        </p:blipFill>
        <p:spPr>
          <a:xfrm>
            <a:off x="5160600" y="9558360"/>
            <a:ext cx="860760" cy="8607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33" name="Таблица 4"/>
          <p:cNvGraphicFramePr/>
          <p:nvPr>
            <p:extLst>
              <p:ext uri="{D42A27DB-BD31-4B8C-83A1-F6EECF244321}">
                <p14:modId xmlns:p14="http://schemas.microsoft.com/office/powerpoint/2010/main" val="3274578768"/>
              </p:ext>
            </p:extLst>
          </p:nvPr>
        </p:nvGraphicFramePr>
        <p:xfrm>
          <a:off x="384120" y="2322364"/>
          <a:ext cx="6789600" cy="5544619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70380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515122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u="none" strike="noStrike" spc="-11" dirty="0">
                          <a:solidFill>
                            <a:srgbClr val="231F2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18.06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u="none" strike="noStrike" dirty="0">
                          <a:solidFill>
                            <a:srgbClr val="231F2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Наши любимые песни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u="none" strike="noStrike" spc="-11">
                          <a:solidFill>
                            <a:srgbClr val="231F2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600" b="0" u="none" strike="noStrike" spc="-26">
                          <a:solidFill>
                            <a:srgbClr val="231F2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15122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u="none" strike="noStrike" spc="-11" dirty="0">
                          <a:solidFill>
                            <a:srgbClr val="231F2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19.06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Здоровье и долголетие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chemeClr val="dk1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15122">
                <a:tc>
                  <a:txBody>
                    <a:bodyPr/>
                    <a:lstStyle/>
                    <a:p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22.06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Память пылающих лет. Путь к победе.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15122">
                <a:tc>
                  <a:txBody>
                    <a:bodyPr/>
                    <a:lstStyle/>
                    <a:p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23.06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Пенсионная школа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719836">
                <a:tc>
                  <a:txBody>
                    <a:bodyPr/>
                    <a:lstStyle/>
                    <a:p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24.06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Единый портал </a:t>
                      </a:r>
                      <a:r>
                        <a:rPr lang="ru-RU" sz="1600" b="0" u="none" strike="noStrike" dirty="0" err="1">
                          <a:solidFill>
                            <a:schemeClr val="dk1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госуслуг</a:t>
                      </a: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. Как оформить цифровое удостоверение МАХ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15122">
                <a:tc>
                  <a:txBody>
                    <a:bodyPr/>
                    <a:lstStyle/>
                    <a:p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25.06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Осторожно мошенники «Вас пытаются обмануть»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15122">
                <a:tc>
                  <a:txBody>
                    <a:bodyPr/>
                    <a:lstStyle/>
                    <a:p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26.06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День молодёжи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15122">
                <a:tc>
                  <a:txBody>
                    <a:bodyPr/>
                    <a:lstStyle/>
                    <a:p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29.06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Пенсионная грамотность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15122">
                <a:tc>
                  <a:txBody>
                    <a:bodyPr/>
                    <a:lstStyle/>
                    <a:p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30.06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Всемирный день социальных сетей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</TotalTime>
  <Words>231</Words>
  <Application>Microsoft Office PowerPoint</Application>
  <PresentationFormat>Произвольный</PresentationFormat>
  <Paragraphs>92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8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ИЮНЬ 2026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Мельник Наталья Александровна</cp:lastModifiedBy>
  <cp:revision>27</cp:revision>
  <cp:lastPrinted>2026-05-27T11:15:01Z</cp:lastPrinted>
  <dcterms:created xsi:type="dcterms:W3CDTF">2025-11-06T11:20:25Z</dcterms:created>
  <dcterms:modified xsi:type="dcterms:W3CDTF">2026-05-28T06:51:46Z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2</vt:i4>
  </property>
</Properties>
</file>