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slideLayouts/slideLayout6.xml" ContentType="application/vnd.openxmlformats-officedocument.presentationml.slideLayout+xml"/>
  <Override PartName="/ppt/theme/theme5.xml" ContentType="application/vnd.openxmlformats-officedocument.theme+xml"/>
  <Override PartName="/ppt/slideLayouts/slideLayout7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53" r:id="rId3"/>
    <p:sldMasterId id="2147483655" r:id="rId4"/>
    <p:sldMasterId id="2147483657" r:id="rId5"/>
    <p:sldMasterId id="2147483659" r:id="rId6"/>
  </p:sldMasterIdLst>
  <p:sldIdLst>
    <p:sldId id="256" r:id="rId7"/>
    <p:sldId id="257" r:id="rId8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3216" y="-42"/>
      </p:cViewPr>
      <p:guideLst>
        <p:guide orient="horz" pos="3368"/>
        <p:guide pos="23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516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080" cy="705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7930C263-11B1-44DE-9C23-D800326905D1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516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080" cy="705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AC3FB81C-F77B-492D-9A66-CB844B3BEF4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516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080" cy="705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fld id="{2186FF26-8CDE-428E-B7A3-E658F8142A6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Обычны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516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080" cy="705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7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8"/>
          </p:nvPr>
        </p:nvSpPr>
        <p:spPr/>
        <p:txBody>
          <a:bodyPr/>
          <a:lstStyle/>
          <a:p>
            <a:fld id="{8556A89F-A162-4B82-B934-9E420713845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9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516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080" cy="705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lstStyle/>
          <a:p>
            <a:fld id="{F282C9BC-1EF7-4E27-AE4B-D6F219D99EA5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516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080" cy="705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3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4"/>
          </p:nvPr>
        </p:nvSpPr>
        <p:spPr/>
        <p:txBody>
          <a:bodyPr/>
          <a:lstStyle/>
          <a:p>
            <a:fld id="{701E468D-79CF-4DF0-BBD5-C705A4AE2DFD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822920" y="-1310040"/>
            <a:ext cx="2315160" cy="43750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ru-RU" sz="44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/>
          </p:nvPr>
        </p:nvSpPr>
        <p:spPr>
          <a:xfrm>
            <a:off x="378000" y="2459520"/>
            <a:ext cx="6805080" cy="705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ru-RU" sz="32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6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7"/>
          </p:nvPr>
        </p:nvSpPr>
        <p:spPr/>
        <p:txBody>
          <a:bodyPr/>
          <a:lstStyle/>
          <a:p>
            <a:fld id="{6A667705-4B9E-41B8-A2E2-E19E157BC0A2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8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4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6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160" cy="4374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080" cy="705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884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544536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6C34D38B-B87B-4F13-A5B4-D5B64BD00660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37800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160" cy="4374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080" cy="705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9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884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0" name="PlaceHolder 4"/>
          <p:cNvSpPr>
            <a:spLocks noGrp="1"/>
          </p:cNvSpPr>
          <p:nvPr>
            <p:ph type="sldNum" idx="5"/>
          </p:nvPr>
        </p:nvSpPr>
        <p:spPr>
          <a:xfrm>
            <a:off x="544536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D743F69C-9A33-4E94-941A-57B4633E844F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dt" idx="6"/>
          </p:nvPr>
        </p:nvSpPr>
        <p:spPr>
          <a:xfrm>
            <a:off x="37800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160" cy="4374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080" cy="705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18" name="PlaceHolder 3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884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9" name="PlaceHolder 4"/>
          <p:cNvSpPr>
            <a:spLocks noGrp="1"/>
          </p:cNvSpPr>
          <p:nvPr>
            <p:ph type="sldNum" idx="8"/>
          </p:nvPr>
        </p:nvSpPr>
        <p:spPr>
          <a:xfrm>
            <a:off x="544536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BB248B60-B253-4AB6-9B91-D8F45407D047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0" name="PlaceHolder 5"/>
          <p:cNvSpPr>
            <a:spLocks noGrp="1"/>
          </p:cNvSpPr>
          <p:nvPr>
            <p:ph type="dt" idx="9"/>
          </p:nvPr>
        </p:nvSpPr>
        <p:spPr>
          <a:xfrm>
            <a:off x="37800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160" cy="4374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080" cy="705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25" name="PlaceHolder 3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884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6" name="PlaceHolder 4"/>
          <p:cNvSpPr>
            <a:spLocks noGrp="1"/>
          </p:cNvSpPr>
          <p:nvPr>
            <p:ph type="sldNum" idx="11"/>
          </p:nvPr>
        </p:nvSpPr>
        <p:spPr>
          <a:xfrm>
            <a:off x="544536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33A37464-36F1-44EE-8D05-BAEDE784DC82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27" name="PlaceHolder 5"/>
          <p:cNvSpPr>
            <a:spLocks noGrp="1"/>
          </p:cNvSpPr>
          <p:nvPr>
            <p:ph type="dt" idx="12"/>
          </p:nvPr>
        </p:nvSpPr>
        <p:spPr>
          <a:xfrm>
            <a:off x="37800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160" cy="4374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080" cy="705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2" name="PlaceHolder 3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884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33" name="PlaceHolder 4"/>
          <p:cNvSpPr>
            <a:spLocks noGrp="1"/>
          </p:cNvSpPr>
          <p:nvPr>
            <p:ph type="sldNum" idx="14"/>
          </p:nvPr>
        </p:nvSpPr>
        <p:spPr>
          <a:xfrm>
            <a:off x="544536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051FED2-FD0F-4E1C-9AD1-CB982D8998D6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dt" idx="15"/>
          </p:nvPr>
        </p:nvSpPr>
        <p:spPr>
          <a:xfrm>
            <a:off x="37800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8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822920" y="-1309680"/>
            <a:ext cx="2315160" cy="4374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080" cy="70563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Седьмой уровень структуры</a:t>
            </a:r>
          </a:p>
        </p:txBody>
      </p:sp>
      <p:sp>
        <p:nvSpPr>
          <p:cNvPr id="39" name="PlaceHolder 3"/>
          <p:cNvSpPr>
            <a:spLocks noGrp="1"/>
          </p:cNvSpPr>
          <p:nvPr>
            <p:ph type="ftr" idx="16"/>
          </p:nvPr>
        </p:nvSpPr>
        <p:spPr>
          <a:xfrm>
            <a:off x="2571480" y="9945000"/>
            <a:ext cx="241884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40" name="PlaceHolder 4"/>
          <p:cNvSpPr>
            <a:spLocks noGrp="1"/>
          </p:cNvSpPr>
          <p:nvPr>
            <p:ph type="sldNum" idx="17"/>
          </p:nvPr>
        </p:nvSpPr>
        <p:spPr>
          <a:xfrm>
            <a:off x="544536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pos="0" algn="l"/>
              </a:tabLst>
            </a:pPr>
            <a:fld id="{04A45DEF-D6BB-4D3E-8895-45B97DB8F4EB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uFillTx/>
              <a:latin typeface="Times New Roman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 type="dt" idx="18"/>
          </p:nvPr>
        </p:nvSpPr>
        <p:spPr>
          <a:xfrm>
            <a:off x="378000" y="9945000"/>
            <a:ext cx="1738080" cy="533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buNone/>
              <a:defRPr lang="ru-RU" sz="1400" b="0" u="none" strike="noStrike">
                <a:solidFill>
                  <a:srgbClr val="000000"/>
                </a:solidFill>
                <a:uFillTx/>
                <a:latin typeface="Times New Roman"/>
              </a:defRPr>
            </a:lvl1pPr>
          </a:lstStyle>
          <a:p>
            <a:pPr indent="0">
              <a:buNone/>
            </a:pPr>
            <a:r>
              <a:rPr lang="ru-RU" sz="1400" b="0" u="none" strike="noStrike">
                <a:solidFill>
                  <a:srgbClr val="000000"/>
                </a:solidFill>
                <a:uFillTx/>
                <a:latin typeface="Times New Roman"/>
              </a:rPr>
              <a:t>&lt;дата/время&gt;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object 33"/>
          <p:cNvPicPr/>
          <p:nvPr/>
        </p:nvPicPr>
        <p:blipFill>
          <a:blip r:embed="rId2"/>
          <a:stretch/>
        </p:blipFill>
        <p:spPr>
          <a:xfrm>
            <a:off x="3731760" y="30600"/>
            <a:ext cx="3718800" cy="1657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5" name="object 35"/>
          <p:cNvSpPr/>
          <p:nvPr/>
        </p:nvSpPr>
        <p:spPr>
          <a:xfrm>
            <a:off x="106200" y="7614360"/>
            <a:ext cx="7344360" cy="3077640"/>
          </a:xfrm>
          <a:custGeom>
            <a:avLst/>
            <a:gdLst>
              <a:gd name="textAreaLeft" fmla="*/ 0 w 7344360"/>
              <a:gd name="textAreaRight" fmla="*/ 7345800 w 7344360"/>
              <a:gd name="textAreaTop" fmla="*/ 0 h 3077640"/>
              <a:gd name="textAreaBottom" fmla="*/ 3079080 h 307764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46" name="Группа 1"/>
          <p:cNvGrpSpPr/>
          <p:nvPr/>
        </p:nvGrpSpPr>
        <p:grpSpPr>
          <a:xfrm>
            <a:off x="468720" y="8473320"/>
            <a:ext cx="1146240" cy="131400"/>
            <a:chOff x="468720" y="8473320"/>
            <a:chExt cx="1146240" cy="131400"/>
          </a:xfrm>
        </p:grpSpPr>
        <p:pic>
          <p:nvPicPr>
            <p:cNvPr id="47" name="object 36"/>
            <p:cNvPicPr/>
            <p:nvPr/>
          </p:nvPicPr>
          <p:blipFill>
            <a:blip r:embed="rId3"/>
            <a:stretch/>
          </p:blipFill>
          <p:spPr>
            <a:xfrm>
              <a:off x="468720" y="8473320"/>
              <a:ext cx="101880" cy="1314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48" name="object 37"/>
            <p:cNvSpPr/>
            <p:nvPr/>
          </p:nvSpPr>
          <p:spPr>
            <a:xfrm>
              <a:off x="595440" y="8475120"/>
              <a:ext cx="93240" cy="128160"/>
            </a:xfrm>
            <a:custGeom>
              <a:avLst/>
              <a:gdLst>
                <a:gd name="textAreaLeft" fmla="*/ 0 w 93240"/>
                <a:gd name="textAreaRight" fmla="*/ 94680 w 93240"/>
                <a:gd name="textAreaTop" fmla="*/ 0 h 128160"/>
                <a:gd name="textAreaBottom" fmla="*/ 129600 h 12816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49" name="object 38"/>
            <p:cNvPicPr/>
            <p:nvPr/>
          </p:nvPicPr>
          <p:blipFill>
            <a:blip r:embed="rId4"/>
            <a:stretch/>
          </p:blipFill>
          <p:spPr>
            <a:xfrm>
              <a:off x="713160" y="8473320"/>
              <a:ext cx="290880" cy="131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0" name="object 39"/>
            <p:cNvPicPr/>
            <p:nvPr/>
          </p:nvPicPr>
          <p:blipFill>
            <a:blip r:embed="rId5"/>
            <a:stretch/>
          </p:blipFill>
          <p:spPr>
            <a:xfrm>
              <a:off x="1026000" y="8473320"/>
              <a:ext cx="317880" cy="131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1" name="object 40"/>
            <p:cNvPicPr/>
            <p:nvPr/>
          </p:nvPicPr>
          <p:blipFill>
            <a:blip r:embed="rId6"/>
            <a:stretch/>
          </p:blipFill>
          <p:spPr>
            <a:xfrm>
              <a:off x="1369800" y="8475120"/>
              <a:ext cx="108720" cy="127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52" name="object 41"/>
            <p:cNvPicPr/>
            <p:nvPr/>
          </p:nvPicPr>
          <p:blipFill>
            <a:blip r:embed="rId7"/>
            <a:stretch/>
          </p:blipFill>
          <p:spPr>
            <a:xfrm>
              <a:off x="1503360" y="8475120"/>
              <a:ext cx="111600" cy="12960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160" cy="18658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>
                <a:solidFill>
                  <a:schemeClr val="lt1"/>
                </a:solidFill>
                <a:uFillTx/>
                <a:latin typeface="Calibri"/>
              </a:rPr>
              <a:t>НА</a:t>
            </a:r>
            <a:r>
              <a:rPr lang="ru-RU" sz="2700" b="1" u="none" strike="noStrike" spc="-6">
                <a:solidFill>
                  <a:schemeClr val="lt1"/>
                </a:solidFill>
                <a:uFillTx/>
                <a:latin typeface="Calibri"/>
              </a:rPr>
              <a:t> </a:t>
            </a:r>
            <a:r>
              <a:rPr lang="ru-RU" sz="2700" b="1" u="none" strike="noStrike" spc="-11">
                <a:solidFill>
                  <a:schemeClr val="lt1"/>
                </a:solidFill>
                <a:uFillTx/>
                <a:latin typeface="Calibri"/>
              </a:rPr>
              <a:t>АВГУСТ</a:t>
            </a:r>
            <a:endParaRPr lang="ru-RU" sz="27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4" name="object 43"/>
          <p:cNvSpPr/>
          <p:nvPr/>
        </p:nvSpPr>
        <p:spPr>
          <a:xfrm>
            <a:off x="417240" y="8714520"/>
            <a:ext cx="5173200" cy="18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 defTabSz="914400">
              <a:lnSpc>
                <a:spcPct val="75000"/>
              </a:lnSpc>
            </a:pPr>
            <a:r>
              <a:rPr lang="ru-RU" sz="3600" b="1" u="none" strike="noStrike" spc="-11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75000"/>
              </a:lnSpc>
            </a:pPr>
            <a:r>
              <a:rPr lang="ru-RU" sz="3600" b="1" u="none" strike="noStrik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3600" b="1" u="none" strike="noStrike" spc="-136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3600" b="1" u="none" strike="noStrik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3600" b="1" u="none" strike="noStrike" spc="-136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3600" b="1" u="none" strike="noStrike" spc="-11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lang="ru-RU" sz="1300" b="0" u="none" strike="noStrike" spc="-34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1300" b="0" u="none" strike="noStrike" spc="-11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Адрес: г. Светлоград ул. Тургенева  д. 24</a:t>
            </a:r>
            <a:r>
              <a:rPr sz="1300"/>
              <a:t/>
            </a:r>
            <a:br>
              <a:rPr sz="1300"/>
            </a:b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Контактный номер 8(86547)3-00-17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ФИО Зубакина Людмила Александровна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5" name="object 44"/>
          <p:cNvSpPr/>
          <p:nvPr/>
        </p:nvSpPr>
        <p:spPr>
          <a:xfrm rot="21597600">
            <a:off x="543600" y="1551960"/>
            <a:ext cx="6475320" cy="28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just" defTabSz="914400">
              <a:lnSpc>
                <a:spcPct val="112000"/>
              </a:lnSpc>
            </a:pP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 четверг 08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:00</a:t>
            </a:r>
            <a:r>
              <a:rPr lang="ru-RU" sz="1600" b="1" u="none" strike="noStrike" spc="-6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4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>
                <a:solidFill>
                  <a:srgbClr val="58595B"/>
                </a:solidFill>
                <a:uFillTx/>
                <a:latin typeface="Calibri"/>
              </a:rPr>
              <a:t>17:00, пятница 08:00-15-45</a:t>
            </a:r>
            <a:endParaRPr lang="ru-RU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56" name="object 45"/>
          <p:cNvSpPr/>
          <p:nvPr/>
        </p:nvSpPr>
        <p:spPr>
          <a:xfrm>
            <a:off x="6332400" y="9558360"/>
            <a:ext cx="91620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3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3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6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>
                <a:solidFill>
                  <a:srgbClr val="FFFFFF"/>
                </a:solidFill>
                <a:uFillTx/>
                <a:latin typeface="Calibri"/>
              </a:rPr>
              <a:t>Ставропольскому краю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57" name="Группа 103"/>
          <p:cNvGrpSpPr/>
          <p:nvPr/>
        </p:nvGrpSpPr>
        <p:grpSpPr>
          <a:xfrm>
            <a:off x="512280" y="214200"/>
            <a:ext cx="2516400" cy="982080"/>
            <a:chOff x="512280" y="214200"/>
            <a:chExt cx="2516400" cy="982080"/>
          </a:xfrm>
        </p:grpSpPr>
        <p:pic>
          <p:nvPicPr>
            <p:cNvPr id="58" name="object 49"/>
            <p:cNvPicPr/>
            <p:nvPr/>
          </p:nvPicPr>
          <p:blipFill>
            <a:blip r:embed="rId8"/>
            <a:stretch/>
          </p:blipFill>
          <p:spPr>
            <a:xfrm>
              <a:off x="512280" y="214200"/>
              <a:ext cx="838080" cy="9558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59" name="object 50"/>
            <p:cNvSpPr/>
            <p:nvPr/>
          </p:nvSpPr>
          <p:spPr>
            <a:xfrm>
              <a:off x="1577160" y="539640"/>
              <a:ext cx="293760" cy="183960"/>
            </a:xfrm>
            <a:custGeom>
              <a:avLst/>
              <a:gdLst>
                <a:gd name="textAreaLeft" fmla="*/ 0 w 293760"/>
                <a:gd name="textAreaRight" fmla="*/ 295200 w 293760"/>
                <a:gd name="textAreaTop" fmla="*/ 0 h 183960"/>
                <a:gd name="textAreaBottom" fmla="*/ 185400 h 18396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grpSp>
          <p:nvGrpSpPr>
            <p:cNvPr id="60" name="object 51"/>
            <p:cNvGrpSpPr/>
            <p:nvPr/>
          </p:nvGrpSpPr>
          <p:grpSpPr>
            <a:xfrm>
              <a:off x="1917720" y="540000"/>
              <a:ext cx="446400" cy="149760"/>
              <a:chOff x="1917720" y="540000"/>
              <a:chExt cx="446400" cy="149760"/>
            </a:xfrm>
          </p:grpSpPr>
          <p:sp>
            <p:nvSpPr>
              <p:cNvPr id="61" name="object 52"/>
              <p:cNvSpPr/>
              <p:nvPr/>
            </p:nvSpPr>
            <p:spPr>
              <a:xfrm>
                <a:off x="1917720" y="540000"/>
                <a:ext cx="289440" cy="149760"/>
              </a:xfrm>
              <a:custGeom>
                <a:avLst/>
                <a:gdLst>
                  <a:gd name="textAreaLeft" fmla="*/ 0 w 289440"/>
                  <a:gd name="textAreaRight" fmla="*/ 290880 w 289440"/>
                  <a:gd name="textAreaTop" fmla="*/ 0 h 149760"/>
                  <a:gd name="textAreaBottom" fmla="*/ 151200 h 14976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pic>
            <p:nvPicPr>
              <p:cNvPr id="62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540360"/>
                <a:ext cx="119880" cy="1486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63" name="object 54"/>
            <p:cNvPicPr/>
            <p:nvPr/>
          </p:nvPicPr>
          <p:blipFill>
            <a:blip r:embed="rId10"/>
            <a:stretch/>
          </p:blipFill>
          <p:spPr>
            <a:xfrm>
              <a:off x="1556640" y="775080"/>
              <a:ext cx="158400" cy="15228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64" name="object 55"/>
            <p:cNvGrpSpPr/>
            <p:nvPr/>
          </p:nvGrpSpPr>
          <p:grpSpPr>
            <a:xfrm>
              <a:off x="1762920" y="776160"/>
              <a:ext cx="676080" cy="182160"/>
              <a:chOff x="1762920" y="776160"/>
              <a:chExt cx="676080" cy="182160"/>
            </a:xfrm>
          </p:grpSpPr>
          <p:pic>
            <p:nvPicPr>
              <p:cNvPr id="65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776520"/>
                <a:ext cx="121320" cy="1486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66" name="object 57"/>
              <p:cNvSpPr/>
              <p:nvPr/>
            </p:nvSpPr>
            <p:spPr>
              <a:xfrm>
                <a:off x="1917720" y="776160"/>
                <a:ext cx="521280" cy="182160"/>
              </a:xfrm>
              <a:custGeom>
                <a:avLst/>
                <a:gdLst>
                  <a:gd name="textAreaLeft" fmla="*/ 0 w 521280"/>
                  <a:gd name="textAreaRight" fmla="*/ 522720 w 521280"/>
                  <a:gd name="textAreaTop" fmla="*/ 0 h 182160"/>
                  <a:gd name="textAreaBottom" fmla="*/ 183600 h 18216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67" name="object 58"/>
            <p:cNvGrpSpPr/>
            <p:nvPr/>
          </p:nvGrpSpPr>
          <p:grpSpPr>
            <a:xfrm>
              <a:off x="2489040" y="776520"/>
              <a:ext cx="289440" cy="148680"/>
              <a:chOff x="2489040" y="776520"/>
              <a:chExt cx="289440" cy="148680"/>
            </a:xfrm>
          </p:grpSpPr>
          <p:pic>
            <p:nvPicPr>
              <p:cNvPr id="68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776520"/>
                <a:ext cx="128520" cy="1486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69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776520"/>
                <a:ext cx="119520" cy="1486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70" name="object 61"/>
            <p:cNvGrpSpPr/>
            <p:nvPr/>
          </p:nvGrpSpPr>
          <p:grpSpPr>
            <a:xfrm>
              <a:off x="1556640" y="1009800"/>
              <a:ext cx="1472040" cy="186480"/>
              <a:chOff x="1556640" y="1009800"/>
              <a:chExt cx="1472040" cy="186480"/>
            </a:xfrm>
          </p:grpSpPr>
          <p:pic>
            <p:nvPicPr>
              <p:cNvPr id="71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017000"/>
                <a:ext cx="141840" cy="154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2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017000"/>
                <a:ext cx="163080" cy="154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3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009800"/>
                <a:ext cx="358920" cy="1864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4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017000"/>
                <a:ext cx="163080" cy="154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75" name="object 66"/>
              <p:cNvSpPr/>
              <p:nvPr/>
            </p:nvSpPr>
            <p:spPr>
              <a:xfrm>
                <a:off x="2494080" y="1015920"/>
                <a:ext cx="137160" cy="148320"/>
              </a:xfrm>
              <a:custGeom>
                <a:avLst/>
                <a:gdLst>
                  <a:gd name="textAreaLeft" fmla="*/ 0 w 137160"/>
                  <a:gd name="textAreaRight" fmla="*/ 138600 w 137160"/>
                  <a:gd name="textAreaTop" fmla="*/ 0 h 148320"/>
                  <a:gd name="textAreaBottom" fmla="*/ 149760 h 14832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pic>
            <p:nvPicPr>
              <p:cNvPr id="76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015920"/>
                <a:ext cx="168840" cy="1800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77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015920"/>
                <a:ext cx="167040" cy="1486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78" name="Овал 3"/>
          <p:cNvSpPr/>
          <p:nvPr/>
        </p:nvSpPr>
        <p:spPr>
          <a:xfrm>
            <a:off x="6225480" y="8602560"/>
            <a:ext cx="813960" cy="813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79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600120" cy="515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0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60760" cy="86076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81" name="Таблица 4"/>
          <p:cNvGraphicFramePr/>
          <p:nvPr>
            <p:extLst>
              <p:ext uri="{D42A27DB-BD31-4B8C-83A1-F6EECF244321}">
                <p14:modId xmlns:p14="http://schemas.microsoft.com/office/powerpoint/2010/main" val="1836467782"/>
              </p:ext>
            </p:extLst>
          </p:nvPr>
        </p:nvGraphicFramePr>
        <p:xfrm>
          <a:off x="384120" y="2023943"/>
          <a:ext cx="6789600" cy="6131069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629691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8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Дата </a:t>
                      </a:r>
                      <a:endParaRPr lang="ru-RU" sz="18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Мероприятие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Время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начала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600747"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03.08.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День арбуза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>
                          <a:solidFill>
                            <a:srgbClr val="231F2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800" b="0" u="none" strike="noStrike" spc="-26">
                          <a:solidFill>
                            <a:srgbClr val="231F2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66714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04.08.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Территория хорошего настроения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800" b="0" u="none" strike="noStrike" spc="-26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95874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05.08.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Всё о </a:t>
                      </a:r>
                      <a:r>
                        <a:rPr lang="ru-RU" sz="1800" b="0" u="none" strike="noStrike" dirty="0" err="1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мессенджере</a:t>
                      </a: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МАХ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800" b="0" u="none" strike="noStrike" spc="-26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95874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06.08.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Затерянный мир Балтики (</a:t>
                      </a:r>
                      <a:r>
                        <a:rPr lang="ru-RU" sz="1800" b="0" u="none" strike="noStrike" dirty="0" err="1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Гогланд</a:t>
                      </a: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800" b="0" u="none" strike="noStrike" spc="-26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66714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07.08.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О здоровом образе жизни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800" b="0" u="none" strike="noStrike" spc="-26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566714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10.08.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Смартфон без секретов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800" b="0" u="none" strike="noStrike" spc="-26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95874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11.08.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 smtClean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Танцкласс</a:t>
                      </a:r>
                      <a:r>
                        <a:rPr lang="ru-RU" sz="1800" b="0" u="none" strike="noStrike" baseline="0" dirty="0" smtClean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«</a:t>
                      </a:r>
                      <a:r>
                        <a:rPr lang="ru-RU" sz="1800" b="0" u="none" strike="noStrike" dirty="0" smtClean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Зажигательный </a:t>
                      </a: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твист»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800" b="0" u="none" strike="noStrike" spc="-26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95874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12.08.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Международный день молодёжи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800" b="0" u="none" strike="noStrike" spc="-26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566714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13.08.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Компьютерная грамотность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800" b="0" u="none" strike="noStrike" spc="-26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639890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14.08.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Вопросы по пенсионной грамотности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10:</a:t>
                      </a:r>
                      <a:r>
                        <a:rPr lang="ru-RU" sz="1800" b="0" u="none" strike="noStrike" spc="-26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00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" name="object 33"/>
          <p:cNvPicPr/>
          <p:nvPr/>
        </p:nvPicPr>
        <p:blipFill>
          <a:blip r:embed="rId2"/>
          <a:stretch/>
        </p:blipFill>
        <p:spPr>
          <a:xfrm>
            <a:off x="3731760" y="30600"/>
            <a:ext cx="3718800" cy="16570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" name="object 35"/>
          <p:cNvSpPr/>
          <p:nvPr/>
        </p:nvSpPr>
        <p:spPr>
          <a:xfrm>
            <a:off x="106200" y="7614360"/>
            <a:ext cx="7344360" cy="3077640"/>
          </a:xfrm>
          <a:custGeom>
            <a:avLst/>
            <a:gdLst>
              <a:gd name="textAreaLeft" fmla="*/ 0 w 7344360"/>
              <a:gd name="textAreaRight" fmla="*/ 7345800 w 7344360"/>
              <a:gd name="textAreaTop" fmla="*/ 0 h 3077640"/>
              <a:gd name="textAreaBottom" fmla="*/ 3079080 h 307764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 defTabSz="914400">
              <a:lnSpc>
                <a:spcPct val="100000"/>
              </a:lnSpc>
            </a:pPr>
            <a:endParaRPr lang="ru-RU" sz="1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84" name="Группа 1"/>
          <p:cNvGrpSpPr/>
          <p:nvPr/>
        </p:nvGrpSpPr>
        <p:grpSpPr>
          <a:xfrm>
            <a:off x="468720" y="8473320"/>
            <a:ext cx="1146240" cy="131400"/>
            <a:chOff x="468720" y="8473320"/>
            <a:chExt cx="1146240" cy="131400"/>
          </a:xfrm>
        </p:grpSpPr>
        <p:pic>
          <p:nvPicPr>
            <p:cNvPr id="85" name="object 36"/>
            <p:cNvPicPr/>
            <p:nvPr/>
          </p:nvPicPr>
          <p:blipFill>
            <a:blip r:embed="rId3"/>
            <a:stretch/>
          </p:blipFill>
          <p:spPr>
            <a:xfrm>
              <a:off x="468720" y="8473320"/>
              <a:ext cx="101880" cy="1314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86" name="object 37"/>
            <p:cNvSpPr/>
            <p:nvPr/>
          </p:nvSpPr>
          <p:spPr>
            <a:xfrm>
              <a:off x="595440" y="8475120"/>
              <a:ext cx="93240" cy="128160"/>
            </a:xfrm>
            <a:custGeom>
              <a:avLst/>
              <a:gdLst>
                <a:gd name="textAreaLeft" fmla="*/ 0 w 93240"/>
                <a:gd name="textAreaRight" fmla="*/ 94680 w 93240"/>
                <a:gd name="textAreaTop" fmla="*/ 0 h 128160"/>
                <a:gd name="textAreaBottom" fmla="*/ 129600 h 12816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pic>
          <p:nvPicPr>
            <p:cNvPr id="87" name="object 38"/>
            <p:cNvPicPr/>
            <p:nvPr/>
          </p:nvPicPr>
          <p:blipFill>
            <a:blip r:embed="rId4"/>
            <a:stretch/>
          </p:blipFill>
          <p:spPr>
            <a:xfrm>
              <a:off x="713160" y="8473320"/>
              <a:ext cx="290880" cy="131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88" name="object 39"/>
            <p:cNvPicPr/>
            <p:nvPr/>
          </p:nvPicPr>
          <p:blipFill>
            <a:blip r:embed="rId5"/>
            <a:stretch/>
          </p:blipFill>
          <p:spPr>
            <a:xfrm>
              <a:off x="1026000" y="8473320"/>
              <a:ext cx="317880" cy="1314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89" name="object 40"/>
            <p:cNvPicPr/>
            <p:nvPr/>
          </p:nvPicPr>
          <p:blipFill>
            <a:blip r:embed="rId6"/>
            <a:stretch/>
          </p:blipFill>
          <p:spPr>
            <a:xfrm>
              <a:off x="1369800" y="8475120"/>
              <a:ext cx="108720" cy="12780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90" name="object 41"/>
            <p:cNvPicPr/>
            <p:nvPr/>
          </p:nvPicPr>
          <p:blipFill>
            <a:blip r:embed="rId7"/>
            <a:stretch/>
          </p:blipFill>
          <p:spPr>
            <a:xfrm>
              <a:off x="1503360" y="8475120"/>
              <a:ext cx="111600" cy="12960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160" cy="186588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noAutofit/>
          </a:bodyPr>
          <a:lstStyle/>
          <a:p>
            <a:pPr marL="439560" indent="-427320" algn="r" defTabSz="914400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>
                <a:solidFill>
                  <a:schemeClr val="lt1"/>
                </a:solidFill>
                <a:uFillTx/>
                <a:latin typeface="Calibri"/>
              </a:rPr>
              <a:t>МЕРОПРИЯТИЯ </a:t>
            </a:r>
            <a:r>
              <a:rPr lang="ru-RU" sz="2700" b="1" u="none" strike="noStrike">
                <a:solidFill>
                  <a:schemeClr val="lt1"/>
                </a:solidFill>
                <a:uFillTx/>
                <a:latin typeface="Calibri"/>
              </a:rPr>
              <a:t>НА АВГУСТ</a:t>
            </a:r>
            <a:endParaRPr lang="ru-RU" sz="27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439560" indent="0" algn="r" defTabSz="914400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>
                <a:solidFill>
                  <a:schemeClr val="lt1"/>
                </a:solidFill>
                <a:uFillTx/>
                <a:latin typeface="Calibri"/>
              </a:rPr>
              <a:t>2026</a:t>
            </a:r>
            <a:endParaRPr lang="ru-RU" sz="27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2" name="object 43"/>
          <p:cNvSpPr/>
          <p:nvPr/>
        </p:nvSpPr>
        <p:spPr>
          <a:xfrm>
            <a:off x="417240" y="8714520"/>
            <a:ext cx="5173200" cy="1839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 defTabSz="914400">
              <a:lnSpc>
                <a:spcPct val="75000"/>
              </a:lnSpc>
            </a:pPr>
            <a:r>
              <a:rPr lang="ru-RU" sz="3600" b="1" u="none" strike="noStrike" spc="-11">
                <a:solidFill>
                  <a:srgbClr val="FFFFFF"/>
                </a:solidFill>
                <a:uFillTx/>
                <a:latin typeface="Calibri"/>
              </a:rPr>
              <a:t>ПРИХОДИТЕ, 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ct val="75000"/>
              </a:lnSpc>
            </a:pPr>
            <a:r>
              <a:rPr lang="ru-RU" sz="3600" b="1" u="none" strike="noStrike">
                <a:solidFill>
                  <a:srgbClr val="FFFFFF"/>
                </a:solidFill>
                <a:uFillTx/>
                <a:latin typeface="Calibri"/>
              </a:rPr>
              <a:t>МЫ</a:t>
            </a:r>
            <a:r>
              <a:rPr lang="ru-RU" sz="3600" b="1" u="none" strike="noStrike" spc="-136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3600" b="1" u="none" strike="noStrike">
                <a:solidFill>
                  <a:srgbClr val="FFFFFF"/>
                </a:solidFill>
                <a:uFillTx/>
                <a:latin typeface="Calibri"/>
              </a:rPr>
              <a:t>ВАС</a:t>
            </a:r>
            <a:r>
              <a:rPr lang="ru-RU" sz="3600" b="1" u="none" strike="noStrike" spc="-136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3600" b="1" u="none" strike="noStrike" spc="-11">
                <a:solidFill>
                  <a:srgbClr val="FFFFFF"/>
                </a:solidFill>
                <a:uFillTx/>
                <a:latin typeface="Calibri"/>
              </a:rPr>
              <a:t>ЖДЕМ!</a:t>
            </a:r>
            <a:endParaRPr lang="ru-RU" sz="36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429"/>
              </a:lnSpc>
              <a:spcBef>
                <a:spcPts val="104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Наши</a:t>
            </a:r>
            <a:r>
              <a:rPr lang="ru-RU" sz="1300" b="0" u="none" strike="noStrike" spc="-34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1300" b="0" u="none" strike="noStrike" spc="-11">
                <a:solidFill>
                  <a:srgbClr val="FFFFFF"/>
                </a:solidFill>
                <a:uFillTx/>
                <a:latin typeface="Calibri"/>
              </a:rPr>
              <a:t>контакты: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Адрес: г. Светлоград ул.Тургенева д.24</a:t>
            </a:r>
            <a:r>
              <a:rPr sz="1300"/>
              <a:t/>
            </a:r>
            <a:br>
              <a:rPr sz="1300"/>
            </a:b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Контактный номер 8(86547)3-00-17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5120" defTabSz="91440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uFillTx/>
                <a:latin typeface="Calibri"/>
              </a:rPr>
              <a:t>ФИО Зубакина Людмила Александровна</a:t>
            </a:r>
            <a:endParaRPr lang="ru-RU" sz="13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3" name="object 44"/>
          <p:cNvSpPr/>
          <p:nvPr/>
        </p:nvSpPr>
        <p:spPr>
          <a:xfrm>
            <a:off x="360000" y="1440000"/>
            <a:ext cx="6658920" cy="2851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algn="just" defTabSz="914400">
              <a:lnSpc>
                <a:spcPct val="112000"/>
              </a:lnSpc>
            </a:pP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Время</a:t>
            </a:r>
            <a:r>
              <a:rPr lang="ru-RU" sz="1600" b="1" u="none" strike="noStrike" spc="-65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работы: понедельник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четверг</a:t>
            </a:r>
            <a:r>
              <a:rPr lang="ru-RU" sz="1600" b="1" u="none" strike="noStrike" spc="-11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08:00</a:t>
            </a:r>
            <a:r>
              <a:rPr lang="ru-RU" sz="1600" b="1" u="none" strike="noStrike" spc="-6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>
                <a:solidFill>
                  <a:srgbClr val="58595B"/>
                </a:solidFill>
                <a:uFillTx/>
                <a:latin typeface="Calibri"/>
              </a:rPr>
              <a:t>–</a:t>
            </a:r>
            <a:r>
              <a:rPr lang="ru-RU" sz="1600" b="1" u="none" strike="noStrike" spc="-14">
                <a:solidFill>
                  <a:srgbClr val="58595B"/>
                </a:solidFill>
                <a:uFillTx/>
                <a:latin typeface="Calibri"/>
              </a:rPr>
              <a:t> </a:t>
            </a:r>
            <a:r>
              <a:rPr lang="ru-RU" sz="1600" b="1" u="none" strike="noStrike" spc="-20">
                <a:solidFill>
                  <a:srgbClr val="58595B"/>
                </a:solidFill>
                <a:uFillTx/>
                <a:latin typeface="Calibri"/>
              </a:rPr>
              <a:t>17:00, пятница — 08:00-15:45</a:t>
            </a:r>
            <a:endParaRPr lang="ru-RU" sz="16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94" name="object 45"/>
          <p:cNvSpPr/>
          <p:nvPr/>
        </p:nvSpPr>
        <p:spPr>
          <a:xfrm>
            <a:off x="6332400" y="9558360"/>
            <a:ext cx="91620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 defTabSz="9144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Отделение Фонда</a:t>
            </a:r>
            <a:r>
              <a:rPr lang="ru-RU" sz="800" b="0" u="none" strike="noStrike" spc="493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пенсионного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</a:rPr>
              <a:t>и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 социального</a:t>
            </a:r>
            <a:r>
              <a:rPr lang="ru-RU" sz="800" b="0" u="none" strike="noStrike" spc="493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uFillTx/>
                <a:latin typeface="Calibri"/>
              </a:rPr>
              <a:t>страхования</a:t>
            </a:r>
            <a:r>
              <a:rPr lang="ru-RU" sz="800" b="0" u="none" strike="noStrike" spc="6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6">
                <a:solidFill>
                  <a:srgbClr val="FFFFFF"/>
                </a:solidFill>
                <a:uFillTx/>
                <a:latin typeface="Calibri"/>
              </a:rPr>
              <a:t>РФ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  <a:p>
            <a:pPr marL="12600" defTabSz="9144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uFillTx/>
                <a:latin typeface="Calibri"/>
              </a:rPr>
              <a:t>по</a:t>
            </a:r>
            <a:r>
              <a:rPr lang="ru-RU" sz="800" b="0" u="none" strike="noStrike" spc="40">
                <a:solidFill>
                  <a:srgbClr val="FFFFFF"/>
                </a:solidFill>
                <a:uFillTx/>
                <a:latin typeface="Calibri"/>
              </a:rPr>
              <a:t> </a:t>
            </a:r>
            <a:r>
              <a:rPr lang="ru-RU" sz="800" b="0" u="none" strike="noStrike" spc="-20">
                <a:solidFill>
                  <a:srgbClr val="FFFFFF"/>
                </a:solidFill>
                <a:uFillTx/>
                <a:latin typeface="Calibri"/>
              </a:rPr>
              <a:t>Ставропольскому краю</a:t>
            </a:r>
            <a:endParaRPr lang="ru-RU" sz="800" b="0" u="none" strike="noStrike">
              <a:solidFill>
                <a:srgbClr val="000000"/>
              </a:solidFill>
              <a:uFillTx/>
              <a:latin typeface="Arial"/>
            </a:endParaRPr>
          </a:p>
        </p:txBody>
      </p:sp>
      <p:grpSp>
        <p:nvGrpSpPr>
          <p:cNvPr id="95" name="Группа 103"/>
          <p:cNvGrpSpPr/>
          <p:nvPr/>
        </p:nvGrpSpPr>
        <p:grpSpPr>
          <a:xfrm>
            <a:off x="512280" y="214200"/>
            <a:ext cx="2516400" cy="982080"/>
            <a:chOff x="512280" y="214200"/>
            <a:chExt cx="2516400" cy="982080"/>
          </a:xfrm>
        </p:grpSpPr>
        <p:pic>
          <p:nvPicPr>
            <p:cNvPr id="96" name="object 49"/>
            <p:cNvPicPr/>
            <p:nvPr/>
          </p:nvPicPr>
          <p:blipFill>
            <a:blip r:embed="rId8"/>
            <a:stretch/>
          </p:blipFill>
          <p:spPr>
            <a:xfrm>
              <a:off x="512280" y="214200"/>
              <a:ext cx="838080" cy="9558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97" name="object 50"/>
            <p:cNvSpPr/>
            <p:nvPr/>
          </p:nvSpPr>
          <p:spPr>
            <a:xfrm>
              <a:off x="1577160" y="539640"/>
              <a:ext cx="293760" cy="183960"/>
            </a:xfrm>
            <a:custGeom>
              <a:avLst/>
              <a:gdLst>
                <a:gd name="textAreaLeft" fmla="*/ 0 w 293760"/>
                <a:gd name="textAreaRight" fmla="*/ 295200 w 293760"/>
                <a:gd name="textAreaTop" fmla="*/ 0 h 183960"/>
                <a:gd name="textAreaBottom" fmla="*/ 185400 h 18396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 defTabSz="914400"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uFillTx/>
                <a:latin typeface="Arial"/>
              </a:endParaRPr>
            </a:p>
          </p:txBody>
        </p:sp>
        <p:grpSp>
          <p:nvGrpSpPr>
            <p:cNvPr id="98" name="object 51"/>
            <p:cNvGrpSpPr/>
            <p:nvPr/>
          </p:nvGrpSpPr>
          <p:grpSpPr>
            <a:xfrm>
              <a:off x="1917720" y="540000"/>
              <a:ext cx="446400" cy="149760"/>
              <a:chOff x="1917720" y="540000"/>
              <a:chExt cx="446400" cy="149760"/>
            </a:xfrm>
          </p:grpSpPr>
          <p:sp>
            <p:nvSpPr>
              <p:cNvPr id="99" name="object 52"/>
              <p:cNvSpPr/>
              <p:nvPr/>
            </p:nvSpPr>
            <p:spPr>
              <a:xfrm>
                <a:off x="1917720" y="540000"/>
                <a:ext cx="289440" cy="149760"/>
              </a:xfrm>
              <a:custGeom>
                <a:avLst/>
                <a:gdLst>
                  <a:gd name="textAreaLeft" fmla="*/ 0 w 289440"/>
                  <a:gd name="textAreaRight" fmla="*/ 290880 w 289440"/>
                  <a:gd name="textAreaTop" fmla="*/ 0 h 149760"/>
                  <a:gd name="textAreaBottom" fmla="*/ 151200 h 14976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pic>
            <p:nvPicPr>
              <p:cNvPr id="100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540360"/>
                <a:ext cx="119880" cy="1486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101" name="object 54"/>
            <p:cNvPicPr/>
            <p:nvPr/>
          </p:nvPicPr>
          <p:blipFill>
            <a:blip r:embed="rId10"/>
            <a:stretch/>
          </p:blipFill>
          <p:spPr>
            <a:xfrm>
              <a:off x="1556640" y="775080"/>
              <a:ext cx="158400" cy="15228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102" name="object 55"/>
            <p:cNvGrpSpPr/>
            <p:nvPr/>
          </p:nvGrpSpPr>
          <p:grpSpPr>
            <a:xfrm>
              <a:off x="1762920" y="776160"/>
              <a:ext cx="676080" cy="182160"/>
              <a:chOff x="1762920" y="776160"/>
              <a:chExt cx="676080" cy="182160"/>
            </a:xfrm>
          </p:grpSpPr>
          <p:pic>
            <p:nvPicPr>
              <p:cNvPr id="103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776520"/>
                <a:ext cx="121320" cy="1486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04" name="object 57"/>
              <p:cNvSpPr/>
              <p:nvPr/>
            </p:nvSpPr>
            <p:spPr>
              <a:xfrm>
                <a:off x="1917720" y="776160"/>
                <a:ext cx="521280" cy="182160"/>
              </a:xfrm>
              <a:custGeom>
                <a:avLst/>
                <a:gdLst>
                  <a:gd name="textAreaLeft" fmla="*/ 0 w 521280"/>
                  <a:gd name="textAreaRight" fmla="*/ 522720 w 521280"/>
                  <a:gd name="textAreaTop" fmla="*/ 0 h 182160"/>
                  <a:gd name="textAreaBottom" fmla="*/ 183600 h 18216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</p:grpSp>
        <p:grpSp>
          <p:nvGrpSpPr>
            <p:cNvPr id="105" name="object 58"/>
            <p:cNvGrpSpPr/>
            <p:nvPr/>
          </p:nvGrpSpPr>
          <p:grpSpPr>
            <a:xfrm>
              <a:off x="2489040" y="776520"/>
              <a:ext cx="289440" cy="148680"/>
              <a:chOff x="2489040" y="776520"/>
              <a:chExt cx="289440" cy="148680"/>
            </a:xfrm>
          </p:grpSpPr>
          <p:pic>
            <p:nvPicPr>
              <p:cNvPr id="106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776520"/>
                <a:ext cx="128520" cy="1486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07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776520"/>
                <a:ext cx="119520" cy="1486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108" name="object 61"/>
            <p:cNvGrpSpPr/>
            <p:nvPr/>
          </p:nvGrpSpPr>
          <p:grpSpPr>
            <a:xfrm>
              <a:off x="1556640" y="1009800"/>
              <a:ext cx="1472040" cy="186480"/>
              <a:chOff x="1556640" y="1009800"/>
              <a:chExt cx="1472040" cy="186480"/>
            </a:xfrm>
          </p:grpSpPr>
          <p:pic>
            <p:nvPicPr>
              <p:cNvPr id="109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017000"/>
                <a:ext cx="141840" cy="154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10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017000"/>
                <a:ext cx="163080" cy="154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11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009800"/>
                <a:ext cx="358920" cy="1864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12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017000"/>
                <a:ext cx="163080" cy="15408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113" name="object 66"/>
              <p:cNvSpPr/>
              <p:nvPr/>
            </p:nvSpPr>
            <p:spPr>
              <a:xfrm>
                <a:off x="2494080" y="1015920"/>
                <a:ext cx="137160" cy="148320"/>
              </a:xfrm>
              <a:custGeom>
                <a:avLst/>
                <a:gdLst>
                  <a:gd name="textAreaLeft" fmla="*/ 0 w 137160"/>
                  <a:gd name="textAreaRight" fmla="*/ 138600 w 137160"/>
                  <a:gd name="textAreaTop" fmla="*/ 0 h 148320"/>
                  <a:gd name="textAreaBottom" fmla="*/ 149760 h 14832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 defTabSz="914400"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000000"/>
                  </a:solidFill>
                  <a:uFillTx/>
                  <a:latin typeface="Arial"/>
                </a:endParaRPr>
              </a:p>
            </p:txBody>
          </p:sp>
          <p:pic>
            <p:nvPicPr>
              <p:cNvPr id="114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015920"/>
                <a:ext cx="168840" cy="18000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115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015920"/>
                <a:ext cx="167040" cy="14868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116" name="Овал 3"/>
          <p:cNvSpPr/>
          <p:nvPr/>
        </p:nvSpPr>
        <p:spPr>
          <a:xfrm>
            <a:off x="6225480" y="8602560"/>
            <a:ext cx="813960" cy="81396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 defTabSz="914400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uFillTx/>
              <a:latin typeface="Calibri"/>
            </a:endParaRPr>
          </a:p>
        </p:txBody>
      </p:sp>
      <p:pic>
        <p:nvPicPr>
          <p:cNvPr id="117" name="object 48"/>
          <p:cNvPicPr/>
          <p:nvPr/>
        </p:nvPicPr>
        <p:blipFill>
          <a:blip r:embed="rId20"/>
          <a:stretch/>
        </p:blipFill>
        <p:spPr>
          <a:xfrm>
            <a:off x="6332400" y="8751960"/>
            <a:ext cx="600120" cy="5151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18" name="Рисунок 7"/>
          <p:cNvPicPr/>
          <p:nvPr/>
        </p:nvPicPr>
        <p:blipFill>
          <a:blip r:embed="rId21"/>
          <a:stretch/>
        </p:blipFill>
        <p:spPr>
          <a:xfrm>
            <a:off x="5160600" y="9558360"/>
            <a:ext cx="860760" cy="86076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119" name="Таблица 4"/>
          <p:cNvGraphicFramePr/>
          <p:nvPr>
            <p:extLst>
              <p:ext uri="{D42A27DB-BD31-4B8C-83A1-F6EECF244321}">
                <p14:modId xmlns:p14="http://schemas.microsoft.com/office/powerpoint/2010/main" val="108562262"/>
              </p:ext>
            </p:extLst>
          </p:nvPr>
        </p:nvGraphicFramePr>
        <p:xfrm>
          <a:off x="384120" y="1935720"/>
          <a:ext cx="6789600" cy="6219288"/>
        </p:xfrm>
        <a:graphic>
          <a:graphicData uri="http://schemas.openxmlformats.org/drawingml/2006/table">
            <a:tbl>
              <a:tblPr/>
              <a:tblGrid>
                <a:gridCol w="842400"/>
                <a:gridCol w="4796280"/>
                <a:gridCol w="1150920"/>
              </a:tblGrid>
              <a:tr h="798059"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800" b="1" u="none" strike="noStrike" dirty="0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Дата </a:t>
                      </a:r>
                      <a:endParaRPr lang="ru-RU" sz="1800" b="0" u="none" strike="noStrike" dirty="0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Мероприятие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Время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  <a:p>
                      <a:pPr algn="ctr" defTabSz="914400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uFillTx/>
                          <a:latin typeface="Calibri"/>
                        </a:rPr>
                        <a:t>начала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</a:tr>
              <a:tr h="462317"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17.08.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День самовара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10:</a:t>
                      </a:r>
                      <a:r>
                        <a:rPr lang="ru-RU" sz="1800" b="0" u="none" strike="noStrike" spc="-26">
                          <a:solidFill>
                            <a:srgbClr val="231F20"/>
                          </a:solidFill>
                          <a:uFillTx/>
                          <a:latin typeface="Calibri"/>
                        </a:rPr>
                        <a:t>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62317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18.08.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Всё о </a:t>
                      </a:r>
                      <a:r>
                        <a:rPr lang="ru-RU" sz="1800" b="0" u="none" strike="noStrike" dirty="0" err="1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мессенджере</a:t>
                      </a: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0" u="none" strike="noStrike" dirty="0" smtClean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МАХ</a:t>
                      </a:r>
                      <a:endParaRPr lang="ru-RU" sz="1800" b="0" u="none" strike="noStrike" dirty="0">
                        <a:solidFill>
                          <a:srgbClr val="000000"/>
                        </a:solidFill>
                        <a:uFillTx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</a:t>
                      </a:r>
                      <a:r>
                        <a:rPr lang="ru-RU" sz="1800" b="0" u="none" strike="noStrike" spc="-26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62317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19.08.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Три Спаса в августе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</a:t>
                      </a:r>
                      <a:r>
                        <a:rPr lang="ru-RU" sz="1800" b="0" u="none" strike="noStrike" spc="-26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62317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20.08.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Вас пытаются обмануть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</a:t>
                      </a:r>
                      <a:r>
                        <a:rPr lang="ru-RU" sz="1800" b="0" u="none" strike="noStrike" spc="-26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62317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21.08.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День Государственного флага РФ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defTabSz="91440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ru-RU" sz="1800" b="0" u="none" strike="noStrike" spc="-11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10:</a:t>
                      </a:r>
                      <a:r>
                        <a:rPr lang="ru-RU" sz="1800" b="0" u="none" strike="noStrike" spc="-26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00</a:t>
                      </a:r>
                      <a:endParaRPr lang="ru-RU" sz="1800" b="0" u="none" strike="noStrike">
                        <a:solidFill>
                          <a:srgbClr val="000000"/>
                        </a:solidFill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62317"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24.08.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Пенсионная школа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10-00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62317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25.08.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Онлайн-диктант по здоровому долголетию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10-00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798059"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26.08.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Взаимоотношения между родителями и детьми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10-00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62317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27.08.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Пенсионная грамотность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10-00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  <a:tr h="462317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28.08.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Наши любимые песни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10-00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</a:tr>
              <a:tr h="462317">
                <a:tc>
                  <a:txBody>
                    <a:bodyPr/>
                    <a:lstStyle/>
                    <a:p>
                      <a:r>
                        <a:rPr lang="ru-RU" sz="1800" b="0" u="none" strike="noStrike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31.08.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chemeClr val="dk1"/>
                          </a:solidFill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Последний день лета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800" b="0" u="none" strike="noStrike" dirty="0">
                          <a:solidFill>
                            <a:schemeClr val="dk1"/>
                          </a:solidFill>
                          <a:uFillTx/>
                          <a:latin typeface="Calibri"/>
                        </a:rPr>
                        <a:t>10-00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20" name="TextBox 119"/>
          <p:cNvSpPr txBox="1"/>
          <p:nvPr/>
        </p:nvSpPr>
        <p:spPr>
          <a:xfrm>
            <a:off x="-720000" y="4500000"/>
            <a:ext cx="256680" cy="346320"/>
          </a:xfrm>
          <a:prstGeom prst="rect">
            <a:avLst/>
          </a:prstGeom>
          <a:noFill/>
          <a:ln w="0">
            <a:noFill/>
          </a:ln>
        </p:spPr>
        <p:txBody>
          <a:bodyPr wrap="none" lIns="90000" tIns="45000" rIns="90000" bIns="45000" anchor="t">
            <a:noAutofit/>
          </a:bodyPr>
          <a:lstStyle/>
          <a:p>
            <a:r>
              <a:rPr lang="ru-RU" sz="1800" b="0" u="none" strike="noStrike">
                <a:solidFill>
                  <a:srgbClr val="000000"/>
                </a:solidFill>
                <a:uFillTx/>
                <a:latin typeface="Arial"/>
              </a:rPr>
              <a:t>-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</TotalTime>
  <Words>233</Words>
  <Application>Microsoft Office PowerPoint</Application>
  <PresentationFormat>Произвольный</PresentationFormat>
  <Paragraphs>94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Office Theme</vt:lpstr>
      <vt:lpstr>Office Theme</vt:lpstr>
      <vt:lpstr>Office Theme</vt:lpstr>
      <vt:lpstr>Office Theme</vt:lpstr>
      <vt:lpstr>Office Theme</vt:lpstr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Мельник Наталья Александровна</cp:lastModifiedBy>
  <cp:revision>24</cp:revision>
  <cp:lastPrinted>2026-07-09T16:01:38Z</cp:lastPrinted>
  <dcterms:created xsi:type="dcterms:W3CDTF">2025-11-06T11:20:25Z</dcterms:created>
  <dcterms:modified xsi:type="dcterms:W3CDTF">2026-07-23T14:21:15Z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2</vt:i4>
  </property>
</Properties>
</file>