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10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07B054F3-4D96-43F6-9D96-29B243DAA186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82" y="4714969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4997BAA7-5182-4AA2-A45B-745A8FA514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68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7BAA7-5182-4AA2-A45B-745A8FA514F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7BAA7-5182-4AA2-A45B-745A8FA514F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78000" y="6145560"/>
            <a:ext cx="680544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86532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7800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378000" y="3273120"/>
            <a:ext cx="6805440" cy="542952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378000" y="3273120"/>
            <a:ext cx="6805440" cy="542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822920" y="-1309680"/>
            <a:ext cx="2315520" cy="20279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7800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86532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78000" y="6145560"/>
            <a:ext cx="680544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Calibri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Calibri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Седьмой уровень структуры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ru-RU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Footer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32E612B3-EF68-49BE-B01E-481A9015FBB1}" type="slidenum">
              <a:rPr lang="ru-RU" sz="14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/>
          <p:cNvPicPr/>
          <p:nvPr/>
        </p:nvPicPr>
        <p:blipFill>
          <a:blip r:embed="rId3"/>
          <a:stretch/>
        </p:blipFill>
        <p:spPr>
          <a:xfrm>
            <a:off x="3731760" y="30600"/>
            <a:ext cx="3719160" cy="1529886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0" y="7346964"/>
            <a:ext cx="7556400" cy="3317316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1" name="object 36"/>
          <p:cNvPicPr/>
          <p:nvPr/>
        </p:nvPicPr>
        <p:blipFill>
          <a:blip r:embed="rId4"/>
          <a:stretch/>
        </p:blipFill>
        <p:spPr>
          <a:xfrm>
            <a:off x="379440" y="8310240"/>
            <a:ext cx="102240" cy="131760"/>
          </a:xfrm>
          <a:prstGeom prst="rect">
            <a:avLst/>
          </a:prstGeom>
          <a:ln>
            <a:noFill/>
          </a:ln>
        </p:spPr>
      </p:pic>
      <p:sp>
        <p:nvSpPr>
          <p:cNvPr id="42" name="CustomShape 2"/>
          <p:cNvSpPr/>
          <p:nvPr/>
        </p:nvSpPr>
        <p:spPr>
          <a:xfrm>
            <a:off x="506160" y="8312040"/>
            <a:ext cx="93600" cy="1285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object 38"/>
          <p:cNvPicPr/>
          <p:nvPr/>
        </p:nvPicPr>
        <p:blipFill>
          <a:blip r:embed="rId5"/>
          <a:stretch/>
        </p:blipFill>
        <p:spPr>
          <a:xfrm>
            <a:off x="623880" y="8310240"/>
            <a:ext cx="291240" cy="131760"/>
          </a:xfrm>
          <a:prstGeom prst="rect">
            <a:avLst/>
          </a:prstGeom>
          <a:ln>
            <a:noFill/>
          </a:ln>
        </p:spPr>
      </p:pic>
      <p:pic>
        <p:nvPicPr>
          <p:cNvPr id="44" name="object 39"/>
          <p:cNvPicPr/>
          <p:nvPr/>
        </p:nvPicPr>
        <p:blipFill>
          <a:blip r:embed="rId6"/>
          <a:stretch/>
        </p:blipFill>
        <p:spPr>
          <a:xfrm>
            <a:off x="936720" y="8310240"/>
            <a:ext cx="318240" cy="131760"/>
          </a:xfrm>
          <a:prstGeom prst="rect">
            <a:avLst/>
          </a:prstGeom>
          <a:ln>
            <a:noFill/>
          </a:ln>
        </p:spPr>
      </p:pic>
      <p:pic>
        <p:nvPicPr>
          <p:cNvPr id="45" name="object 40"/>
          <p:cNvPicPr/>
          <p:nvPr/>
        </p:nvPicPr>
        <p:blipFill>
          <a:blip r:embed="rId7"/>
          <a:stretch/>
        </p:blipFill>
        <p:spPr>
          <a:xfrm>
            <a:off x="1280520" y="8312040"/>
            <a:ext cx="109080" cy="128160"/>
          </a:xfrm>
          <a:prstGeom prst="rect">
            <a:avLst/>
          </a:prstGeom>
          <a:ln>
            <a:noFill/>
          </a:ln>
        </p:spPr>
      </p:pic>
      <p:pic>
        <p:nvPicPr>
          <p:cNvPr id="46" name="object 41"/>
          <p:cNvPicPr/>
          <p:nvPr/>
        </p:nvPicPr>
        <p:blipFill>
          <a:blip r:embed="rId8"/>
          <a:stretch/>
        </p:blipFill>
        <p:spPr>
          <a:xfrm>
            <a:off x="1414080" y="8312040"/>
            <a:ext cx="111960" cy="129960"/>
          </a:xfrm>
          <a:prstGeom prst="rect">
            <a:avLst/>
          </a:prstGeom>
          <a:ln>
            <a:noFill/>
          </a:ln>
        </p:spPr>
      </p:pic>
      <p:sp>
        <p:nvSpPr>
          <p:cNvPr id="47" name="TextShape 3"/>
          <p:cNvSpPr txBox="1"/>
          <p:nvPr/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>
            <a:noFill/>
          </a:ln>
        </p:spPr>
        <p:txBody>
          <a:bodyPr lIns="0" tIns="81360" rIns="0" bIns="0"/>
          <a:lstStyle/>
          <a:p>
            <a:pPr marL="439560" indent="-426960" algn="r">
              <a:lnSpc>
                <a:spcPts val="953"/>
              </a:lnSpc>
            </a:pPr>
            <a:endParaRPr/>
          </a:p>
        </p:txBody>
      </p:sp>
      <p:sp>
        <p:nvSpPr>
          <p:cNvPr id="48" name="CustomShape 4"/>
          <p:cNvSpPr/>
          <p:nvPr/>
        </p:nvSpPr>
        <p:spPr>
          <a:xfrm>
            <a:off x="360000" y="8418534"/>
            <a:ext cx="5230800" cy="22396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ПРИХОДИТЕ, </a:t>
            </a:r>
            <a:endParaRPr dirty="0"/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МЫ</a:t>
            </a:r>
            <a:r>
              <a:rPr lang="ru-RU" sz="3600" b="1" strike="noStrike" spc="-13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ВАС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ЖДЕМ</a:t>
            </a:r>
            <a:r>
              <a:rPr lang="ru-RU" sz="3600" b="1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!</a:t>
            </a:r>
          </a:p>
          <a:p>
            <a:pPr marL="12600">
              <a:lnSpc>
                <a:spcPct val="75000"/>
              </a:lnSpc>
            </a:pPr>
            <a:endParaRPr dirty="0"/>
          </a:p>
          <a:p>
            <a:pPr marL="15120">
              <a:lnSpc>
                <a:spcPts val="504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Наши</a:t>
            </a:r>
            <a:r>
              <a:rPr lang="ru-RU" sz="1300" strike="noStrike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300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контакты</a:t>
            </a:r>
            <a:r>
              <a:rPr lang="ru-RU" sz="13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</a:t>
            </a: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dirty="0"/>
          </a:p>
          <a:p>
            <a:pPr marL="15120">
              <a:lnSpc>
                <a:spcPts val="459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Адрес: 357070, Андроповский район, </a:t>
            </a:r>
            <a:r>
              <a:rPr lang="ru-RU" sz="13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с.Курсавка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ул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Комсомольская, 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д.5</a:t>
            </a: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Контактный номер (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86556)5-86-07</a:t>
            </a: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ФИО Данилович Светлана Леонидовна</a:t>
            </a: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dirty="0"/>
          </a:p>
        </p:txBody>
      </p:sp>
      <p:sp>
        <p:nvSpPr>
          <p:cNvPr id="49" name="CustomShape 5"/>
          <p:cNvSpPr/>
          <p:nvPr/>
        </p:nvSpPr>
        <p:spPr>
          <a:xfrm rot="21597600">
            <a:off x="543600" y="1552320"/>
            <a:ext cx="647568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algn="just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Время</a:t>
            </a:r>
            <a:r>
              <a:rPr lang="ru-RU" sz="1600" b="1" strike="noStrike" spc="-63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четверг 08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:00</a:t>
            </a:r>
            <a:r>
              <a:rPr lang="ru-RU" sz="1600" b="1" strike="noStrike" spc="-4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8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17:00, пятница </a:t>
            </a:r>
            <a:r>
              <a:rPr lang="ru-RU" sz="1600" b="1" strike="noStrike" spc="-18" dirty="0" smtClean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08:00-15-45</a:t>
            </a: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/>
          </a:p>
        </p:txBody>
      </p:sp>
      <p:pic>
        <p:nvPicPr>
          <p:cNvPr id="51" name="object 49"/>
          <p:cNvPicPr/>
          <p:nvPr/>
        </p:nvPicPr>
        <p:blipFill>
          <a:blip r:embed="rId9"/>
          <a:stretch/>
        </p:blipFill>
        <p:spPr>
          <a:xfrm>
            <a:off x="512280" y="214200"/>
            <a:ext cx="838440" cy="956160"/>
          </a:xfrm>
          <a:prstGeom prst="rect">
            <a:avLst/>
          </a:prstGeom>
          <a:ln>
            <a:noFill/>
          </a:ln>
        </p:spPr>
      </p:pic>
      <p:sp>
        <p:nvSpPr>
          <p:cNvPr id="52" name="CustomShape 7"/>
          <p:cNvSpPr/>
          <p:nvPr/>
        </p:nvSpPr>
        <p:spPr>
          <a:xfrm>
            <a:off x="1577160" y="539640"/>
            <a:ext cx="294120" cy="18432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8"/>
          <p:cNvSpPr/>
          <p:nvPr/>
        </p:nvSpPr>
        <p:spPr>
          <a:xfrm>
            <a:off x="1917720" y="540000"/>
            <a:ext cx="289800" cy="15012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4" name="object 53"/>
          <p:cNvPicPr/>
          <p:nvPr/>
        </p:nvPicPr>
        <p:blipFill>
          <a:blip r:embed="rId10"/>
          <a:stretch/>
        </p:blipFill>
        <p:spPr>
          <a:xfrm>
            <a:off x="2244240" y="540360"/>
            <a:ext cx="120240" cy="149040"/>
          </a:xfrm>
          <a:prstGeom prst="rect">
            <a:avLst/>
          </a:prstGeom>
          <a:ln>
            <a:noFill/>
          </a:ln>
        </p:spPr>
      </p:pic>
      <p:pic>
        <p:nvPicPr>
          <p:cNvPr id="55" name="object 54"/>
          <p:cNvPicPr/>
          <p:nvPr/>
        </p:nvPicPr>
        <p:blipFill>
          <a:blip r:embed="rId11"/>
          <a:stretch/>
        </p:blipFill>
        <p:spPr>
          <a:xfrm>
            <a:off x="1556640" y="775080"/>
            <a:ext cx="158760" cy="152640"/>
          </a:xfrm>
          <a:prstGeom prst="rect">
            <a:avLst/>
          </a:prstGeom>
          <a:ln>
            <a:noFill/>
          </a:ln>
        </p:spPr>
      </p:pic>
      <p:pic>
        <p:nvPicPr>
          <p:cNvPr id="56" name="object 56"/>
          <p:cNvPicPr/>
          <p:nvPr/>
        </p:nvPicPr>
        <p:blipFill>
          <a:blip r:embed="rId12"/>
          <a:stretch/>
        </p:blipFill>
        <p:spPr>
          <a:xfrm>
            <a:off x="1762920" y="776520"/>
            <a:ext cx="121680" cy="149040"/>
          </a:xfrm>
          <a:prstGeom prst="rect">
            <a:avLst/>
          </a:prstGeom>
          <a:ln>
            <a:noFill/>
          </a:ln>
        </p:spPr>
      </p:pic>
      <p:sp>
        <p:nvSpPr>
          <p:cNvPr id="57" name="CustomShape 9"/>
          <p:cNvSpPr/>
          <p:nvPr/>
        </p:nvSpPr>
        <p:spPr>
          <a:xfrm>
            <a:off x="1917720" y="776160"/>
            <a:ext cx="521640" cy="18252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8" name="object 59"/>
          <p:cNvPicPr/>
          <p:nvPr/>
        </p:nvPicPr>
        <p:blipFill>
          <a:blip r:embed="rId13"/>
          <a:stretch/>
        </p:blipFill>
        <p:spPr>
          <a:xfrm>
            <a:off x="2489040" y="776520"/>
            <a:ext cx="128880" cy="149040"/>
          </a:xfrm>
          <a:prstGeom prst="rect">
            <a:avLst/>
          </a:prstGeom>
          <a:ln>
            <a:noFill/>
          </a:ln>
        </p:spPr>
      </p:pic>
      <p:pic>
        <p:nvPicPr>
          <p:cNvPr id="59" name="object 60"/>
          <p:cNvPicPr/>
          <p:nvPr/>
        </p:nvPicPr>
        <p:blipFill>
          <a:blip r:embed="rId14"/>
          <a:stretch/>
        </p:blipFill>
        <p:spPr>
          <a:xfrm>
            <a:off x="2658960" y="776520"/>
            <a:ext cx="119880" cy="149040"/>
          </a:xfrm>
          <a:prstGeom prst="rect">
            <a:avLst/>
          </a:prstGeom>
          <a:ln>
            <a:noFill/>
          </a:ln>
        </p:spPr>
      </p:pic>
      <p:pic>
        <p:nvPicPr>
          <p:cNvPr id="60" name="object 62"/>
          <p:cNvPicPr/>
          <p:nvPr/>
        </p:nvPicPr>
        <p:blipFill>
          <a:blip r:embed="rId15"/>
          <a:stretch/>
        </p:blipFill>
        <p:spPr>
          <a:xfrm>
            <a:off x="1556640" y="1017000"/>
            <a:ext cx="142200" cy="154440"/>
          </a:xfrm>
          <a:prstGeom prst="rect">
            <a:avLst/>
          </a:prstGeom>
          <a:ln>
            <a:noFill/>
          </a:ln>
        </p:spPr>
      </p:pic>
      <p:pic>
        <p:nvPicPr>
          <p:cNvPr id="61" name="object 63"/>
          <p:cNvPicPr/>
          <p:nvPr/>
        </p:nvPicPr>
        <p:blipFill>
          <a:blip r:embed="rId16"/>
          <a:stretch/>
        </p:blipFill>
        <p:spPr>
          <a:xfrm>
            <a:off x="1725840" y="1017000"/>
            <a:ext cx="163440" cy="154440"/>
          </a:xfrm>
          <a:prstGeom prst="rect">
            <a:avLst/>
          </a:prstGeom>
          <a:ln>
            <a:noFill/>
          </a:ln>
        </p:spPr>
      </p:pic>
      <p:pic>
        <p:nvPicPr>
          <p:cNvPr id="62" name="object 64"/>
          <p:cNvPicPr/>
          <p:nvPr/>
        </p:nvPicPr>
        <p:blipFill>
          <a:blip r:embed="rId17"/>
          <a:stretch/>
        </p:blipFill>
        <p:spPr>
          <a:xfrm>
            <a:off x="1917720" y="1009800"/>
            <a:ext cx="359280" cy="186840"/>
          </a:xfrm>
          <a:prstGeom prst="rect">
            <a:avLst/>
          </a:prstGeom>
          <a:ln>
            <a:noFill/>
          </a:ln>
        </p:spPr>
      </p:pic>
      <p:pic>
        <p:nvPicPr>
          <p:cNvPr id="63" name="object 65"/>
          <p:cNvPicPr/>
          <p:nvPr/>
        </p:nvPicPr>
        <p:blipFill>
          <a:blip r:embed="rId18"/>
          <a:stretch/>
        </p:blipFill>
        <p:spPr>
          <a:xfrm>
            <a:off x="2300040" y="1017000"/>
            <a:ext cx="163440" cy="154440"/>
          </a:xfrm>
          <a:prstGeom prst="rect">
            <a:avLst/>
          </a:prstGeom>
          <a:ln>
            <a:noFill/>
          </a:ln>
        </p:spPr>
      </p:pic>
      <p:sp>
        <p:nvSpPr>
          <p:cNvPr id="64" name="CustomShape 10"/>
          <p:cNvSpPr/>
          <p:nvPr/>
        </p:nvSpPr>
        <p:spPr>
          <a:xfrm>
            <a:off x="2494080" y="1015920"/>
            <a:ext cx="137520" cy="14868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5" name="object 67"/>
          <p:cNvPicPr/>
          <p:nvPr/>
        </p:nvPicPr>
        <p:blipFill>
          <a:blip r:embed="rId19"/>
          <a:stretch/>
        </p:blipFill>
        <p:spPr>
          <a:xfrm>
            <a:off x="2661480" y="1015920"/>
            <a:ext cx="169200" cy="180360"/>
          </a:xfrm>
          <a:prstGeom prst="rect">
            <a:avLst/>
          </a:prstGeom>
          <a:ln>
            <a:noFill/>
          </a:ln>
        </p:spPr>
      </p:pic>
      <p:pic>
        <p:nvPicPr>
          <p:cNvPr id="66" name="object 68"/>
          <p:cNvPicPr/>
          <p:nvPr/>
        </p:nvPicPr>
        <p:blipFill>
          <a:blip r:embed="rId20"/>
          <a:stretch/>
        </p:blipFill>
        <p:spPr>
          <a:xfrm>
            <a:off x="2861640" y="1015920"/>
            <a:ext cx="167400" cy="149040"/>
          </a:xfrm>
          <a:prstGeom prst="rect">
            <a:avLst/>
          </a:prstGeom>
          <a:ln>
            <a:noFill/>
          </a:ln>
        </p:spPr>
      </p:pic>
      <p:sp>
        <p:nvSpPr>
          <p:cNvPr id="67" name="CustomShape 11"/>
          <p:cNvSpPr/>
          <p:nvPr/>
        </p:nvSpPr>
        <p:spPr>
          <a:xfrm>
            <a:off x="6225480" y="860256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8" name="object 48"/>
          <p:cNvPicPr/>
          <p:nvPr/>
        </p:nvPicPr>
        <p:blipFill>
          <a:blip r:embed="rId21"/>
          <a:stretch/>
        </p:blipFill>
        <p:spPr>
          <a:xfrm>
            <a:off x="6332400" y="8751960"/>
            <a:ext cx="600480" cy="51552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7"/>
          <p:cNvPicPr/>
          <p:nvPr/>
        </p:nvPicPr>
        <p:blipFill>
          <a:blip r:embed="rId22"/>
          <a:stretch/>
        </p:blipFill>
        <p:spPr>
          <a:xfrm>
            <a:off x="5160600" y="9558360"/>
            <a:ext cx="861120" cy="861120"/>
          </a:xfrm>
          <a:prstGeom prst="rect">
            <a:avLst/>
          </a:prstGeom>
          <a:ln>
            <a:noFill/>
          </a:ln>
        </p:spPr>
      </p:pic>
      <p:graphicFrame>
        <p:nvGraphicFramePr>
          <p:cNvPr id="70" name="Table 12"/>
          <p:cNvGraphicFramePr/>
          <p:nvPr/>
        </p:nvGraphicFramePr>
        <p:xfrm>
          <a:off x="277788" y="2060552"/>
          <a:ext cx="6974517" cy="5666599"/>
        </p:xfrm>
        <a:graphic>
          <a:graphicData uri="http://schemas.openxmlformats.org/drawingml/2006/table">
            <a:tbl>
              <a:tblPr/>
              <a:tblGrid>
                <a:gridCol w="778311"/>
                <a:gridCol w="4997098"/>
                <a:gridCol w="1199108"/>
              </a:tblGrid>
              <a:tr h="6194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02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Школа компьютерной грамотности.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88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2.09.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Шашки.</a:t>
                      </a:r>
                      <a:r>
                        <a:rPr lang="ru-RU" sz="1800" b="0" strike="noStrike" spc="-1" baseline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 Шахматы. Домино.</a:t>
                      </a:r>
                      <a:endParaRPr lang="ru-RU" sz="1800" b="0" strike="noStrike" spc="-1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83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03.09.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Голосуем сердцем- воспитываем примером: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 выборы в России.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19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04.09.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Читаем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 вместе.</a:t>
                      </a:r>
                      <a:endParaRPr lang="ru-RU" dirty="0"/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004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07.09.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Школа финансовой грамотности.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19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08.09.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Настольные игры.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048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09.09.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Круглый стол.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Пенсионное законодательство.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 В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опросы и ответы.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048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  <a:endParaRPr lang="ru-RU" dirty="0" smtClean="0">
                        <a:latin typeface="Calibri" pitchFamily="34" charset="0"/>
                      </a:endParaRP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Разгадываем кроссворды. 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36" name="CustomShape 6"/>
          <p:cNvSpPr/>
          <p:nvPr/>
        </p:nvSpPr>
        <p:spPr>
          <a:xfrm>
            <a:off x="6332400" y="9558360"/>
            <a:ext cx="916560" cy="76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/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Отделение Фонда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пенсионного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социального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страхования</a:t>
            </a:r>
            <a:r>
              <a:rPr lang="ru-RU" sz="800" strike="noStrike" spc="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2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РФ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</a:t>
            </a:r>
            <a:r>
              <a:rPr lang="ru-RU" sz="800" strike="noStrike" spc="3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1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Ставропольскому краю</a:t>
            </a:r>
            <a:endParaRPr/>
          </a:p>
        </p:txBody>
      </p:sp>
      <p:sp>
        <p:nvSpPr>
          <p:cNvPr id="37" name="Text Box 125"/>
          <p:cNvSpPr txBox="1">
            <a:spLocks noChangeArrowheads="1"/>
          </p:cNvSpPr>
          <p:nvPr/>
        </p:nvSpPr>
        <p:spPr bwMode="auto">
          <a:xfrm>
            <a:off x="4278316" y="203165"/>
            <a:ext cx="3000395" cy="15001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81360" rIns="0" bIns="0"/>
          <a:lstStyle/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МЕРОПРИЯТИЯ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НА  СЕНТЯБРЬ</a:t>
            </a:r>
            <a:endParaRPr lang="ru-RU" sz="2700" b="1" dirty="0">
              <a:solidFill>
                <a:srgbClr val="FFFFFF"/>
              </a:solidFill>
              <a:latin typeface="Calibri" pitchFamily="32" charset="0"/>
            </a:endParaRPr>
          </a:p>
          <a:p>
            <a:pPr marL="438150" indent="-423863" algn="r">
              <a:lnSpc>
                <a:spcPts val="2675"/>
              </a:lnSpc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>
                <a:solidFill>
                  <a:srgbClr val="FFFFFF"/>
                </a:solidFill>
                <a:latin typeface="Calibri" pitchFamily="32" charset="0"/>
              </a:rPr>
              <a:t>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160" cy="1601324"/>
          </a:xfrm>
          <a:prstGeom prst="rect">
            <a:avLst/>
          </a:prstGeom>
          <a:ln>
            <a:noFill/>
          </a:ln>
        </p:spPr>
      </p:pic>
      <p:sp>
        <p:nvSpPr>
          <p:cNvPr id="72" name="CustomShape 1"/>
          <p:cNvSpPr/>
          <p:nvPr/>
        </p:nvSpPr>
        <p:spPr>
          <a:xfrm>
            <a:off x="0" y="7275526"/>
            <a:ext cx="7556500" cy="3416834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3" name="object 36"/>
          <p:cNvPicPr/>
          <p:nvPr/>
        </p:nvPicPr>
        <p:blipFill>
          <a:blip r:embed="rId3"/>
          <a:stretch/>
        </p:blipFill>
        <p:spPr>
          <a:xfrm>
            <a:off x="509400" y="8364240"/>
            <a:ext cx="102240" cy="131760"/>
          </a:xfrm>
          <a:prstGeom prst="rect">
            <a:avLst/>
          </a:prstGeom>
          <a:ln>
            <a:noFill/>
          </a:ln>
        </p:spPr>
      </p:pic>
      <p:sp>
        <p:nvSpPr>
          <p:cNvPr id="74" name="CustomShape 2"/>
          <p:cNvSpPr/>
          <p:nvPr/>
        </p:nvSpPr>
        <p:spPr>
          <a:xfrm>
            <a:off x="636120" y="8366040"/>
            <a:ext cx="93600" cy="1285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object 38"/>
          <p:cNvPicPr/>
          <p:nvPr/>
        </p:nvPicPr>
        <p:blipFill>
          <a:blip r:embed="rId4"/>
          <a:stretch/>
        </p:blipFill>
        <p:spPr>
          <a:xfrm>
            <a:off x="753840" y="8364240"/>
            <a:ext cx="291240" cy="131760"/>
          </a:xfrm>
          <a:prstGeom prst="rect">
            <a:avLst/>
          </a:prstGeom>
          <a:ln>
            <a:noFill/>
          </a:ln>
        </p:spPr>
      </p:pic>
      <p:pic>
        <p:nvPicPr>
          <p:cNvPr id="76" name="object 39"/>
          <p:cNvPicPr/>
          <p:nvPr/>
        </p:nvPicPr>
        <p:blipFill>
          <a:blip r:embed="rId5"/>
          <a:stretch/>
        </p:blipFill>
        <p:spPr>
          <a:xfrm>
            <a:off x="1066680" y="8364240"/>
            <a:ext cx="318240" cy="131760"/>
          </a:xfrm>
          <a:prstGeom prst="rect">
            <a:avLst/>
          </a:prstGeom>
          <a:ln>
            <a:noFill/>
          </a:ln>
        </p:spPr>
      </p:pic>
      <p:pic>
        <p:nvPicPr>
          <p:cNvPr id="77" name="object 40"/>
          <p:cNvPicPr/>
          <p:nvPr/>
        </p:nvPicPr>
        <p:blipFill>
          <a:blip r:embed="rId6"/>
          <a:stretch/>
        </p:blipFill>
        <p:spPr>
          <a:xfrm>
            <a:off x="1410480" y="8366040"/>
            <a:ext cx="109080" cy="128160"/>
          </a:xfrm>
          <a:prstGeom prst="rect">
            <a:avLst/>
          </a:prstGeom>
          <a:ln>
            <a:noFill/>
          </a:ln>
        </p:spPr>
      </p:pic>
      <p:pic>
        <p:nvPicPr>
          <p:cNvPr id="78" name="object 41"/>
          <p:cNvPicPr/>
          <p:nvPr/>
        </p:nvPicPr>
        <p:blipFill>
          <a:blip r:embed="rId7"/>
          <a:stretch/>
        </p:blipFill>
        <p:spPr>
          <a:xfrm>
            <a:off x="1544040" y="8366040"/>
            <a:ext cx="111960" cy="129960"/>
          </a:xfrm>
          <a:prstGeom prst="rect">
            <a:avLst/>
          </a:prstGeom>
          <a:ln>
            <a:noFill/>
          </a:ln>
        </p:spPr>
      </p:pic>
      <p:sp>
        <p:nvSpPr>
          <p:cNvPr id="79" name="TextShape 3"/>
          <p:cNvSpPr txBox="1"/>
          <p:nvPr/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>
            <a:noFill/>
          </a:ln>
        </p:spPr>
        <p:txBody>
          <a:bodyPr lIns="0" tIns="81360" rIns="0" bIns="0"/>
          <a:lstStyle/>
          <a:p>
            <a:pPr marL="439560" indent="-426960" algn="r">
              <a:lnSpc>
                <a:spcPts val="953"/>
              </a:lnSpc>
            </a:pPr>
            <a:r>
              <a:rPr lang="ru-RU" sz="27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endParaRPr/>
          </a:p>
        </p:txBody>
      </p:sp>
      <p:sp>
        <p:nvSpPr>
          <p:cNvPr id="80" name="CustomShape 4"/>
          <p:cNvSpPr/>
          <p:nvPr/>
        </p:nvSpPr>
        <p:spPr>
          <a:xfrm>
            <a:off x="417240" y="8632848"/>
            <a:ext cx="5146960" cy="20253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ПРИХОДИТЕ, </a:t>
            </a:r>
            <a:endParaRPr/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МЫ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ВАС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ЖДЕМ!</a:t>
            </a:r>
            <a:endParaRPr/>
          </a:p>
          <a:p>
            <a:pPr marL="15120">
              <a:lnSpc>
                <a:spcPts val="504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Наши</a:t>
            </a:r>
            <a:r>
              <a:rPr lang="ru-RU" sz="1300" strike="noStrike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300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контакты:</a:t>
            </a:r>
            <a:endParaRPr/>
          </a:p>
          <a:p>
            <a:pPr marL="15120"/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Адрес: 357070, </a:t>
            </a:r>
            <a:r>
              <a:rPr lang="ru-RU" sz="13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Андроповский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район, с.Курсавка, </a:t>
            </a:r>
            <a:endParaRPr/>
          </a:p>
          <a:p>
            <a:pPr marL="15120"/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ул. Комсомольская, д.5</a:t>
            </a:r>
            <a:r>
              <a:rPr lang="ru-RU" sz="13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Контактный номер (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86556)5-86-07</a:t>
            </a:r>
            <a:endParaRPr/>
          </a:p>
          <a:p>
            <a:pPr marL="15120"/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ФИО </a:t>
            </a:r>
            <a:r>
              <a:rPr lang="ru-RU" sz="13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Данилович Светлана Леонидовна</a:t>
            </a:r>
            <a:endParaRPr/>
          </a:p>
        </p:txBody>
      </p:sp>
      <p:sp>
        <p:nvSpPr>
          <p:cNvPr id="81" name="CustomShape 5"/>
          <p:cNvSpPr/>
          <p:nvPr/>
        </p:nvSpPr>
        <p:spPr>
          <a:xfrm>
            <a:off x="360000" y="1584000"/>
            <a:ext cx="6659280" cy="25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Время</a:t>
            </a:r>
            <a:r>
              <a:rPr lang="ru-RU" sz="1600" b="1" strike="noStrike" spc="-63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9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9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четверг</a:t>
            </a:r>
            <a:r>
              <a:rPr lang="ru-RU" sz="1600" b="1" strike="noStrike" spc="-9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08:00</a:t>
            </a:r>
            <a:r>
              <a:rPr lang="ru-RU" sz="1600" b="1" strike="noStrike" spc="-4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8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17:00, пятница — 08:00-15:45</a:t>
            </a:r>
            <a:endParaRPr/>
          </a:p>
        </p:txBody>
      </p:sp>
      <p:sp>
        <p:nvSpPr>
          <p:cNvPr id="82" name="CustomShape 6"/>
          <p:cNvSpPr/>
          <p:nvPr/>
        </p:nvSpPr>
        <p:spPr>
          <a:xfrm>
            <a:off x="6332400" y="9558360"/>
            <a:ext cx="916560" cy="76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/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Отделение Фонда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пенсионного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социального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страхования</a:t>
            </a:r>
            <a:r>
              <a:rPr lang="ru-RU" sz="800" strike="noStrike" spc="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2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РФ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</a:t>
            </a:r>
            <a:r>
              <a:rPr lang="ru-RU" sz="800" strike="noStrike" spc="3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1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Ставропольскому краю</a:t>
            </a:r>
            <a:endParaRPr/>
          </a:p>
        </p:txBody>
      </p:sp>
      <p:pic>
        <p:nvPicPr>
          <p:cNvPr id="83" name="object 49"/>
          <p:cNvPicPr/>
          <p:nvPr/>
        </p:nvPicPr>
        <p:blipFill>
          <a:blip r:embed="rId8"/>
          <a:stretch/>
        </p:blipFill>
        <p:spPr>
          <a:xfrm>
            <a:off x="512280" y="214200"/>
            <a:ext cx="838440" cy="956160"/>
          </a:xfrm>
          <a:prstGeom prst="rect">
            <a:avLst/>
          </a:prstGeom>
          <a:ln>
            <a:noFill/>
          </a:ln>
        </p:spPr>
      </p:pic>
      <p:sp>
        <p:nvSpPr>
          <p:cNvPr id="84" name="CustomShape 7"/>
          <p:cNvSpPr/>
          <p:nvPr/>
        </p:nvSpPr>
        <p:spPr>
          <a:xfrm>
            <a:off x="1577160" y="539640"/>
            <a:ext cx="294120" cy="18432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8"/>
          <p:cNvSpPr/>
          <p:nvPr/>
        </p:nvSpPr>
        <p:spPr>
          <a:xfrm>
            <a:off x="1917720" y="540000"/>
            <a:ext cx="289800" cy="15012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6" name="object 53"/>
          <p:cNvPicPr/>
          <p:nvPr/>
        </p:nvPicPr>
        <p:blipFill>
          <a:blip r:embed="rId9"/>
          <a:stretch/>
        </p:blipFill>
        <p:spPr>
          <a:xfrm>
            <a:off x="2244240" y="540360"/>
            <a:ext cx="120240" cy="149040"/>
          </a:xfrm>
          <a:prstGeom prst="rect">
            <a:avLst/>
          </a:prstGeom>
          <a:ln>
            <a:noFill/>
          </a:ln>
        </p:spPr>
      </p:pic>
      <p:pic>
        <p:nvPicPr>
          <p:cNvPr id="87" name="object 54"/>
          <p:cNvPicPr/>
          <p:nvPr/>
        </p:nvPicPr>
        <p:blipFill>
          <a:blip r:embed="rId10"/>
          <a:stretch/>
        </p:blipFill>
        <p:spPr>
          <a:xfrm>
            <a:off x="1556640" y="775080"/>
            <a:ext cx="158760" cy="152640"/>
          </a:xfrm>
          <a:prstGeom prst="rect">
            <a:avLst/>
          </a:prstGeom>
          <a:ln>
            <a:noFill/>
          </a:ln>
        </p:spPr>
      </p:pic>
      <p:pic>
        <p:nvPicPr>
          <p:cNvPr id="88" name="object 56"/>
          <p:cNvPicPr/>
          <p:nvPr/>
        </p:nvPicPr>
        <p:blipFill>
          <a:blip r:embed="rId11"/>
          <a:stretch/>
        </p:blipFill>
        <p:spPr>
          <a:xfrm>
            <a:off x="1762920" y="776520"/>
            <a:ext cx="121680" cy="149040"/>
          </a:xfrm>
          <a:prstGeom prst="rect">
            <a:avLst/>
          </a:prstGeom>
          <a:ln>
            <a:noFill/>
          </a:ln>
        </p:spPr>
      </p:pic>
      <p:sp>
        <p:nvSpPr>
          <p:cNvPr id="89" name="CustomShape 9"/>
          <p:cNvSpPr/>
          <p:nvPr/>
        </p:nvSpPr>
        <p:spPr>
          <a:xfrm>
            <a:off x="1917720" y="776160"/>
            <a:ext cx="521640" cy="18252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0" name="object 59"/>
          <p:cNvPicPr/>
          <p:nvPr/>
        </p:nvPicPr>
        <p:blipFill>
          <a:blip r:embed="rId12"/>
          <a:stretch/>
        </p:blipFill>
        <p:spPr>
          <a:xfrm>
            <a:off x="2489040" y="776520"/>
            <a:ext cx="128880" cy="149040"/>
          </a:xfrm>
          <a:prstGeom prst="rect">
            <a:avLst/>
          </a:prstGeom>
          <a:ln>
            <a:noFill/>
          </a:ln>
        </p:spPr>
      </p:pic>
      <p:pic>
        <p:nvPicPr>
          <p:cNvPr id="91" name="object 60"/>
          <p:cNvPicPr/>
          <p:nvPr/>
        </p:nvPicPr>
        <p:blipFill>
          <a:blip r:embed="rId13"/>
          <a:stretch/>
        </p:blipFill>
        <p:spPr>
          <a:xfrm>
            <a:off x="2658960" y="776520"/>
            <a:ext cx="119880" cy="149040"/>
          </a:xfrm>
          <a:prstGeom prst="rect">
            <a:avLst/>
          </a:prstGeom>
          <a:ln>
            <a:noFill/>
          </a:ln>
        </p:spPr>
      </p:pic>
      <p:pic>
        <p:nvPicPr>
          <p:cNvPr id="92" name="object 62"/>
          <p:cNvPicPr/>
          <p:nvPr/>
        </p:nvPicPr>
        <p:blipFill>
          <a:blip r:embed="rId14"/>
          <a:stretch/>
        </p:blipFill>
        <p:spPr>
          <a:xfrm>
            <a:off x="1556640" y="1017000"/>
            <a:ext cx="142200" cy="154440"/>
          </a:xfrm>
          <a:prstGeom prst="rect">
            <a:avLst/>
          </a:prstGeom>
          <a:ln>
            <a:noFill/>
          </a:ln>
        </p:spPr>
      </p:pic>
      <p:pic>
        <p:nvPicPr>
          <p:cNvPr id="93" name="object 63"/>
          <p:cNvPicPr/>
          <p:nvPr/>
        </p:nvPicPr>
        <p:blipFill>
          <a:blip r:embed="rId15"/>
          <a:stretch/>
        </p:blipFill>
        <p:spPr>
          <a:xfrm>
            <a:off x="1725840" y="1017000"/>
            <a:ext cx="163440" cy="154440"/>
          </a:xfrm>
          <a:prstGeom prst="rect">
            <a:avLst/>
          </a:prstGeom>
          <a:ln>
            <a:noFill/>
          </a:ln>
        </p:spPr>
      </p:pic>
      <p:pic>
        <p:nvPicPr>
          <p:cNvPr id="94" name="object 64"/>
          <p:cNvPicPr/>
          <p:nvPr/>
        </p:nvPicPr>
        <p:blipFill>
          <a:blip r:embed="rId16"/>
          <a:stretch/>
        </p:blipFill>
        <p:spPr>
          <a:xfrm>
            <a:off x="1917720" y="1009800"/>
            <a:ext cx="359280" cy="186840"/>
          </a:xfrm>
          <a:prstGeom prst="rect">
            <a:avLst/>
          </a:prstGeom>
          <a:ln>
            <a:noFill/>
          </a:ln>
        </p:spPr>
      </p:pic>
      <p:pic>
        <p:nvPicPr>
          <p:cNvPr id="95" name="object 65"/>
          <p:cNvPicPr/>
          <p:nvPr/>
        </p:nvPicPr>
        <p:blipFill>
          <a:blip r:embed="rId17"/>
          <a:stretch/>
        </p:blipFill>
        <p:spPr>
          <a:xfrm>
            <a:off x="2300040" y="1017000"/>
            <a:ext cx="163440" cy="154440"/>
          </a:xfrm>
          <a:prstGeom prst="rect">
            <a:avLst/>
          </a:prstGeom>
          <a:ln>
            <a:noFill/>
          </a:ln>
        </p:spPr>
      </p:pic>
      <p:sp>
        <p:nvSpPr>
          <p:cNvPr id="96" name="CustomShape 10"/>
          <p:cNvSpPr/>
          <p:nvPr/>
        </p:nvSpPr>
        <p:spPr>
          <a:xfrm>
            <a:off x="2494080" y="1015920"/>
            <a:ext cx="137520" cy="14868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7" name="object 67"/>
          <p:cNvPicPr/>
          <p:nvPr/>
        </p:nvPicPr>
        <p:blipFill>
          <a:blip r:embed="rId18"/>
          <a:stretch/>
        </p:blipFill>
        <p:spPr>
          <a:xfrm>
            <a:off x="2661480" y="1015920"/>
            <a:ext cx="169200" cy="180360"/>
          </a:xfrm>
          <a:prstGeom prst="rect">
            <a:avLst/>
          </a:prstGeom>
          <a:ln>
            <a:noFill/>
          </a:ln>
        </p:spPr>
      </p:pic>
      <p:pic>
        <p:nvPicPr>
          <p:cNvPr id="98" name="object 68"/>
          <p:cNvPicPr/>
          <p:nvPr/>
        </p:nvPicPr>
        <p:blipFill>
          <a:blip r:embed="rId19"/>
          <a:stretch/>
        </p:blipFill>
        <p:spPr>
          <a:xfrm>
            <a:off x="2861640" y="1015920"/>
            <a:ext cx="167400" cy="149040"/>
          </a:xfrm>
          <a:prstGeom prst="rect">
            <a:avLst/>
          </a:prstGeom>
          <a:ln>
            <a:noFill/>
          </a:ln>
        </p:spPr>
      </p:pic>
      <p:sp>
        <p:nvSpPr>
          <p:cNvPr id="99" name="CustomShape 11"/>
          <p:cNvSpPr/>
          <p:nvPr/>
        </p:nvSpPr>
        <p:spPr>
          <a:xfrm>
            <a:off x="6225480" y="860256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480" cy="515520"/>
          </a:xfrm>
          <a:prstGeom prst="rect">
            <a:avLst/>
          </a:prstGeom>
          <a:ln>
            <a:noFill/>
          </a:ln>
        </p:spPr>
      </p:pic>
      <p:pic>
        <p:nvPicPr>
          <p:cNvPr id="10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120" cy="861120"/>
          </a:xfrm>
          <a:prstGeom prst="rect">
            <a:avLst/>
          </a:prstGeom>
          <a:ln>
            <a:noFill/>
          </a:ln>
        </p:spPr>
      </p:pic>
      <p:graphicFrame>
        <p:nvGraphicFramePr>
          <p:cNvPr id="102" name="Table 12"/>
          <p:cNvGraphicFramePr/>
          <p:nvPr/>
        </p:nvGraphicFramePr>
        <p:xfrm>
          <a:off x="349226" y="2060552"/>
          <a:ext cx="6966030" cy="5766199"/>
        </p:xfrm>
        <a:graphic>
          <a:graphicData uri="http://schemas.openxmlformats.org/drawingml/2006/table">
            <a:tbl>
              <a:tblPr/>
              <a:tblGrid>
                <a:gridCol w="864290"/>
                <a:gridCol w="4920913"/>
                <a:gridCol w="1180827"/>
              </a:tblGrid>
              <a:tr h="3543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1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11.09.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Занятие на тему.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Внимание – телефонные мошенники. 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1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14.09.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Читаем вместе. 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943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15.09.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Лекторий «Это важно знать».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Цифровые удостоверения в МАХ.</a:t>
                      </a:r>
                      <a:endParaRPr lang="ru-RU" sz="1800" dirty="0" smtClean="0"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3686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16.09.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  <a:endParaRPr lang="ru-RU" dirty="0" smtClean="0">
                        <a:latin typeface="Calibri" pitchFamily="34" charset="0"/>
                      </a:endParaRP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Разгадываем кроссворды. 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1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17.09.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Calibri" pitchFamily="34" charset="0"/>
                        </a:rPr>
                        <a:t>День шарлоток и осенних пирогов. 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Calibri" pitchFamily="34" charset="0"/>
                        </a:rPr>
                        <a:t>Беседа и чаепитие.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1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Calibri" pitchFamily="34" charset="0"/>
                        </a:rPr>
                        <a:t>Ко Дню Ставропольского края. Беседа.</a:t>
                      </a:r>
                      <a:endParaRPr lang="ru-RU" dirty="0" smtClean="0"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872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  <a:endParaRPr lang="ru-RU" dirty="0" smtClean="0">
                        <a:latin typeface="Calibri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Настольные игры.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Круглый стол. 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С 2027 года меняется порядок учета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стажа по уходу за пожилыми и инвалидами.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35" name="Text Box 125"/>
          <p:cNvSpPr txBox="1">
            <a:spLocks noChangeArrowheads="1"/>
          </p:cNvSpPr>
          <p:nvPr/>
        </p:nvSpPr>
        <p:spPr bwMode="auto">
          <a:xfrm>
            <a:off x="4278316" y="203165"/>
            <a:ext cx="3000395" cy="15001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81360" rIns="0" bIns="0"/>
          <a:lstStyle/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МЕРОПРИЯТИЯ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НА  СЕНТЯБРЬ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2026</a:t>
            </a:r>
            <a:endParaRPr lang="ru-RU" sz="2700" b="1" dirty="0">
              <a:solidFill>
                <a:srgbClr val="FFFFFF"/>
              </a:solidFill>
              <a:latin typeface="Calibri" pitchFamily="3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/>
          <p:cNvPicPr/>
          <p:nvPr/>
        </p:nvPicPr>
        <p:blipFill>
          <a:blip r:embed="rId3"/>
          <a:stretch/>
        </p:blipFill>
        <p:spPr>
          <a:xfrm>
            <a:off x="3731760" y="30600"/>
            <a:ext cx="3719160" cy="1529886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0" y="7346964"/>
            <a:ext cx="7556400" cy="3317316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1" name="object 36"/>
          <p:cNvPicPr/>
          <p:nvPr/>
        </p:nvPicPr>
        <p:blipFill>
          <a:blip r:embed="rId4"/>
          <a:stretch/>
        </p:blipFill>
        <p:spPr>
          <a:xfrm>
            <a:off x="379440" y="8310240"/>
            <a:ext cx="102240" cy="131760"/>
          </a:xfrm>
          <a:prstGeom prst="rect">
            <a:avLst/>
          </a:prstGeom>
          <a:ln>
            <a:noFill/>
          </a:ln>
        </p:spPr>
      </p:pic>
      <p:sp>
        <p:nvSpPr>
          <p:cNvPr id="42" name="CustomShape 2"/>
          <p:cNvSpPr/>
          <p:nvPr/>
        </p:nvSpPr>
        <p:spPr>
          <a:xfrm>
            <a:off x="506160" y="8312040"/>
            <a:ext cx="93600" cy="1285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object 38"/>
          <p:cNvPicPr/>
          <p:nvPr/>
        </p:nvPicPr>
        <p:blipFill>
          <a:blip r:embed="rId5"/>
          <a:stretch/>
        </p:blipFill>
        <p:spPr>
          <a:xfrm>
            <a:off x="623880" y="8310240"/>
            <a:ext cx="291240" cy="131760"/>
          </a:xfrm>
          <a:prstGeom prst="rect">
            <a:avLst/>
          </a:prstGeom>
          <a:ln>
            <a:noFill/>
          </a:ln>
        </p:spPr>
      </p:pic>
      <p:pic>
        <p:nvPicPr>
          <p:cNvPr id="44" name="object 39"/>
          <p:cNvPicPr/>
          <p:nvPr/>
        </p:nvPicPr>
        <p:blipFill>
          <a:blip r:embed="rId6"/>
          <a:stretch/>
        </p:blipFill>
        <p:spPr>
          <a:xfrm>
            <a:off x="936720" y="8310240"/>
            <a:ext cx="318240" cy="131760"/>
          </a:xfrm>
          <a:prstGeom prst="rect">
            <a:avLst/>
          </a:prstGeom>
          <a:ln>
            <a:noFill/>
          </a:ln>
        </p:spPr>
      </p:pic>
      <p:pic>
        <p:nvPicPr>
          <p:cNvPr id="45" name="object 40"/>
          <p:cNvPicPr/>
          <p:nvPr/>
        </p:nvPicPr>
        <p:blipFill>
          <a:blip r:embed="rId7"/>
          <a:stretch/>
        </p:blipFill>
        <p:spPr>
          <a:xfrm>
            <a:off x="1280520" y="8312040"/>
            <a:ext cx="109080" cy="128160"/>
          </a:xfrm>
          <a:prstGeom prst="rect">
            <a:avLst/>
          </a:prstGeom>
          <a:ln>
            <a:noFill/>
          </a:ln>
        </p:spPr>
      </p:pic>
      <p:pic>
        <p:nvPicPr>
          <p:cNvPr id="46" name="object 41"/>
          <p:cNvPicPr/>
          <p:nvPr/>
        </p:nvPicPr>
        <p:blipFill>
          <a:blip r:embed="rId8"/>
          <a:stretch/>
        </p:blipFill>
        <p:spPr>
          <a:xfrm>
            <a:off x="1414080" y="8312040"/>
            <a:ext cx="111960" cy="129960"/>
          </a:xfrm>
          <a:prstGeom prst="rect">
            <a:avLst/>
          </a:prstGeom>
          <a:ln>
            <a:noFill/>
          </a:ln>
        </p:spPr>
      </p:pic>
      <p:sp>
        <p:nvSpPr>
          <p:cNvPr id="47" name="TextShape 3"/>
          <p:cNvSpPr txBox="1"/>
          <p:nvPr/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>
            <a:noFill/>
          </a:ln>
        </p:spPr>
        <p:txBody>
          <a:bodyPr lIns="0" tIns="81360" rIns="0" bIns="0"/>
          <a:lstStyle/>
          <a:p>
            <a:pPr marL="439560" indent="-426960" algn="r">
              <a:lnSpc>
                <a:spcPts val="953"/>
              </a:lnSpc>
            </a:pPr>
            <a:endParaRPr/>
          </a:p>
        </p:txBody>
      </p:sp>
      <p:sp>
        <p:nvSpPr>
          <p:cNvPr id="48" name="CustomShape 4"/>
          <p:cNvSpPr/>
          <p:nvPr/>
        </p:nvSpPr>
        <p:spPr>
          <a:xfrm>
            <a:off x="349226" y="8453774"/>
            <a:ext cx="5230800" cy="22396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ПРИХОДИТЕ, </a:t>
            </a:r>
            <a:endParaRPr dirty="0"/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МЫ</a:t>
            </a:r>
            <a:r>
              <a:rPr lang="ru-RU" sz="3600" b="1" strike="noStrike" spc="-13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ВАС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ЖДЕМ</a:t>
            </a:r>
            <a:r>
              <a:rPr lang="ru-RU" sz="3600" b="1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!</a:t>
            </a:r>
          </a:p>
          <a:p>
            <a:pPr marL="12600">
              <a:lnSpc>
                <a:spcPct val="75000"/>
              </a:lnSpc>
            </a:pPr>
            <a:endParaRPr dirty="0"/>
          </a:p>
          <a:p>
            <a:pPr marL="15120">
              <a:lnSpc>
                <a:spcPts val="504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Наши</a:t>
            </a:r>
            <a:r>
              <a:rPr lang="ru-RU" sz="1300" strike="noStrike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300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контакты</a:t>
            </a:r>
            <a:r>
              <a:rPr lang="ru-RU" sz="13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</a:t>
            </a: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dirty="0"/>
          </a:p>
          <a:p>
            <a:pPr marL="15120">
              <a:lnSpc>
                <a:spcPts val="459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Адрес: 357070, Андроповский район, </a:t>
            </a:r>
            <a:r>
              <a:rPr lang="ru-RU" sz="13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с.Курсавка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ул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Комсомольская, 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д.5</a:t>
            </a: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Контактный 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номер (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86556)5-86-07</a:t>
            </a: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ФИО Данилович Светлана Леонидовна</a:t>
            </a: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dirty="0"/>
          </a:p>
        </p:txBody>
      </p:sp>
      <p:sp>
        <p:nvSpPr>
          <p:cNvPr id="49" name="CustomShape 5"/>
          <p:cNvSpPr/>
          <p:nvPr/>
        </p:nvSpPr>
        <p:spPr>
          <a:xfrm rot="21597600">
            <a:off x="543600" y="1552320"/>
            <a:ext cx="647568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algn="just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Время</a:t>
            </a:r>
            <a:r>
              <a:rPr lang="ru-RU" sz="1600" b="1" strike="noStrike" spc="-63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четверг 08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:00</a:t>
            </a:r>
            <a:r>
              <a:rPr lang="ru-RU" sz="1600" b="1" strike="noStrike" spc="-4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8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17:00, пятница </a:t>
            </a:r>
            <a:r>
              <a:rPr lang="ru-RU" sz="1600" b="1" strike="noStrike" spc="-18" dirty="0" smtClean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08:00-15-45</a:t>
            </a: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/>
          </a:p>
        </p:txBody>
      </p:sp>
      <p:pic>
        <p:nvPicPr>
          <p:cNvPr id="51" name="object 49"/>
          <p:cNvPicPr/>
          <p:nvPr/>
        </p:nvPicPr>
        <p:blipFill>
          <a:blip r:embed="rId9"/>
          <a:stretch/>
        </p:blipFill>
        <p:spPr>
          <a:xfrm>
            <a:off x="512280" y="214200"/>
            <a:ext cx="838440" cy="956160"/>
          </a:xfrm>
          <a:prstGeom prst="rect">
            <a:avLst/>
          </a:prstGeom>
          <a:ln>
            <a:noFill/>
          </a:ln>
        </p:spPr>
      </p:pic>
      <p:sp>
        <p:nvSpPr>
          <p:cNvPr id="52" name="CustomShape 7"/>
          <p:cNvSpPr/>
          <p:nvPr/>
        </p:nvSpPr>
        <p:spPr>
          <a:xfrm>
            <a:off x="1577160" y="539640"/>
            <a:ext cx="294120" cy="18432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8"/>
          <p:cNvSpPr/>
          <p:nvPr/>
        </p:nvSpPr>
        <p:spPr>
          <a:xfrm>
            <a:off x="1917720" y="540000"/>
            <a:ext cx="289800" cy="15012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4" name="object 53"/>
          <p:cNvPicPr/>
          <p:nvPr/>
        </p:nvPicPr>
        <p:blipFill>
          <a:blip r:embed="rId10"/>
          <a:stretch/>
        </p:blipFill>
        <p:spPr>
          <a:xfrm>
            <a:off x="2244240" y="540360"/>
            <a:ext cx="120240" cy="149040"/>
          </a:xfrm>
          <a:prstGeom prst="rect">
            <a:avLst/>
          </a:prstGeom>
          <a:ln>
            <a:noFill/>
          </a:ln>
        </p:spPr>
      </p:pic>
      <p:pic>
        <p:nvPicPr>
          <p:cNvPr id="55" name="object 54"/>
          <p:cNvPicPr/>
          <p:nvPr/>
        </p:nvPicPr>
        <p:blipFill>
          <a:blip r:embed="rId11"/>
          <a:stretch/>
        </p:blipFill>
        <p:spPr>
          <a:xfrm>
            <a:off x="1556640" y="775080"/>
            <a:ext cx="158760" cy="152640"/>
          </a:xfrm>
          <a:prstGeom prst="rect">
            <a:avLst/>
          </a:prstGeom>
          <a:ln>
            <a:noFill/>
          </a:ln>
        </p:spPr>
      </p:pic>
      <p:pic>
        <p:nvPicPr>
          <p:cNvPr id="56" name="object 56"/>
          <p:cNvPicPr/>
          <p:nvPr/>
        </p:nvPicPr>
        <p:blipFill>
          <a:blip r:embed="rId12"/>
          <a:stretch/>
        </p:blipFill>
        <p:spPr>
          <a:xfrm>
            <a:off x="1762920" y="776520"/>
            <a:ext cx="121680" cy="149040"/>
          </a:xfrm>
          <a:prstGeom prst="rect">
            <a:avLst/>
          </a:prstGeom>
          <a:ln>
            <a:noFill/>
          </a:ln>
        </p:spPr>
      </p:pic>
      <p:sp>
        <p:nvSpPr>
          <p:cNvPr id="57" name="CustomShape 9"/>
          <p:cNvSpPr/>
          <p:nvPr/>
        </p:nvSpPr>
        <p:spPr>
          <a:xfrm>
            <a:off x="1917720" y="776160"/>
            <a:ext cx="521640" cy="18252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8" name="object 59"/>
          <p:cNvPicPr/>
          <p:nvPr/>
        </p:nvPicPr>
        <p:blipFill>
          <a:blip r:embed="rId13"/>
          <a:stretch/>
        </p:blipFill>
        <p:spPr>
          <a:xfrm>
            <a:off x="2489040" y="776520"/>
            <a:ext cx="128880" cy="149040"/>
          </a:xfrm>
          <a:prstGeom prst="rect">
            <a:avLst/>
          </a:prstGeom>
          <a:ln>
            <a:noFill/>
          </a:ln>
        </p:spPr>
      </p:pic>
      <p:pic>
        <p:nvPicPr>
          <p:cNvPr id="59" name="object 60"/>
          <p:cNvPicPr/>
          <p:nvPr/>
        </p:nvPicPr>
        <p:blipFill>
          <a:blip r:embed="rId14"/>
          <a:stretch/>
        </p:blipFill>
        <p:spPr>
          <a:xfrm>
            <a:off x="2658960" y="776520"/>
            <a:ext cx="119880" cy="149040"/>
          </a:xfrm>
          <a:prstGeom prst="rect">
            <a:avLst/>
          </a:prstGeom>
          <a:ln>
            <a:noFill/>
          </a:ln>
        </p:spPr>
      </p:pic>
      <p:pic>
        <p:nvPicPr>
          <p:cNvPr id="60" name="object 62"/>
          <p:cNvPicPr/>
          <p:nvPr/>
        </p:nvPicPr>
        <p:blipFill>
          <a:blip r:embed="rId15"/>
          <a:stretch/>
        </p:blipFill>
        <p:spPr>
          <a:xfrm>
            <a:off x="1556640" y="1017000"/>
            <a:ext cx="142200" cy="154440"/>
          </a:xfrm>
          <a:prstGeom prst="rect">
            <a:avLst/>
          </a:prstGeom>
          <a:ln>
            <a:noFill/>
          </a:ln>
        </p:spPr>
      </p:pic>
      <p:pic>
        <p:nvPicPr>
          <p:cNvPr id="61" name="object 63"/>
          <p:cNvPicPr/>
          <p:nvPr/>
        </p:nvPicPr>
        <p:blipFill>
          <a:blip r:embed="rId16"/>
          <a:stretch/>
        </p:blipFill>
        <p:spPr>
          <a:xfrm>
            <a:off x="1725840" y="1017000"/>
            <a:ext cx="163440" cy="154440"/>
          </a:xfrm>
          <a:prstGeom prst="rect">
            <a:avLst/>
          </a:prstGeom>
          <a:ln>
            <a:noFill/>
          </a:ln>
        </p:spPr>
      </p:pic>
      <p:pic>
        <p:nvPicPr>
          <p:cNvPr id="62" name="object 64"/>
          <p:cNvPicPr/>
          <p:nvPr/>
        </p:nvPicPr>
        <p:blipFill>
          <a:blip r:embed="rId17"/>
          <a:stretch/>
        </p:blipFill>
        <p:spPr>
          <a:xfrm>
            <a:off x="1917720" y="1009800"/>
            <a:ext cx="359280" cy="186840"/>
          </a:xfrm>
          <a:prstGeom prst="rect">
            <a:avLst/>
          </a:prstGeom>
          <a:ln>
            <a:noFill/>
          </a:ln>
        </p:spPr>
      </p:pic>
      <p:pic>
        <p:nvPicPr>
          <p:cNvPr id="63" name="object 65"/>
          <p:cNvPicPr/>
          <p:nvPr/>
        </p:nvPicPr>
        <p:blipFill>
          <a:blip r:embed="rId18"/>
          <a:stretch/>
        </p:blipFill>
        <p:spPr>
          <a:xfrm>
            <a:off x="2300040" y="1017000"/>
            <a:ext cx="163440" cy="154440"/>
          </a:xfrm>
          <a:prstGeom prst="rect">
            <a:avLst/>
          </a:prstGeom>
          <a:ln>
            <a:noFill/>
          </a:ln>
        </p:spPr>
      </p:pic>
      <p:sp>
        <p:nvSpPr>
          <p:cNvPr id="64" name="CustomShape 10"/>
          <p:cNvSpPr/>
          <p:nvPr/>
        </p:nvSpPr>
        <p:spPr>
          <a:xfrm>
            <a:off x="2494080" y="1015920"/>
            <a:ext cx="137520" cy="14868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5" name="object 67"/>
          <p:cNvPicPr/>
          <p:nvPr/>
        </p:nvPicPr>
        <p:blipFill>
          <a:blip r:embed="rId19"/>
          <a:stretch/>
        </p:blipFill>
        <p:spPr>
          <a:xfrm>
            <a:off x="2661480" y="1015920"/>
            <a:ext cx="169200" cy="180360"/>
          </a:xfrm>
          <a:prstGeom prst="rect">
            <a:avLst/>
          </a:prstGeom>
          <a:ln>
            <a:noFill/>
          </a:ln>
        </p:spPr>
      </p:pic>
      <p:pic>
        <p:nvPicPr>
          <p:cNvPr id="66" name="object 68"/>
          <p:cNvPicPr/>
          <p:nvPr/>
        </p:nvPicPr>
        <p:blipFill>
          <a:blip r:embed="rId20"/>
          <a:stretch/>
        </p:blipFill>
        <p:spPr>
          <a:xfrm>
            <a:off x="2861640" y="1015920"/>
            <a:ext cx="167400" cy="149040"/>
          </a:xfrm>
          <a:prstGeom prst="rect">
            <a:avLst/>
          </a:prstGeom>
          <a:ln>
            <a:noFill/>
          </a:ln>
        </p:spPr>
      </p:pic>
      <p:sp>
        <p:nvSpPr>
          <p:cNvPr id="67" name="CustomShape 11"/>
          <p:cNvSpPr/>
          <p:nvPr/>
        </p:nvSpPr>
        <p:spPr>
          <a:xfrm>
            <a:off x="6225480" y="860256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8" name="object 48"/>
          <p:cNvPicPr/>
          <p:nvPr/>
        </p:nvPicPr>
        <p:blipFill>
          <a:blip r:embed="rId21"/>
          <a:stretch/>
        </p:blipFill>
        <p:spPr>
          <a:xfrm>
            <a:off x="6332400" y="8751960"/>
            <a:ext cx="600480" cy="51552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7"/>
          <p:cNvPicPr/>
          <p:nvPr/>
        </p:nvPicPr>
        <p:blipFill>
          <a:blip r:embed="rId22"/>
          <a:stretch/>
        </p:blipFill>
        <p:spPr>
          <a:xfrm>
            <a:off x="5160600" y="9558360"/>
            <a:ext cx="861120" cy="861120"/>
          </a:xfrm>
          <a:prstGeom prst="rect">
            <a:avLst/>
          </a:prstGeom>
          <a:ln>
            <a:noFill/>
          </a:ln>
        </p:spPr>
      </p:pic>
      <p:graphicFrame>
        <p:nvGraphicFramePr>
          <p:cNvPr id="70" name="Table 12"/>
          <p:cNvGraphicFramePr/>
          <p:nvPr/>
        </p:nvGraphicFramePr>
        <p:xfrm>
          <a:off x="384120" y="1949039"/>
          <a:ext cx="6966030" cy="4760691"/>
        </p:xfrm>
        <a:graphic>
          <a:graphicData uri="http://schemas.openxmlformats.org/drawingml/2006/table">
            <a:tbl>
              <a:tblPr/>
              <a:tblGrid>
                <a:gridCol w="864290"/>
                <a:gridCol w="4920913"/>
                <a:gridCol w="1180827"/>
              </a:tblGrid>
              <a:tr h="6063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006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Волонтерская деятельность.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Подготовка материала для плетения сетей для участников СВО.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4006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24.09.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</a:p>
                    <a:p>
                      <a:pPr rtl="0"/>
                      <a:r>
                        <a:rPr lang="ru-RU" sz="1800" baseline="0" dirty="0" smtClean="0">
                          <a:latin typeface="Calibri" pitchFamily="34" charset="0"/>
                        </a:rPr>
                        <a:t>Свободное общение и чаепитие.</a:t>
                      </a:r>
                      <a:endParaRPr lang="ru-RU" dirty="0" smtClean="0"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46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Урок компьютерной грамотности. 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Азбука интернета.</a:t>
                      </a:r>
                      <a:endParaRPr lang="ru-RU" sz="1800" b="0" strike="noStrike" spc="-1" baseline="0" dirty="0" smtClean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063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28.09.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Мастер-класс</a:t>
                      </a: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«Рукоделие. Уроки вязания».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45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Пенсионная школа.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Все о пенсии и мерах </a:t>
                      </a: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соцподдержки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30.09.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Поем вместе.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36" name="CustomShape 6"/>
          <p:cNvSpPr/>
          <p:nvPr/>
        </p:nvSpPr>
        <p:spPr>
          <a:xfrm>
            <a:off x="6332400" y="9558360"/>
            <a:ext cx="916560" cy="76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/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Отделение Фонда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пенсионного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социального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страхования</a:t>
            </a:r>
            <a:r>
              <a:rPr lang="ru-RU" sz="800" strike="noStrike" spc="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2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РФ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</a:t>
            </a:r>
            <a:r>
              <a:rPr lang="ru-RU" sz="800" strike="noStrike" spc="3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1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Ставропольскому краю</a:t>
            </a:r>
            <a:endParaRPr/>
          </a:p>
        </p:txBody>
      </p:sp>
      <p:sp>
        <p:nvSpPr>
          <p:cNvPr id="37" name="Text Box 125"/>
          <p:cNvSpPr txBox="1">
            <a:spLocks noChangeArrowheads="1"/>
          </p:cNvSpPr>
          <p:nvPr/>
        </p:nvSpPr>
        <p:spPr bwMode="auto">
          <a:xfrm>
            <a:off x="4278316" y="203165"/>
            <a:ext cx="3000395" cy="15001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81360" rIns="0" bIns="0"/>
          <a:lstStyle/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МЕРОПРИЯТИЯ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НА  СЕНТЯБРЬ </a:t>
            </a:r>
            <a:endParaRPr lang="ru-RU" sz="2700" b="1" dirty="0">
              <a:solidFill>
                <a:srgbClr val="FFFFFF"/>
              </a:solidFill>
              <a:latin typeface="Calibri" pitchFamily="32" charset="0"/>
            </a:endParaRPr>
          </a:p>
          <a:p>
            <a:pPr marL="438150" indent="-423863" algn="r">
              <a:lnSpc>
                <a:spcPts val="2675"/>
              </a:lnSpc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>
                <a:solidFill>
                  <a:srgbClr val="FFFFFF"/>
                </a:solidFill>
                <a:latin typeface="Calibri" pitchFamily="32" charset="0"/>
              </a:rPr>
              <a:t>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418</Words>
  <Application>Microsoft Office PowerPoint</Application>
  <PresentationFormat>Произвольный</PresentationFormat>
  <Paragraphs>170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171</cp:revision>
  <cp:lastPrinted>2025-12-25T09:53:22Z</cp:lastPrinted>
  <dcterms:created xsi:type="dcterms:W3CDTF">2025-11-06T11:20:25Z</dcterms:created>
  <dcterms:modified xsi:type="dcterms:W3CDTF">2026-08-25T12:16:29Z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2</vt:i4>
  </property>
</Properties>
</file>