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68" y="-7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5200" cy="165348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111240" y="7000200"/>
            <a:ext cx="7340760" cy="35787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0" name="Group 2"/>
          <p:cNvGrpSpPr/>
          <p:nvPr/>
        </p:nvGrpSpPr>
        <p:grpSpPr>
          <a:xfrm>
            <a:off x="644400" y="8176320"/>
            <a:ext cx="1143000" cy="127800"/>
            <a:chOff x="644400" y="8176320"/>
            <a:chExt cx="1143000" cy="127800"/>
          </a:xfrm>
        </p:grpSpPr>
        <p:pic>
          <p:nvPicPr>
            <p:cNvPr id="41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280" cy="127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42" name="CustomShape 3"/>
            <p:cNvSpPr/>
            <p:nvPr/>
          </p:nvSpPr>
          <p:spPr>
            <a:xfrm>
              <a:off x="771480" y="8178120"/>
              <a:ext cx="89640" cy="1245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3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280" cy="12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280" cy="12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120" cy="1242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000" cy="126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7" name="CustomShape 4"/>
          <p:cNvSpPr/>
          <p:nvPr/>
        </p:nvSpPr>
        <p:spPr>
          <a:xfrm>
            <a:off x="4822920" y="316800"/>
            <a:ext cx="231156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/>
          <a:p>
            <a:pPr marL="439560" indent="-42228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СЕНТЯБРЬ</a:t>
            </a:r>
            <a:r>
              <a:t/>
            </a:r>
            <a:br/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48" name="CustomShape 5"/>
          <p:cNvSpPr/>
          <p:nvPr/>
        </p:nvSpPr>
        <p:spPr>
          <a:xfrm>
            <a:off x="628920" y="8441640"/>
            <a:ext cx="5109120" cy="202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Ставропольский край, с. Арзгир, ул. Скокова,1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Ляшенко Марина Ивановна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49" name="CustomShape 6"/>
          <p:cNvSpPr/>
          <p:nvPr/>
        </p:nvSpPr>
        <p:spPr>
          <a:xfrm>
            <a:off x="3819240" y="7361640"/>
            <a:ext cx="3292560" cy="5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0" name="CustomShape 7"/>
          <p:cNvSpPr/>
          <p:nvPr/>
        </p:nvSpPr>
        <p:spPr>
          <a:xfrm>
            <a:off x="6123240" y="8786520"/>
            <a:ext cx="912600" cy="64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Ставропольскому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1" name="Group 8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52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3" name="CustomShape 9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4" name="Group 10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55" name="CustomShape 11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6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57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8" name="Group 12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59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0" name="CustomShape 13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1" name="Group 14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62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3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64" name="Group 15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65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6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7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8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9" name="CustomShape 1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0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1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72" name="CustomShape 17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CustomShape 18"/>
          <p:cNvSpPr/>
          <p:nvPr/>
        </p:nvSpPr>
        <p:spPr>
          <a:xfrm>
            <a:off x="6047640" y="793764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4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6520" cy="511560"/>
          </a:xfrm>
          <a:prstGeom prst="rect">
            <a:avLst/>
          </a:prstGeom>
          <a:ln>
            <a:noFill/>
          </a:ln>
        </p:spPr>
      </p:pic>
      <p:pic>
        <p:nvPicPr>
          <p:cNvPr id="75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7160" cy="857160"/>
          </a:xfrm>
          <a:prstGeom prst="rect">
            <a:avLst/>
          </a:prstGeom>
          <a:ln>
            <a:noFill/>
          </a:ln>
        </p:spPr>
      </p:pic>
      <p:graphicFrame>
        <p:nvGraphicFramePr>
          <p:cNvPr id="76" name="Table 19"/>
          <p:cNvGraphicFramePr/>
          <p:nvPr>
            <p:extLst>
              <p:ext uri="{D42A27DB-BD31-4B8C-83A1-F6EECF244321}">
                <p14:modId xmlns:p14="http://schemas.microsoft.com/office/powerpoint/2010/main" val="2646783271"/>
              </p:ext>
            </p:extLst>
          </p:nvPr>
        </p:nvGraphicFramePr>
        <p:xfrm>
          <a:off x="383760" y="1918440"/>
          <a:ext cx="6789600" cy="5225616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01.09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Волонтерская деятельность. Валики для госпиталя. Ленты для «леших»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10:3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02.09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Пенсионная грамотность. Лекция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2">
                          <a:solidFill>
                            <a:srgbClr val="231F20"/>
                          </a:solidFill>
                          <a:latin typeface="Times New Roman"/>
                        </a:rPr>
                        <a:t>10:3</a:t>
                      </a:r>
                      <a:r>
                        <a:rPr lang="ru-RU" sz="1800" b="0" strike="noStrike" spc="-26">
                          <a:solidFill>
                            <a:srgbClr val="231F20"/>
                          </a:solidFill>
                          <a:latin typeface="Times New Roman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03.09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solidFill>
                            <a:srgbClr val="231F20"/>
                          </a:solidFill>
                          <a:latin typeface="Times New Roman"/>
                          <a:ea typeface="Times New Roman"/>
                        </a:rPr>
                        <a:t>Голосуем сердцем-воспитываем примером: выборы в России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10:00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4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04.09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Игра Что? Где? Когда?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07.09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            Свободное общение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36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08.09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День грамотности. Пишем диктант.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12212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09.09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Microsoft YaHei"/>
                        </a:rPr>
                        <a:t>Волонтерская деятельность. Валики для госпиталя. Ленты для «леших»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latin typeface="Times New Roman"/>
                        </a:rPr>
                        <a:t>10:30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object 33_0"/>
          <p:cNvPicPr/>
          <p:nvPr/>
        </p:nvPicPr>
        <p:blipFill>
          <a:blip r:embed="rId2"/>
          <a:stretch/>
        </p:blipFill>
        <p:spPr>
          <a:xfrm>
            <a:off x="3731760" y="108000"/>
            <a:ext cx="3715200" cy="1653480"/>
          </a:xfrm>
          <a:prstGeom prst="rect">
            <a:avLst/>
          </a:prstGeom>
          <a:ln>
            <a:noFill/>
          </a:ln>
        </p:spPr>
      </p:pic>
      <p:sp>
        <p:nvSpPr>
          <p:cNvPr id="78" name="CustomShape 1"/>
          <p:cNvSpPr/>
          <p:nvPr/>
        </p:nvSpPr>
        <p:spPr>
          <a:xfrm>
            <a:off x="111240" y="7000200"/>
            <a:ext cx="7340760" cy="35787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79" name="Group 2"/>
          <p:cNvGrpSpPr/>
          <p:nvPr/>
        </p:nvGrpSpPr>
        <p:grpSpPr>
          <a:xfrm>
            <a:off x="644400" y="8176320"/>
            <a:ext cx="1143000" cy="127800"/>
            <a:chOff x="644400" y="8176320"/>
            <a:chExt cx="1143000" cy="127800"/>
          </a:xfrm>
        </p:grpSpPr>
        <p:pic>
          <p:nvPicPr>
            <p:cNvPr id="80" name="object 36_1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280" cy="127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81" name="CustomShape 3"/>
            <p:cNvSpPr/>
            <p:nvPr/>
          </p:nvSpPr>
          <p:spPr>
            <a:xfrm>
              <a:off x="771480" y="8178120"/>
              <a:ext cx="89640" cy="1245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82" name="object 38_1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280" cy="12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object 39_1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280" cy="12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object 40_1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120" cy="1242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object 41_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000" cy="126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86" name="CustomShape 4"/>
          <p:cNvSpPr/>
          <p:nvPr/>
        </p:nvSpPr>
        <p:spPr>
          <a:xfrm>
            <a:off x="4822920" y="316800"/>
            <a:ext cx="231156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/>
          <a:p>
            <a:pPr marL="439560" indent="-42228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СЕНТЯБРЬ</a:t>
            </a:r>
            <a:r>
              <a:t/>
            </a:r>
            <a:br/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87" name="CustomShape 5"/>
          <p:cNvSpPr/>
          <p:nvPr/>
        </p:nvSpPr>
        <p:spPr>
          <a:xfrm>
            <a:off x="628920" y="8441640"/>
            <a:ext cx="5109120" cy="220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Ставропольский край, с. Арзгир, ул. Скокова, 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Ляшенко Марина Ивановна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strike="noStrike" spc="-1">
              <a:latin typeface="Arial"/>
            </a:endParaRPr>
          </a:p>
        </p:txBody>
      </p:sp>
      <p:sp>
        <p:nvSpPr>
          <p:cNvPr id="88" name="CustomShape 6"/>
          <p:cNvSpPr/>
          <p:nvPr/>
        </p:nvSpPr>
        <p:spPr>
          <a:xfrm>
            <a:off x="3819240" y="7416000"/>
            <a:ext cx="3292560" cy="5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89" name="CustomShape 7"/>
          <p:cNvSpPr/>
          <p:nvPr/>
        </p:nvSpPr>
        <p:spPr>
          <a:xfrm>
            <a:off x="6123240" y="8786520"/>
            <a:ext cx="1000440" cy="64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Ставропольскому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90" name="Group 8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91" name="object 49_1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92" name="CustomShape 9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93" name="Group 10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94" name="CustomShape 11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95" name="object 53_1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96" name="object 54_1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97" name="Group 12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98" name="object 56_1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99" name="CustomShape 13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00" name="Group 14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101" name="object 59_1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2" name="object 60_1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03" name="Group 15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104" name="object 62_1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5" name="object 63_1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6" name="object 64_1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7" name="object 65_1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08" name="CustomShape 1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09" name="object 67_1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0" name="object 68_1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11" name="CustomShape 17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18"/>
          <p:cNvSpPr/>
          <p:nvPr/>
        </p:nvSpPr>
        <p:spPr>
          <a:xfrm>
            <a:off x="6047640" y="793764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3" name="object 48_1"/>
          <p:cNvPicPr/>
          <p:nvPr/>
        </p:nvPicPr>
        <p:blipFill>
          <a:blip r:embed="rId20"/>
          <a:stretch/>
        </p:blipFill>
        <p:spPr>
          <a:xfrm>
            <a:off x="6162120" y="8141760"/>
            <a:ext cx="596520" cy="511560"/>
          </a:xfrm>
          <a:prstGeom prst="rect">
            <a:avLst/>
          </a:prstGeom>
          <a:ln>
            <a:noFill/>
          </a:ln>
        </p:spPr>
      </p:pic>
      <p:pic>
        <p:nvPicPr>
          <p:cNvPr id="114" name="Рисунок 7_1"/>
          <p:cNvPicPr/>
          <p:nvPr/>
        </p:nvPicPr>
        <p:blipFill>
          <a:blip r:embed="rId21"/>
          <a:stretch/>
        </p:blipFill>
        <p:spPr>
          <a:xfrm>
            <a:off x="6153120" y="9577080"/>
            <a:ext cx="857160" cy="857160"/>
          </a:xfrm>
          <a:prstGeom prst="rect">
            <a:avLst/>
          </a:prstGeom>
          <a:ln>
            <a:noFill/>
          </a:ln>
        </p:spPr>
      </p:pic>
      <p:graphicFrame>
        <p:nvGraphicFramePr>
          <p:cNvPr id="115" name="Table 19"/>
          <p:cNvGraphicFramePr/>
          <p:nvPr>
            <p:extLst>
              <p:ext uri="{D42A27DB-BD31-4B8C-83A1-F6EECF244321}">
                <p14:modId xmlns:p14="http://schemas.microsoft.com/office/powerpoint/2010/main" val="4229948295"/>
              </p:ext>
            </p:extLst>
          </p:nvPr>
        </p:nvGraphicFramePr>
        <p:xfrm>
          <a:off x="383760" y="1981081"/>
          <a:ext cx="6789600" cy="520510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0753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6075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«Звонок с неизвестного номера» Как не стать жертвой мошенников. Лекция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075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11.09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Microsoft YaHei"/>
                        </a:rPr>
                        <a:t>Клуб «Молодильные яблочки». Фейс гимнастика.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471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14.09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Свободное общение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471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15.09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Урок «Как создать аккаунт в МАКС» 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471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16.09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262626"/>
                          </a:solidFill>
                          <a:latin typeface="Times New Roman"/>
                          <a:ea typeface="Microsoft YaHei"/>
                        </a:rPr>
                        <a:t>Пальчиковая гимнастика.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075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17.09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Движение это жизнь. Пешая прогулка по парку.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5130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18.09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Свободное общение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10344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21.09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День зарождения российской государственности. Экскурс в историю.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latin typeface="Times New Roman"/>
                        </a:rPr>
                        <a:t>10:30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object 33_1"/>
          <p:cNvPicPr/>
          <p:nvPr/>
        </p:nvPicPr>
        <p:blipFill>
          <a:blip r:embed="rId2"/>
          <a:stretch/>
        </p:blipFill>
        <p:spPr>
          <a:xfrm>
            <a:off x="3731760" y="108000"/>
            <a:ext cx="3715200" cy="1653480"/>
          </a:xfrm>
          <a:prstGeom prst="rect">
            <a:avLst/>
          </a:prstGeom>
          <a:ln>
            <a:noFill/>
          </a:ln>
        </p:spPr>
      </p:pic>
      <p:sp>
        <p:nvSpPr>
          <p:cNvPr id="117" name="CustomShape 1"/>
          <p:cNvSpPr/>
          <p:nvPr/>
        </p:nvSpPr>
        <p:spPr>
          <a:xfrm>
            <a:off x="111240" y="7000200"/>
            <a:ext cx="7340760" cy="357876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18" name="Group 2"/>
          <p:cNvGrpSpPr/>
          <p:nvPr/>
        </p:nvGrpSpPr>
        <p:grpSpPr>
          <a:xfrm>
            <a:off x="644400" y="8176320"/>
            <a:ext cx="1143000" cy="127800"/>
            <a:chOff x="644400" y="8176320"/>
            <a:chExt cx="1143000" cy="127800"/>
          </a:xfrm>
        </p:grpSpPr>
        <p:pic>
          <p:nvPicPr>
            <p:cNvPr id="119" name="object 36_2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8280" cy="127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20" name="CustomShape 3"/>
            <p:cNvSpPr/>
            <p:nvPr/>
          </p:nvSpPr>
          <p:spPr>
            <a:xfrm>
              <a:off x="771480" y="8178120"/>
              <a:ext cx="89640" cy="12456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21" name="object 38_2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7280" cy="12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2" name="object 39_2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4280" cy="12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3" name="object 40_2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5120" cy="1242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4" name="object 41_2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8000" cy="126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5" name="CustomShape 4"/>
          <p:cNvSpPr/>
          <p:nvPr/>
        </p:nvSpPr>
        <p:spPr>
          <a:xfrm>
            <a:off x="4822920" y="316800"/>
            <a:ext cx="2311560" cy="186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81360" rIns="0" bIns="0">
            <a:noAutofit/>
          </a:bodyPr>
          <a:lstStyle/>
          <a:p>
            <a:pPr marL="439560" indent="-422280" algn="r">
              <a:lnSpc>
                <a:spcPts val="2701"/>
              </a:lnSpc>
              <a:spcBef>
                <a:spcPts val="641"/>
              </a:spcBef>
            </a:pP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МЕРОПРИЯТИЯ </a:t>
            </a:r>
            <a:r>
              <a:rPr lang="ru-RU" sz="2700" b="1" strike="noStrike" spc="-1">
                <a:solidFill>
                  <a:srgbClr val="FFFFFF"/>
                </a:solidFill>
                <a:latin typeface="Calibri"/>
                <a:ea typeface="DejaVu Sans"/>
              </a:rPr>
              <a:t>НА</a:t>
            </a:r>
            <a:r>
              <a:rPr lang="ru-RU" sz="2700" b="1" strike="noStrike" spc="-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2700" b="1" strike="noStrike" spc="-12">
                <a:solidFill>
                  <a:srgbClr val="FFFFFF"/>
                </a:solidFill>
                <a:latin typeface="Calibri"/>
                <a:ea typeface="DejaVu Sans"/>
              </a:rPr>
              <a:t>СЕНТЯБРЬ</a:t>
            </a:r>
            <a:r>
              <a:t/>
            </a:r>
            <a:br/>
            <a:r>
              <a:rPr lang="ru-RU" sz="2700" b="1" strike="noStrike" spc="-21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lang="ru-RU" sz="2700" b="0" strike="noStrike" spc="-1">
              <a:latin typeface="Arial"/>
            </a:endParaRPr>
          </a:p>
        </p:txBody>
      </p:sp>
      <p:sp>
        <p:nvSpPr>
          <p:cNvPr id="126" name="CustomShape 5"/>
          <p:cNvSpPr/>
          <p:nvPr/>
        </p:nvSpPr>
        <p:spPr>
          <a:xfrm>
            <a:off x="628920" y="8441640"/>
            <a:ext cx="5109120" cy="220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Ставропольский край, с. Арзгир, ул. Скокова, 1</a:t>
            </a:r>
            <a:r>
              <a:t/>
            </a:r>
            <a:br/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номер: 8 865 60 2-10-00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Ляшенко Марина Ивановна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strike="noStrike" spc="-1">
              <a:latin typeface="Arial"/>
            </a:endParaRPr>
          </a:p>
        </p:txBody>
      </p:sp>
      <p:sp>
        <p:nvSpPr>
          <p:cNvPr id="127" name="CustomShape 6"/>
          <p:cNvSpPr/>
          <p:nvPr/>
        </p:nvSpPr>
        <p:spPr>
          <a:xfrm>
            <a:off x="3819240" y="7416000"/>
            <a:ext cx="3292560" cy="55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28" name="CustomShape 7"/>
          <p:cNvSpPr/>
          <p:nvPr/>
        </p:nvSpPr>
        <p:spPr>
          <a:xfrm>
            <a:off x="6123240" y="8786520"/>
            <a:ext cx="1000440" cy="64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6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Ставропольскому краю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129" name="Group 8"/>
          <p:cNvGrpSpPr/>
          <p:nvPr/>
        </p:nvGrpSpPr>
        <p:grpSpPr>
          <a:xfrm>
            <a:off x="512280" y="489240"/>
            <a:ext cx="2512800" cy="978120"/>
            <a:chOff x="512280" y="489240"/>
            <a:chExt cx="2512800" cy="978120"/>
          </a:xfrm>
        </p:grpSpPr>
        <p:pic>
          <p:nvPicPr>
            <p:cNvPr id="130" name="object 49_2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4480" cy="952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31" name="CustomShape 9"/>
            <p:cNvSpPr/>
            <p:nvPr/>
          </p:nvSpPr>
          <p:spPr>
            <a:xfrm>
              <a:off x="1577160" y="814680"/>
              <a:ext cx="290160" cy="18036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32" name="Group 10"/>
            <p:cNvGrpSpPr/>
            <p:nvPr/>
          </p:nvGrpSpPr>
          <p:grpSpPr>
            <a:xfrm>
              <a:off x="1917720" y="814680"/>
              <a:ext cx="442800" cy="146160"/>
              <a:chOff x="1917720" y="814680"/>
              <a:chExt cx="442800" cy="146160"/>
            </a:xfrm>
          </p:grpSpPr>
          <p:sp>
            <p:nvSpPr>
              <p:cNvPr id="133" name="CustomShape 11"/>
              <p:cNvSpPr/>
              <p:nvPr/>
            </p:nvSpPr>
            <p:spPr>
              <a:xfrm>
                <a:off x="1917720" y="814680"/>
                <a:ext cx="285840" cy="14616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34" name="object 53_2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6280" cy="14508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135" name="object 54_2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4800" cy="14868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36" name="Group 12"/>
            <p:cNvGrpSpPr/>
            <p:nvPr/>
          </p:nvGrpSpPr>
          <p:grpSpPr>
            <a:xfrm>
              <a:off x="1762920" y="1051200"/>
              <a:ext cx="672480" cy="178560"/>
              <a:chOff x="1762920" y="1051200"/>
              <a:chExt cx="672480" cy="178560"/>
            </a:xfrm>
          </p:grpSpPr>
          <p:pic>
            <p:nvPicPr>
              <p:cNvPr id="137" name="object 56_2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7720" cy="1450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38" name="CustomShape 13"/>
              <p:cNvSpPr/>
              <p:nvPr/>
            </p:nvSpPr>
            <p:spPr>
              <a:xfrm>
                <a:off x="1917720" y="1051200"/>
                <a:ext cx="517680" cy="17856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39" name="Group 14"/>
            <p:cNvGrpSpPr/>
            <p:nvPr/>
          </p:nvGrpSpPr>
          <p:grpSpPr>
            <a:xfrm>
              <a:off x="2489040" y="1051560"/>
              <a:ext cx="285840" cy="145080"/>
              <a:chOff x="2489040" y="1051560"/>
              <a:chExt cx="285840" cy="145080"/>
            </a:xfrm>
          </p:grpSpPr>
          <p:pic>
            <p:nvPicPr>
              <p:cNvPr id="140" name="object 59_2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4920" cy="1450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1" name="object 60_2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5920" cy="14508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142" name="Group 15"/>
            <p:cNvGrpSpPr/>
            <p:nvPr/>
          </p:nvGrpSpPr>
          <p:grpSpPr>
            <a:xfrm>
              <a:off x="1556640" y="1284480"/>
              <a:ext cx="1468440" cy="182880"/>
              <a:chOff x="1556640" y="1284480"/>
              <a:chExt cx="1468440" cy="182880"/>
            </a:xfrm>
          </p:grpSpPr>
          <p:pic>
            <p:nvPicPr>
              <p:cNvPr id="143" name="object 62_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8240" cy="1504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4" name="object 63_2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9480" cy="1504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5" name="object 64_2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5320" cy="1828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6" name="object 65_2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9480" cy="1504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47" name="CustomShape 16"/>
              <p:cNvSpPr/>
              <p:nvPr/>
            </p:nvSpPr>
            <p:spPr>
              <a:xfrm>
                <a:off x="2494080" y="1290960"/>
                <a:ext cx="133560" cy="14472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8" name="object 67_2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5240" cy="1764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49" name="object 68_2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3440" cy="14508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0" name="CustomShape 17"/>
          <p:cNvSpPr/>
          <p:nvPr/>
        </p:nvSpPr>
        <p:spPr>
          <a:xfrm>
            <a:off x="6140520" y="9593640"/>
            <a:ext cx="869760" cy="8535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1" name="CustomShape 18"/>
          <p:cNvSpPr/>
          <p:nvPr/>
        </p:nvSpPr>
        <p:spPr>
          <a:xfrm>
            <a:off x="6047640" y="7937640"/>
            <a:ext cx="810360" cy="8103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52" name="object 48_2"/>
          <p:cNvPicPr/>
          <p:nvPr/>
        </p:nvPicPr>
        <p:blipFill>
          <a:blip r:embed="rId20"/>
          <a:stretch/>
        </p:blipFill>
        <p:spPr>
          <a:xfrm>
            <a:off x="6162120" y="8141760"/>
            <a:ext cx="596520" cy="511560"/>
          </a:xfrm>
          <a:prstGeom prst="rect">
            <a:avLst/>
          </a:prstGeom>
          <a:ln>
            <a:noFill/>
          </a:ln>
        </p:spPr>
      </p:pic>
      <p:pic>
        <p:nvPicPr>
          <p:cNvPr id="153" name="Рисунок 7_2"/>
          <p:cNvPicPr/>
          <p:nvPr/>
        </p:nvPicPr>
        <p:blipFill>
          <a:blip r:embed="rId21"/>
          <a:stretch/>
        </p:blipFill>
        <p:spPr>
          <a:xfrm>
            <a:off x="6153120" y="9577080"/>
            <a:ext cx="857160" cy="857160"/>
          </a:xfrm>
          <a:prstGeom prst="rect">
            <a:avLst/>
          </a:prstGeom>
          <a:ln>
            <a:noFill/>
          </a:ln>
        </p:spPr>
      </p:pic>
      <p:graphicFrame>
        <p:nvGraphicFramePr>
          <p:cNvPr id="154" name="Table 19"/>
          <p:cNvGraphicFramePr/>
          <p:nvPr>
            <p:extLst>
              <p:ext uri="{D42A27DB-BD31-4B8C-83A1-F6EECF244321}">
                <p14:modId xmlns:p14="http://schemas.microsoft.com/office/powerpoint/2010/main" val="3003810784"/>
              </p:ext>
            </p:extLst>
          </p:nvPr>
        </p:nvGraphicFramePr>
        <p:xfrm>
          <a:off x="487440" y="1937520"/>
          <a:ext cx="6589800" cy="5065364"/>
        </p:xfrm>
        <a:graphic>
          <a:graphicData uri="http://schemas.openxmlformats.org/drawingml/2006/table">
            <a:tbl>
              <a:tblPr/>
              <a:tblGrid>
                <a:gridCol w="817920"/>
                <a:gridCol w="4655160"/>
                <a:gridCol w="1116720"/>
              </a:tblGrid>
              <a:tr h="712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565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22.09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Компьютерная грамотность. Лекция.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23.09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Microsoft YaHei"/>
                        </a:rPr>
                        <a:t>   </a:t>
                      </a: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Microsoft YaHei"/>
                        </a:rPr>
                        <a:t>Санаторно-курортное лечение инвалидов. Порядок предоставления, необходимые документы. 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24.09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  <a:ea typeface="Times New Roman"/>
                        </a:rPr>
                        <a:t>Свободное общение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25.09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Нейрогимнастика.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44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28.09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Делимся рецептами пирогов. Чаепитие.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6303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29.09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Пенсионная грамотность. Лекция.</a:t>
                      </a:r>
                      <a:endParaRPr lang="ru-RU" sz="1800" b="0" strike="noStrike" spc="-1"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10:30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9066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>
                          <a:latin typeface="Times New Roman"/>
                        </a:rPr>
                        <a:t>30.09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Волонтерская деятельность. Валики для госпиталя. Ленты для «леших»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800" b="0" strike="noStrike" spc="-1" dirty="0">
                          <a:latin typeface="Times New Roman"/>
                        </a:rPr>
                        <a:t>10:30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349</Words>
  <Application>Microsoft Office PowerPoint</Application>
  <PresentationFormat>Произвольный</PresentationFormat>
  <Paragraphs>105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Office Theme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31</cp:revision>
  <dcterms:created xsi:type="dcterms:W3CDTF">2025-11-06T11:20:25Z</dcterms:created>
  <dcterms:modified xsi:type="dcterms:W3CDTF">2026-08-25T12:19:00Z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false</vt:bool>
  </property>
  <property fmtid="{D5CDD505-2E9C-101B-9397-08002B2CF9AE}" pid="7" name="LastSaved">
    <vt:filetime>2025-11-06T00:00:00Z</vt:filetime>
  </property>
  <property fmtid="{D5CDD505-2E9C-101B-9397-08002B2CF9AE}" pid="8" name="LinksUpToDate">
    <vt:bool>false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false</vt:bool>
  </property>
  <property fmtid="{D5CDD505-2E9C-101B-9397-08002B2CF9AE}" pid="14" name="ShareDoc">
    <vt:bool>false</vt:bool>
  </property>
  <property fmtid="{D5CDD505-2E9C-101B-9397-08002B2CF9AE}" pid="15" name="Slides">
    <vt:i4>1</vt:i4>
  </property>
</Properties>
</file>