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</p:sldMasterIdLst>
  <p:notesMasterIdLst>
    <p:notesMasterId r:id="rId9"/>
  </p:notesMasterIdLst>
  <p:sldIdLst>
    <p:sldId id="256" r:id="rId6"/>
    <p:sldId id="257" r:id="rId7"/>
    <p:sldId id="258" r:id="rId8"/>
  </p:sldIdLst>
  <p:sldSz cx="7556500" cy="106934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37" name="PlaceHolder 4"/>
          <p:cNvSpPr>
            <a:spLocks noGrp="1"/>
          </p:cNvSpPr>
          <p:nvPr>
            <p:ph type="dt" idx="1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38" name="PlaceHolder 5"/>
          <p:cNvSpPr>
            <a:spLocks noGrp="1"/>
          </p:cNvSpPr>
          <p:nvPr>
            <p:ph type="ftr" idx="1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9" name="PlaceHolder 6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0D7041A8-B927-4BB3-BEF3-F38731E62735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5897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087563" y="744538"/>
            <a:ext cx="2633662" cy="3729037"/>
          </a:xfrm>
          <a:prstGeom prst="rect">
            <a:avLst/>
          </a:prstGeom>
          <a:ln w="0">
            <a:noFill/>
          </a:ln>
        </p:spPr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80760" y="4722480"/>
            <a:ext cx="5446800" cy="4472640"/>
          </a:xfrm>
          <a:prstGeom prst="rect">
            <a:avLst/>
          </a:prstGeom>
          <a:noFill/>
          <a:ln w="0">
            <a:noFill/>
          </a:ln>
        </p:spPr>
        <p:txBody>
          <a:bodyPr lIns="83880" tIns="42120" rIns="83880" bIns="42120" anchor="t">
            <a:norm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 idx="19"/>
          </p:nvPr>
        </p:nvSpPr>
        <p:spPr>
          <a:xfrm>
            <a:off x="3856320" y="9442080"/>
            <a:ext cx="2950560" cy="497160"/>
          </a:xfrm>
          <a:prstGeom prst="rect">
            <a:avLst/>
          </a:prstGeom>
          <a:noFill/>
          <a:ln w="0">
            <a:noFill/>
          </a:ln>
        </p:spPr>
        <p:txBody>
          <a:bodyPr lIns="83880" tIns="42120" rIns="83880" bIns="421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1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B70671E-5F6E-44FE-958E-6776C0B6BD8F}" type="slidenum">
              <a:rPr lang="ru-RU" sz="1100" b="0" u="none" strike="noStrik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844014E-F2D1-4648-8B73-36E4FC2C57E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BD47431-5139-45A2-B847-C1299B75CD8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EB8FC54-621D-4753-9800-731B78D698F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59F7A3E-1F17-4AEC-9065-523AA35BBA7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F7D4755-45DB-436A-BD59-524801041A8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B16962E0-2639-4EAF-83DF-ED0B2776692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8160" cy="82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700" b="0" u="none" strike="noStrik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0BE0317-24C0-46AD-838A-A5222F0B8600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700" b="0" u="none" strike="noStrik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6160" cy="7057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7E4616D-9376-4431-AF5C-497C4756964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700" b="0" u="none" strike="noStrik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9320" cy="8936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9320" cy="8936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D3FB13C-6B82-4227-9B86-5B9171374190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6240" cy="1122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700" b="0" u="none" strike="noStrik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BAC4FE4-FB97-4FDB-A836-7EC3580FAFEC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92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916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A2AB4FC-762B-403F-A4A4-4A89CD1AB487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ject 33"/>
          <p:cNvPicPr/>
          <p:nvPr/>
        </p:nvPicPr>
        <p:blipFill>
          <a:blip r:embed="rId3"/>
          <a:stretch/>
        </p:blipFill>
        <p:spPr>
          <a:xfrm>
            <a:off x="3731760" y="30600"/>
            <a:ext cx="3719880" cy="1658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object 35"/>
          <p:cNvSpPr/>
          <p:nvPr/>
        </p:nvSpPr>
        <p:spPr>
          <a:xfrm>
            <a:off x="106200" y="7614360"/>
            <a:ext cx="7345440" cy="3078720"/>
          </a:xfrm>
          <a:custGeom>
            <a:avLst/>
            <a:gdLst>
              <a:gd name="textAreaLeft" fmla="*/ 0 w 7345440"/>
              <a:gd name="textAreaRight" fmla="*/ 7345800 w 7345440"/>
              <a:gd name="textAreaTop" fmla="*/ 0 h 3078720"/>
              <a:gd name="textAreaBottom" fmla="*/ 3079080 h 30787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2" name="Группа 1"/>
          <p:cNvGrpSpPr/>
          <p:nvPr/>
        </p:nvGrpSpPr>
        <p:grpSpPr>
          <a:xfrm>
            <a:off x="468720" y="8473320"/>
            <a:ext cx="1147320" cy="132480"/>
            <a:chOff x="468720" y="8473320"/>
            <a:chExt cx="1147320" cy="132480"/>
          </a:xfrm>
        </p:grpSpPr>
        <p:pic>
          <p:nvPicPr>
            <p:cNvPr id="43" name="object 36"/>
            <p:cNvPicPr/>
            <p:nvPr/>
          </p:nvPicPr>
          <p:blipFill>
            <a:blip r:embed="rId4"/>
            <a:stretch/>
          </p:blipFill>
          <p:spPr>
            <a:xfrm>
              <a:off x="468720" y="8473320"/>
              <a:ext cx="102960" cy="132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4" name="object 37"/>
            <p:cNvSpPr/>
            <p:nvPr/>
          </p:nvSpPr>
          <p:spPr>
            <a:xfrm>
              <a:off x="595440" y="8475120"/>
              <a:ext cx="94320" cy="129240"/>
            </a:xfrm>
            <a:custGeom>
              <a:avLst/>
              <a:gdLst>
                <a:gd name="textAreaLeft" fmla="*/ 0 w 94320"/>
                <a:gd name="textAreaRight" fmla="*/ 94680 w 94320"/>
                <a:gd name="textAreaTop" fmla="*/ 0 h 129240"/>
                <a:gd name="textAreaBottom" fmla="*/ 129600 h 1292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5" name="object 38"/>
            <p:cNvPicPr/>
            <p:nvPr/>
          </p:nvPicPr>
          <p:blipFill>
            <a:blip r:embed="rId5"/>
            <a:stretch/>
          </p:blipFill>
          <p:spPr>
            <a:xfrm>
              <a:off x="713160" y="8473320"/>
              <a:ext cx="291960" cy="132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6" name="object 39"/>
            <p:cNvPicPr/>
            <p:nvPr/>
          </p:nvPicPr>
          <p:blipFill>
            <a:blip r:embed="rId6"/>
            <a:stretch/>
          </p:blipFill>
          <p:spPr>
            <a:xfrm>
              <a:off x="1026000" y="8473320"/>
              <a:ext cx="318960" cy="132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7" name="object 40"/>
            <p:cNvPicPr/>
            <p:nvPr/>
          </p:nvPicPr>
          <p:blipFill>
            <a:blip r:embed="rId7"/>
            <a:stretch/>
          </p:blipFill>
          <p:spPr>
            <a:xfrm>
              <a:off x="1369800" y="8475120"/>
              <a:ext cx="109800" cy="128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8" name="object 41"/>
            <p:cNvPicPr/>
            <p:nvPr/>
          </p:nvPicPr>
          <p:blipFill>
            <a:blip r:embed="rId8"/>
            <a:stretch/>
          </p:blipFill>
          <p:spPr>
            <a:xfrm>
              <a:off x="1503360" y="8475120"/>
              <a:ext cx="112680" cy="1306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0200" y="316800"/>
            <a:ext cx="2568600" cy="11210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СЕНТЯБРЬ</a:t>
            </a:r>
            <a:endParaRPr lang="ru-RU" sz="2700" b="0" u="none" strike="noStrike">
              <a:solidFill>
                <a:srgbClr val="000000"/>
              </a:solidFill>
              <a:uFillTx/>
              <a:latin typeface="Calibri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0" name="object 43"/>
          <p:cNvSpPr/>
          <p:nvPr/>
        </p:nvSpPr>
        <p:spPr>
          <a:xfrm>
            <a:off x="417240" y="8714520"/>
            <a:ext cx="517428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Адрес: г.Благодарный, ул.Вокзальная, 23</a:t>
            </a:r>
            <a:r>
              <a:rPr sz="1300"/>
              <a:t/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Контактный номер: 8(86549)2-40-12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Дырина И.В., Иванова С.И.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object 44"/>
          <p:cNvSpPr/>
          <p:nvPr/>
        </p:nvSpPr>
        <p:spPr>
          <a:xfrm>
            <a:off x="992160" y="1631880"/>
            <a:ext cx="563508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четверг 08:00-17:00,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08:00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</a:rPr>
              <a:t>15:45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object 45"/>
          <p:cNvSpPr/>
          <p:nvPr/>
        </p:nvSpPr>
        <p:spPr>
          <a:xfrm>
            <a:off x="6332400" y="9558360"/>
            <a:ext cx="9172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uFillTx/>
                <a:latin typeface="Calibri"/>
              </a:rPr>
              <a:t>Ставропольскому краю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3" name="Группа 103"/>
          <p:cNvGrpSpPr/>
          <p:nvPr/>
        </p:nvGrpSpPr>
        <p:grpSpPr>
          <a:xfrm>
            <a:off x="512280" y="214200"/>
            <a:ext cx="2517480" cy="983160"/>
            <a:chOff x="512280" y="214200"/>
            <a:chExt cx="2517480" cy="983160"/>
          </a:xfrm>
        </p:grpSpPr>
        <p:pic>
          <p:nvPicPr>
            <p:cNvPr id="54" name="object 49"/>
            <p:cNvPicPr/>
            <p:nvPr/>
          </p:nvPicPr>
          <p:blipFill>
            <a:blip r:embed="rId9"/>
            <a:stretch/>
          </p:blipFill>
          <p:spPr>
            <a:xfrm>
              <a:off x="512280" y="214200"/>
              <a:ext cx="839160" cy="956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5" name="object 50"/>
            <p:cNvSpPr/>
            <p:nvPr/>
          </p:nvSpPr>
          <p:spPr>
            <a:xfrm>
              <a:off x="1577160" y="539640"/>
              <a:ext cx="294840" cy="185040"/>
            </a:xfrm>
            <a:custGeom>
              <a:avLst/>
              <a:gdLst>
                <a:gd name="textAreaLeft" fmla="*/ 0 w 294840"/>
                <a:gd name="textAreaRight" fmla="*/ 295200 w 294840"/>
                <a:gd name="textAreaTop" fmla="*/ 0 h 185040"/>
                <a:gd name="textAreaBottom" fmla="*/ 185400 h 1850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56" name="object 51"/>
            <p:cNvGrpSpPr/>
            <p:nvPr/>
          </p:nvGrpSpPr>
          <p:grpSpPr>
            <a:xfrm>
              <a:off x="1917720" y="540000"/>
              <a:ext cx="447480" cy="150840"/>
              <a:chOff x="1917720" y="540000"/>
              <a:chExt cx="447480" cy="150840"/>
            </a:xfrm>
          </p:grpSpPr>
          <p:sp>
            <p:nvSpPr>
              <p:cNvPr id="57" name="object 52"/>
              <p:cNvSpPr/>
              <p:nvPr/>
            </p:nvSpPr>
            <p:spPr>
              <a:xfrm>
                <a:off x="1917720" y="540000"/>
                <a:ext cx="290520" cy="150840"/>
              </a:xfrm>
              <a:custGeom>
                <a:avLst/>
                <a:gdLst>
                  <a:gd name="textAreaLeft" fmla="*/ 0 w 290520"/>
                  <a:gd name="textAreaRight" fmla="*/ 290880 w 290520"/>
                  <a:gd name="textAreaTop" fmla="*/ 0 h 150840"/>
                  <a:gd name="textAreaBottom" fmla="*/ 151200 h 1508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8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540360"/>
                <a:ext cx="12096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9" name="object 54"/>
            <p:cNvPicPr/>
            <p:nvPr/>
          </p:nvPicPr>
          <p:blipFill>
            <a:blip r:embed="rId11"/>
            <a:stretch/>
          </p:blipFill>
          <p:spPr>
            <a:xfrm>
              <a:off x="1556640" y="775080"/>
              <a:ext cx="159480" cy="15336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60" name="object 55"/>
            <p:cNvGrpSpPr/>
            <p:nvPr/>
          </p:nvGrpSpPr>
          <p:grpSpPr>
            <a:xfrm>
              <a:off x="1762920" y="776160"/>
              <a:ext cx="677160" cy="183240"/>
              <a:chOff x="1762920" y="776160"/>
              <a:chExt cx="677160" cy="183240"/>
            </a:xfrm>
          </p:grpSpPr>
          <p:pic>
            <p:nvPicPr>
              <p:cNvPr id="61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776520"/>
                <a:ext cx="1224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2" name="object 57"/>
              <p:cNvSpPr/>
              <p:nvPr/>
            </p:nvSpPr>
            <p:spPr>
              <a:xfrm>
                <a:off x="1917720" y="776160"/>
                <a:ext cx="522360" cy="183240"/>
              </a:xfrm>
              <a:custGeom>
                <a:avLst/>
                <a:gdLst>
                  <a:gd name="textAreaLeft" fmla="*/ 0 w 522360"/>
                  <a:gd name="textAreaRight" fmla="*/ 522720 w 522360"/>
                  <a:gd name="textAreaTop" fmla="*/ 0 h 183240"/>
                  <a:gd name="textAreaBottom" fmla="*/ 183600 h 1832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3" name="object 58"/>
            <p:cNvGrpSpPr/>
            <p:nvPr/>
          </p:nvGrpSpPr>
          <p:grpSpPr>
            <a:xfrm>
              <a:off x="2489040" y="776520"/>
              <a:ext cx="290520" cy="149760"/>
              <a:chOff x="2489040" y="776520"/>
              <a:chExt cx="290520" cy="149760"/>
            </a:xfrm>
          </p:grpSpPr>
          <p:pic>
            <p:nvPicPr>
              <p:cNvPr id="64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776520"/>
                <a:ext cx="1296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5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776520"/>
                <a:ext cx="1206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66" name="object 61"/>
            <p:cNvGrpSpPr/>
            <p:nvPr/>
          </p:nvGrpSpPr>
          <p:grpSpPr>
            <a:xfrm>
              <a:off x="1556640" y="1009800"/>
              <a:ext cx="1473120" cy="187560"/>
              <a:chOff x="1556640" y="1009800"/>
              <a:chExt cx="1473120" cy="187560"/>
            </a:xfrm>
          </p:grpSpPr>
          <p:pic>
            <p:nvPicPr>
              <p:cNvPr id="67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017000"/>
                <a:ext cx="14292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8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017000"/>
                <a:ext cx="16416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9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009800"/>
                <a:ext cx="360000" cy="1875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0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017000"/>
                <a:ext cx="16416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71" name="object 66"/>
              <p:cNvSpPr/>
              <p:nvPr/>
            </p:nvSpPr>
            <p:spPr>
              <a:xfrm>
                <a:off x="2494080" y="1015920"/>
                <a:ext cx="138240" cy="149400"/>
              </a:xfrm>
              <a:custGeom>
                <a:avLst/>
                <a:gdLst>
                  <a:gd name="textAreaLeft" fmla="*/ 0 w 138240"/>
                  <a:gd name="textAreaRight" fmla="*/ 138600 w 138240"/>
                  <a:gd name="textAreaTop" fmla="*/ 0 h 149400"/>
                  <a:gd name="textAreaBottom" fmla="*/ 149760 h 1494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2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015920"/>
                <a:ext cx="169920" cy="181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015920"/>
                <a:ext cx="16812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74" name="Овал 3"/>
          <p:cNvSpPr/>
          <p:nvPr/>
        </p:nvSpPr>
        <p:spPr>
          <a:xfrm>
            <a:off x="6225480" y="8602560"/>
            <a:ext cx="815040" cy="815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5" name="object 48"/>
          <p:cNvPicPr/>
          <p:nvPr/>
        </p:nvPicPr>
        <p:blipFill>
          <a:blip r:embed="rId21"/>
          <a:stretch/>
        </p:blipFill>
        <p:spPr>
          <a:xfrm>
            <a:off x="6332400" y="8751960"/>
            <a:ext cx="601200" cy="516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Рисунок 7"/>
          <p:cNvPicPr/>
          <p:nvPr/>
        </p:nvPicPr>
        <p:blipFill>
          <a:blip r:embed="rId22"/>
          <a:stretch/>
        </p:blipFill>
        <p:spPr>
          <a:xfrm>
            <a:off x="5160600" y="9558360"/>
            <a:ext cx="861840" cy="861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7" name="Таблица 4"/>
          <p:cNvGraphicFramePr/>
          <p:nvPr>
            <p:extLst>
              <p:ext uri="{D42A27DB-BD31-4B8C-83A1-F6EECF244321}">
                <p14:modId xmlns:p14="http://schemas.microsoft.com/office/powerpoint/2010/main" val="3716038340"/>
              </p:ext>
            </p:extLst>
          </p:nvPr>
        </p:nvGraphicFramePr>
        <p:xfrm>
          <a:off x="384120" y="2250360"/>
          <a:ext cx="6789600" cy="6309360"/>
        </p:xfrm>
        <a:graphic>
          <a:graphicData uri="http://schemas.openxmlformats.org/drawingml/2006/table">
            <a:tbl>
              <a:tblPr/>
              <a:tblGrid>
                <a:gridCol w="842400"/>
                <a:gridCol w="4927680"/>
                <a:gridCol w="1019520"/>
              </a:tblGrid>
              <a:tr h="6209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887054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01.09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 сентября – День знаний (первый звонок). История, воспоминания участников о его первом звонке.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87054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02.09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Предоставление Социальным фондом санаторно-курортного лечения отдельным категориям граждан. Образовательное занятие.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20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03.09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Голосуем сердцем – воспитываем примером: выборы в России (https://znan.ru/on-line-0309).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20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04.09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День рождения игры Что? Где? Когда? Викторина.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20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07.09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«Школа здорового мозга». Нейрогимнастика для пожилых.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20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08.09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Основы финансовой грамотности для пенсионеров. Образовательное занятие.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20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09.09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Территория хорошего настроения. Настольные игры. Свободное общение.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20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Индивидуальное консультирование по пенсионным и социальным вопросам.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880" cy="1658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object 35"/>
          <p:cNvSpPr/>
          <p:nvPr/>
        </p:nvSpPr>
        <p:spPr>
          <a:xfrm>
            <a:off x="106200" y="7614360"/>
            <a:ext cx="7345440" cy="3078720"/>
          </a:xfrm>
          <a:custGeom>
            <a:avLst/>
            <a:gdLst>
              <a:gd name="textAreaLeft" fmla="*/ 0 w 7345440"/>
              <a:gd name="textAreaRight" fmla="*/ 7345800 w 7345440"/>
              <a:gd name="textAreaTop" fmla="*/ 0 h 3078720"/>
              <a:gd name="textAreaBottom" fmla="*/ 3079080 h 30787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80" name="Группа 1"/>
          <p:cNvGrpSpPr/>
          <p:nvPr/>
        </p:nvGrpSpPr>
        <p:grpSpPr>
          <a:xfrm>
            <a:off x="468720" y="8473320"/>
            <a:ext cx="1147320" cy="132480"/>
            <a:chOff x="468720" y="8473320"/>
            <a:chExt cx="1147320" cy="132480"/>
          </a:xfrm>
        </p:grpSpPr>
        <p:pic>
          <p:nvPicPr>
            <p:cNvPr id="81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960" cy="132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2" name="object 37"/>
            <p:cNvSpPr/>
            <p:nvPr/>
          </p:nvSpPr>
          <p:spPr>
            <a:xfrm>
              <a:off x="595440" y="8475120"/>
              <a:ext cx="94320" cy="129240"/>
            </a:xfrm>
            <a:custGeom>
              <a:avLst/>
              <a:gdLst>
                <a:gd name="textAreaLeft" fmla="*/ 0 w 94320"/>
                <a:gd name="textAreaRight" fmla="*/ 94680 w 94320"/>
                <a:gd name="textAreaTop" fmla="*/ 0 h 129240"/>
                <a:gd name="textAreaBottom" fmla="*/ 129600 h 1292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83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960" cy="132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4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960" cy="132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5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800" cy="128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6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680" cy="1306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0200" y="316800"/>
            <a:ext cx="2568600" cy="11210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СЕНТЯБРЬ</a:t>
            </a:r>
            <a:endParaRPr lang="ru-RU" sz="2700" b="0" u="none" strike="noStrike">
              <a:solidFill>
                <a:srgbClr val="000000"/>
              </a:solidFill>
              <a:uFillTx/>
              <a:latin typeface="Calibri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8" name="object 43"/>
          <p:cNvSpPr/>
          <p:nvPr/>
        </p:nvSpPr>
        <p:spPr>
          <a:xfrm>
            <a:off x="417240" y="8714520"/>
            <a:ext cx="517428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Адрес: г.Благодарный, ул.Вокзальная, 23</a:t>
            </a:r>
            <a:r>
              <a:rPr sz="1300"/>
              <a:t/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Контактный номер: 8(86549) 2-40-12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Дырина И.В., Иванова С.И.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9" name="object 44"/>
          <p:cNvSpPr/>
          <p:nvPr/>
        </p:nvSpPr>
        <p:spPr>
          <a:xfrm>
            <a:off x="997560" y="1660320"/>
            <a:ext cx="563508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четверг 08:00-17:00,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08:00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</a:rPr>
              <a:t>15:45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0" name="object 45"/>
          <p:cNvSpPr/>
          <p:nvPr/>
        </p:nvSpPr>
        <p:spPr>
          <a:xfrm>
            <a:off x="6332400" y="9558360"/>
            <a:ext cx="9172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uFillTx/>
                <a:latin typeface="Calibri"/>
              </a:rPr>
              <a:t>Ставропольскому краю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91" name="Группа 103"/>
          <p:cNvGrpSpPr/>
          <p:nvPr/>
        </p:nvGrpSpPr>
        <p:grpSpPr>
          <a:xfrm>
            <a:off x="512280" y="214200"/>
            <a:ext cx="2517480" cy="983160"/>
            <a:chOff x="512280" y="214200"/>
            <a:chExt cx="2517480" cy="983160"/>
          </a:xfrm>
        </p:grpSpPr>
        <p:pic>
          <p:nvPicPr>
            <p:cNvPr id="92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9160" cy="956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3" name="object 50"/>
            <p:cNvSpPr/>
            <p:nvPr/>
          </p:nvSpPr>
          <p:spPr>
            <a:xfrm>
              <a:off x="1577160" y="539640"/>
              <a:ext cx="294840" cy="185040"/>
            </a:xfrm>
            <a:custGeom>
              <a:avLst/>
              <a:gdLst>
                <a:gd name="textAreaLeft" fmla="*/ 0 w 294840"/>
                <a:gd name="textAreaRight" fmla="*/ 295200 w 294840"/>
                <a:gd name="textAreaTop" fmla="*/ 0 h 185040"/>
                <a:gd name="textAreaBottom" fmla="*/ 185400 h 1850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94" name="object 51"/>
            <p:cNvGrpSpPr/>
            <p:nvPr/>
          </p:nvGrpSpPr>
          <p:grpSpPr>
            <a:xfrm>
              <a:off x="1917720" y="540000"/>
              <a:ext cx="447480" cy="150840"/>
              <a:chOff x="1917720" y="540000"/>
              <a:chExt cx="447480" cy="150840"/>
            </a:xfrm>
          </p:grpSpPr>
          <p:sp>
            <p:nvSpPr>
              <p:cNvPr id="95" name="object 52"/>
              <p:cNvSpPr/>
              <p:nvPr/>
            </p:nvSpPr>
            <p:spPr>
              <a:xfrm>
                <a:off x="1917720" y="540000"/>
                <a:ext cx="290520" cy="150840"/>
              </a:xfrm>
              <a:custGeom>
                <a:avLst/>
                <a:gdLst>
                  <a:gd name="textAreaLeft" fmla="*/ 0 w 290520"/>
                  <a:gd name="textAreaRight" fmla="*/ 290880 w 290520"/>
                  <a:gd name="textAreaTop" fmla="*/ 0 h 150840"/>
                  <a:gd name="textAreaBottom" fmla="*/ 151200 h 1508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96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96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97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480" cy="15336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8" name="object 55"/>
            <p:cNvGrpSpPr/>
            <p:nvPr/>
          </p:nvGrpSpPr>
          <p:grpSpPr>
            <a:xfrm>
              <a:off x="1762920" y="776160"/>
              <a:ext cx="677160" cy="183240"/>
              <a:chOff x="1762920" y="776160"/>
              <a:chExt cx="677160" cy="183240"/>
            </a:xfrm>
          </p:grpSpPr>
          <p:pic>
            <p:nvPicPr>
              <p:cNvPr id="99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4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0" name="object 57"/>
              <p:cNvSpPr/>
              <p:nvPr/>
            </p:nvSpPr>
            <p:spPr>
              <a:xfrm>
                <a:off x="1917720" y="776160"/>
                <a:ext cx="522360" cy="183240"/>
              </a:xfrm>
              <a:custGeom>
                <a:avLst/>
                <a:gdLst>
                  <a:gd name="textAreaLeft" fmla="*/ 0 w 522360"/>
                  <a:gd name="textAreaRight" fmla="*/ 522720 w 522360"/>
                  <a:gd name="textAreaTop" fmla="*/ 0 h 183240"/>
                  <a:gd name="textAreaBottom" fmla="*/ 183600 h 1832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01" name="object 58"/>
            <p:cNvGrpSpPr/>
            <p:nvPr/>
          </p:nvGrpSpPr>
          <p:grpSpPr>
            <a:xfrm>
              <a:off x="2489040" y="776520"/>
              <a:ext cx="290520" cy="149760"/>
              <a:chOff x="2489040" y="776520"/>
              <a:chExt cx="290520" cy="149760"/>
            </a:xfrm>
          </p:grpSpPr>
          <p:pic>
            <p:nvPicPr>
              <p:cNvPr id="102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6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3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6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04" name="object 61"/>
            <p:cNvGrpSpPr/>
            <p:nvPr/>
          </p:nvGrpSpPr>
          <p:grpSpPr>
            <a:xfrm>
              <a:off x="1556640" y="1009800"/>
              <a:ext cx="1473120" cy="187560"/>
              <a:chOff x="1556640" y="1009800"/>
              <a:chExt cx="1473120" cy="187560"/>
            </a:xfrm>
          </p:grpSpPr>
          <p:pic>
            <p:nvPicPr>
              <p:cNvPr id="105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92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6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416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7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60000" cy="1875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8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416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9" name="object 66"/>
              <p:cNvSpPr/>
              <p:nvPr/>
            </p:nvSpPr>
            <p:spPr>
              <a:xfrm>
                <a:off x="2494080" y="1015920"/>
                <a:ext cx="138240" cy="149400"/>
              </a:xfrm>
              <a:custGeom>
                <a:avLst/>
                <a:gdLst>
                  <a:gd name="textAreaLeft" fmla="*/ 0 w 138240"/>
                  <a:gd name="textAreaRight" fmla="*/ 138600 w 138240"/>
                  <a:gd name="textAreaTop" fmla="*/ 0 h 149400"/>
                  <a:gd name="textAreaBottom" fmla="*/ 149760 h 1494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110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920" cy="181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1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812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12" name="Овал 3"/>
          <p:cNvSpPr/>
          <p:nvPr/>
        </p:nvSpPr>
        <p:spPr>
          <a:xfrm>
            <a:off x="6225480" y="8602560"/>
            <a:ext cx="815040" cy="815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13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1200" cy="516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4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840" cy="861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15" name="Таблица 4"/>
          <p:cNvGraphicFramePr/>
          <p:nvPr>
            <p:extLst>
              <p:ext uri="{D42A27DB-BD31-4B8C-83A1-F6EECF244321}">
                <p14:modId xmlns:p14="http://schemas.microsoft.com/office/powerpoint/2010/main" val="2256973122"/>
              </p:ext>
            </p:extLst>
          </p:nvPr>
        </p:nvGraphicFramePr>
        <p:xfrm>
          <a:off x="384120" y="2394372"/>
          <a:ext cx="6789600" cy="5585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76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11.09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День шарлоток и осенних пирогов, чаепитие.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14.09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Осенние заготовки, рецепты моей бабушки.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15.09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Территория хорошего настроения. Настольные игры. Свободное общение.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16.09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Просмотр фильмов Русского географического общества: «Марта Нобель. Точки на карте».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17.09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«Компьютерная грамотность»	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Практическое   занятие по получению государственных услуг СФР через Единый портал государственных услуг.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18.09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Мифы народов России (к году единства народов России).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21.09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День зарождения Российской государственности.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22.09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Клуб любителей вязания «Веселые петельки».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</a:t>
                      </a:r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:00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880" cy="1658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object 35"/>
          <p:cNvSpPr/>
          <p:nvPr/>
        </p:nvSpPr>
        <p:spPr>
          <a:xfrm>
            <a:off x="106200" y="7614360"/>
            <a:ext cx="7345440" cy="3078720"/>
          </a:xfrm>
          <a:custGeom>
            <a:avLst/>
            <a:gdLst>
              <a:gd name="textAreaLeft" fmla="*/ 0 w 7345440"/>
              <a:gd name="textAreaRight" fmla="*/ 7345800 w 7345440"/>
              <a:gd name="textAreaTop" fmla="*/ 0 h 3078720"/>
              <a:gd name="textAreaBottom" fmla="*/ 3079080 h 30787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118" name="Группа 1"/>
          <p:cNvGrpSpPr/>
          <p:nvPr/>
        </p:nvGrpSpPr>
        <p:grpSpPr>
          <a:xfrm>
            <a:off x="468720" y="8473320"/>
            <a:ext cx="1147320" cy="132480"/>
            <a:chOff x="468720" y="8473320"/>
            <a:chExt cx="1147320" cy="132480"/>
          </a:xfrm>
        </p:grpSpPr>
        <p:pic>
          <p:nvPicPr>
            <p:cNvPr id="119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960" cy="132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0" name="object 37"/>
            <p:cNvSpPr/>
            <p:nvPr/>
          </p:nvSpPr>
          <p:spPr>
            <a:xfrm>
              <a:off x="595440" y="8475120"/>
              <a:ext cx="94320" cy="129240"/>
            </a:xfrm>
            <a:custGeom>
              <a:avLst/>
              <a:gdLst>
                <a:gd name="textAreaLeft" fmla="*/ 0 w 94320"/>
                <a:gd name="textAreaRight" fmla="*/ 94680 w 94320"/>
                <a:gd name="textAreaTop" fmla="*/ 0 h 129240"/>
                <a:gd name="textAreaBottom" fmla="*/ 129600 h 12924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121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960" cy="132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2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960" cy="1324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3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800" cy="1288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4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680" cy="1306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0200" y="316800"/>
            <a:ext cx="2568600" cy="11210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СЕНТЯБРЬ</a:t>
            </a:r>
            <a:endParaRPr lang="ru-RU" sz="2700" b="0" u="none" strike="noStrike">
              <a:solidFill>
                <a:srgbClr val="000000"/>
              </a:solidFill>
              <a:uFillTx/>
              <a:latin typeface="Calibri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6" name="object 43"/>
          <p:cNvSpPr/>
          <p:nvPr/>
        </p:nvSpPr>
        <p:spPr>
          <a:xfrm>
            <a:off x="417240" y="8714520"/>
            <a:ext cx="517428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Адрес: г.Благодарный, ул.Вокзальная, 23</a:t>
            </a:r>
            <a:r>
              <a:rPr sz="1300"/>
              <a:t/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Контактный номер: 8(86549) 2-40-12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Дырина И.В., Иванова С.И.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object 44"/>
          <p:cNvSpPr/>
          <p:nvPr/>
        </p:nvSpPr>
        <p:spPr>
          <a:xfrm>
            <a:off x="997560" y="1660320"/>
            <a:ext cx="5635080" cy="558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четверг 08:00-17:00,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пятница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08:00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</a:rPr>
              <a:t>15:45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8" name="object 45"/>
          <p:cNvSpPr/>
          <p:nvPr/>
        </p:nvSpPr>
        <p:spPr>
          <a:xfrm>
            <a:off x="6332400" y="9558360"/>
            <a:ext cx="91728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uFillTx/>
                <a:latin typeface="Calibri"/>
              </a:rPr>
              <a:t>Ставропольскому краю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9" name="Группа 103"/>
          <p:cNvGrpSpPr/>
          <p:nvPr/>
        </p:nvGrpSpPr>
        <p:grpSpPr>
          <a:xfrm>
            <a:off x="512280" y="214200"/>
            <a:ext cx="2517480" cy="983160"/>
            <a:chOff x="512280" y="214200"/>
            <a:chExt cx="2517480" cy="983160"/>
          </a:xfrm>
        </p:grpSpPr>
        <p:pic>
          <p:nvPicPr>
            <p:cNvPr id="130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9160" cy="956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1" name="object 50"/>
            <p:cNvSpPr/>
            <p:nvPr/>
          </p:nvSpPr>
          <p:spPr>
            <a:xfrm>
              <a:off x="1577160" y="539640"/>
              <a:ext cx="294840" cy="185040"/>
            </a:xfrm>
            <a:custGeom>
              <a:avLst/>
              <a:gdLst>
                <a:gd name="textAreaLeft" fmla="*/ 0 w 294840"/>
                <a:gd name="textAreaRight" fmla="*/ 295200 w 294840"/>
                <a:gd name="textAreaTop" fmla="*/ 0 h 185040"/>
                <a:gd name="textAreaBottom" fmla="*/ 185400 h 18504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132" name="object 51"/>
            <p:cNvGrpSpPr/>
            <p:nvPr/>
          </p:nvGrpSpPr>
          <p:grpSpPr>
            <a:xfrm>
              <a:off x="1917720" y="540000"/>
              <a:ext cx="447480" cy="150840"/>
              <a:chOff x="1917720" y="540000"/>
              <a:chExt cx="447480" cy="150840"/>
            </a:xfrm>
          </p:grpSpPr>
          <p:sp>
            <p:nvSpPr>
              <p:cNvPr id="133" name="object 52"/>
              <p:cNvSpPr/>
              <p:nvPr/>
            </p:nvSpPr>
            <p:spPr>
              <a:xfrm>
                <a:off x="1917720" y="540000"/>
                <a:ext cx="290520" cy="150840"/>
              </a:xfrm>
              <a:custGeom>
                <a:avLst/>
                <a:gdLst>
                  <a:gd name="textAreaLeft" fmla="*/ 0 w 290520"/>
                  <a:gd name="textAreaRight" fmla="*/ 290880 w 290520"/>
                  <a:gd name="textAreaTop" fmla="*/ 0 h 150840"/>
                  <a:gd name="textAreaBottom" fmla="*/ 151200 h 15084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134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96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35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480" cy="15336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36" name="object 55"/>
            <p:cNvGrpSpPr/>
            <p:nvPr/>
          </p:nvGrpSpPr>
          <p:grpSpPr>
            <a:xfrm>
              <a:off x="1762920" y="776160"/>
              <a:ext cx="677160" cy="183240"/>
              <a:chOff x="1762920" y="776160"/>
              <a:chExt cx="677160" cy="183240"/>
            </a:xfrm>
          </p:grpSpPr>
          <p:pic>
            <p:nvPicPr>
              <p:cNvPr id="137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4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38" name="object 57"/>
              <p:cNvSpPr/>
              <p:nvPr/>
            </p:nvSpPr>
            <p:spPr>
              <a:xfrm>
                <a:off x="1917720" y="776160"/>
                <a:ext cx="522360" cy="183240"/>
              </a:xfrm>
              <a:custGeom>
                <a:avLst/>
                <a:gdLst>
                  <a:gd name="textAreaLeft" fmla="*/ 0 w 522360"/>
                  <a:gd name="textAreaRight" fmla="*/ 522720 w 522360"/>
                  <a:gd name="textAreaTop" fmla="*/ 0 h 183240"/>
                  <a:gd name="textAreaBottom" fmla="*/ 183600 h 18324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39" name="object 58"/>
            <p:cNvGrpSpPr/>
            <p:nvPr/>
          </p:nvGrpSpPr>
          <p:grpSpPr>
            <a:xfrm>
              <a:off x="2489040" y="776520"/>
              <a:ext cx="290520" cy="149760"/>
              <a:chOff x="2489040" y="776520"/>
              <a:chExt cx="290520" cy="149760"/>
            </a:xfrm>
          </p:grpSpPr>
          <p:pic>
            <p:nvPicPr>
              <p:cNvPr id="140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6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1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60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42" name="object 61"/>
            <p:cNvGrpSpPr/>
            <p:nvPr/>
          </p:nvGrpSpPr>
          <p:grpSpPr>
            <a:xfrm>
              <a:off x="1556640" y="1009800"/>
              <a:ext cx="1473120" cy="187560"/>
              <a:chOff x="1556640" y="1009800"/>
              <a:chExt cx="1473120" cy="187560"/>
            </a:xfrm>
          </p:grpSpPr>
          <p:pic>
            <p:nvPicPr>
              <p:cNvPr id="143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92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4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416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5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60000" cy="1875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6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4160" cy="1551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47" name="object 66"/>
              <p:cNvSpPr/>
              <p:nvPr/>
            </p:nvSpPr>
            <p:spPr>
              <a:xfrm>
                <a:off x="2494080" y="1015920"/>
                <a:ext cx="138240" cy="149400"/>
              </a:xfrm>
              <a:custGeom>
                <a:avLst/>
                <a:gdLst>
                  <a:gd name="textAreaLeft" fmla="*/ 0 w 138240"/>
                  <a:gd name="textAreaRight" fmla="*/ 138600 w 138240"/>
                  <a:gd name="textAreaTop" fmla="*/ 0 h 149400"/>
                  <a:gd name="textAreaBottom" fmla="*/ 149760 h 14940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148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920" cy="181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49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8120" cy="14976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50" name="Овал 3"/>
          <p:cNvSpPr/>
          <p:nvPr/>
        </p:nvSpPr>
        <p:spPr>
          <a:xfrm>
            <a:off x="6225480" y="8602560"/>
            <a:ext cx="815040" cy="815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51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1200" cy="516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2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840" cy="861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53" name="Таблица 4"/>
          <p:cNvGraphicFramePr/>
          <p:nvPr>
            <p:extLst>
              <p:ext uri="{D42A27DB-BD31-4B8C-83A1-F6EECF244321}">
                <p14:modId xmlns:p14="http://schemas.microsoft.com/office/powerpoint/2010/main" val="3092111656"/>
              </p:ext>
            </p:extLst>
          </p:nvPr>
        </p:nvGraphicFramePr>
        <p:xfrm>
          <a:off x="384120" y="2610396"/>
          <a:ext cx="6789600" cy="530352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1436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23.09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Мошенничество в социальных сетях, как защитить себя. Рекомендации от Социального фонда.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24.09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400"/>
                        </a:spcBef>
                        <a:spcAft>
                          <a:spcPts val="595"/>
                        </a:spcAf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Литературные чтения. Обсуждение прочитанных книг.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25.09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«Школа здорового мозга». Нейрогимнастика для пожилых.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28.09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Волонтёрство. Участие в сборе гуманитарной помощи.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29.09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Предоставление Социальным фондом услуги по установлению ежемесячной денежной выплаты отдельным категориям граждан. Образовательное занятие.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6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30.09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Территория хорошего настроения. Настольные игры. Свободное общение.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404</Words>
  <Application>Microsoft Office PowerPoint</Application>
  <PresentationFormat>Произвольный</PresentationFormat>
  <Paragraphs>116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  <vt:lpstr>МЕРОПРИЯТИЯ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56</cp:revision>
  <cp:lastPrinted>2026-08-07T14:20:15Z</cp:lastPrinted>
  <dcterms:created xsi:type="dcterms:W3CDTF">2025-11-06T11:20:25Z</dcterms:created>
  <dcterms:modified xsi:type="dcterms:W3CDTF">2026-08-25T08:32:50Z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Notes">
    <vt:i4>1</vt:i4>
  </property>
  <property fmtid="{D5CDD505-2E9C-101B-9397-08002B2CF9AE}" pid="6" name="PresentationFormat">
    <vt:lpwstr>Произвольный</vt:lpwstr>
  </property>
  <property fmtid="{D5CDD505-2E9C-101B-9397-08002B2CF9AE}" pid="7" name="Producer">
    <vt:lpwstr>Adobe PDF Library 17.0</vt:lpwstr>
  </property>
  <property fmtid="{D5CDD505-2E9C-101B-9397-08002B2CF9AE}" pid="8" name="Slides">
    <vt:i4>3</vt:i4>
  </property>
</Properties>
</file>