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  <p:sldMasterId id="2147483652" r:id="rId3"/>
    <p:sldMasterId id="2147483654" r:id="rId4"/>
    <p:sldMasterId id="2147483656" r:id="rId5"/>
  </p:sldMasterIdLst>
  <p:sldIdLst>
    <p:sldId id="256" r:id="rId6"/>
    <p:sldId id="257" r:id="rId7"/>
  </p:sldIdLst>
  <p:sldSz cx="7556500" cy="106934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5" autoAdjust="0"/>
    <p:restoredTop sz="94664" autoAdjust="0"/>
  </p:normalViewPr>
  <p:slideViewPr>
    <p:cSldViewPr>
      <p:cViewPr>
        <p:scale>
          <a:sx n="75" d="100"/>
          <a:sy n="75" d="100"/>
        </p:scale>
        <p:origin x="-3216" y="-66"/>
      </p:cViewPr>
      <p:guideLst>
        <p:guide orient="horz" pos="3368"/>
        <p:guide pos="23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E5E08994-2A8D-46E6-9938-622A50FEE39A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6105D5B6-E860-4B5A-B462-DE80895FDE52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136AE4B4-E430-4DBE-AD98-8AEF1B52A130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E30D1E94-9348-4D6C-B1B8-D4C453ADB4D3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6B8D3A52-6772-4910-9509-5627E4B0BEC9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ftr" idx="1"/>
          </p:nvPr>
        </p:nvSpPr>
        <p:spPr>
          <a:xfrm>
            <a:off x="2571480" y="9945000"/>
            <a:ext cx="241956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sldNum" idx="2"/>
          </p:nvPr>
        </p:nvSpPr>
        <p:spPr>
          <a:xfrm>
            <a:off x="544536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401A54CF-1E22-405D-9CE3-FE64EC17C60A}" type="slidenum">
              <a: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dt" idx="3"/>
          </p:nvPr>
        </p:nvSpPr>
        <p:spPr>
          <a:xfrm>
            <a:off x="37800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9" name="PlaceHolder 3"/>
          <p:cNvSpPr>
            <a:spLocks noGrp="1"/>
          </p:cNvSpPr>
          <p:nvPr>
            <p:ph type="ftr" idx="4"/>
          </p:nvPr>
        </p:nvSpPr>
        <p:spPr>
          <a:xfrm>
            <a:off x="2571480" y="9945000"/>
            <a:ext cx="241956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10" name="PlaceHolder 4"/>
          <p:cNvSpPr>
            <a:spLocks noGrp="1"/>
          </p:cNvSpPr>
          <p:nvPr>
            <p:ph type="sldNum" idx="5"/>
          </p:nvPr>
        </p:nvSpPr>
        <p:spPr>
          <a:xfrm>
            <a:off x="544536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B26B48F2-85D4-4932-9BA9-8435FF683152}" type="slidenum">
              <a: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dt" idx="6"/>
          </p:nvPr>
        </p:nvSpPr>
        <p:spPr>
          <a:xfrm>
            <a:off x="37800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16" name="PlaceHolder 3"/>
          <p:cNvSpPr>
            <a:spLocks noGrp="1"/>
          </p:cNvSpPr>
          <p:nvPr>
            <p:ph type="ftr" idx="7"/>
          </p:nvPr>
        </p:nvSpPr>
        <p:spPr>
          <a:xfrm>
            <a:off x="2571480" y="9945000"/>
            <a:ext cx="241956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17" name="PlaceHolder 4"/>
          <p:cNvSpPr>
            <a:spLocks noGrp="1"/>
          </p:cNvSpPr>
          <p:nvPr>
            <p:ph type="sldNum" idx="8"/>
          </p:nvPr>
        </p:nvSpPr>
        <p:spPr>
          <a:xfrm>
            <a:off x="544536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F2678851-567F-4640-9B1E-F490E6EB8745}" type="slidenum">
              <a: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dt" idx="9"/>
          </p:nvPr>
        </p:nvSpPr>
        <p:spPr>
          <a:xfrm>
            <a:off x="37800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/>
    <p:bodyStyle/>
    <p:otherStyle/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23" name="PlaceHolder 3"/>
          <p:cNvSpPr>
            <a:spLocks noGrp="1"/>
          </p:cNvSpPr>
          <p:nvPr>
            <p:ph type="ftr" idx="10"/>
          </p:nvPr>
        </p:nvSpPr>
        <p:spPr>
          <a:xfrm>
            <a:off x="2571480" y="9945000"/>
            <a:ext cx="241956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24" name="PlaceHolder 4"/>
          <p:cNvSpPr>
            <a:spLocks noGrp="1"/>
          </p:cNvSpPr>
          <p:nvPr>
            <p:ph type="sldNum" idx="11"/>
          </p:nvPr>
        </p:nvSpPr>
        <p:spPr>
          <a:xfrm>
            <a:off x="544536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284C192F-F2D5-4301-9FF1-6B16D7C35C33}" type="slidenum">
              <a: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" name="PlaceHolder 5"/>
          <p:cNvSpPr>
            <a:spLocks noGrp="1"/>
          </p:cNvSpPr>
          <p:nvPr>
            <p:ph type="dt" idx="12"/>
          </p:nvPr>
        </p:nvSpPr>
        <p:spPr>
          <a:xfrm>
            <a:off x="37800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/>
    <p:bodyStyle/>
    <p:otherStyle/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30" name="PlaceHolder 3"/>
          <p:cNvSpPr>
            <a:spLocks noGrp="1"/>
          </p:cNvSpPr>
          <p:nvPr>
            <p:ph type="ftr" idx="13"/>
          </p:nvPr>
        </p:nvSpPr>
        <p:spPr>
          <a:xfrm>
            <a:off x="2571480" y="9945000"/>
            <a:ext cx="241956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31" name="PlaceHolder 4"/>
          <p:cNvSpPr>
            <a:spLocks noGrp="1"/>
          </p:cNvSpPr>
          <p:nvPr>
            <p:ph type="sldNum" idx="14"/>
          </p:nvPr>
        </p:nvSpPr>
        <p:spPr>
          <a:xfrm>
            <a:off x="544536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0BC12E5B-D830-4213-B1CF-C85021BB2C5B}" type="slidenum">
              <a: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 type="dt" idx="15"/>
          </p:nvPr>
        </p:nvSpPr>
        <p:spPr>
          <a:xfrm>
            <a:off x="37800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object 33"/>
          <p:cNvPicPr/>
          <p:nvPr/>
        </p:nvPicPr>
        <p:blipFill>
          <a:blip r:embed="rId2"/>
          <a:stretch/>
        </p:blipFill>
        <p:spPr>
          <a:xfrm>
            <a:off x="3731760" y="30600"/>
            <a:ext cx="3719520" cy="1657800"/>
          </a:xfrm>
          <a:prstGeom prst="rect">
            <a:avLst/>
          </a:prstGeom>
          <a:ln w="0">
            <a:noFill/>
          </a:ln>
        </p:spPr>
      </p:pic>
      <p:sp>
        <p:nvSpPr>
          <p:cNvPr id="36" name="object 35"/>
          <p:cNvSpPr/>
          <p:nvPr/>
        </p:nvSpPr>
        <p:spPr>
          <a:xfrm>
            <a:off x="106200" y="7614360"/>
            <a:ext cx="7345080" cy="3078360"/>
          </a:xfrm>
          <a:custGeom>
            <a:avLst/>
            <a:gdLst>
              <a:gd name="textAreaLeft" fmla="*/ 0 w 7345080"/>
              <a:gd name="textAreaRight" fmla="*/ 7345800 w 7345080"/>
              <a:gd name="textAreaTop" fmla="*/ 0 h 3078360"/>
              <a:gd name="textAreaBottom" fmla="*/ 3079080 h 3078360"/>
            </a:gdLst>
            <a:ahLst/>
            <a:cxn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37" name="Группа 1"/>
          <p:cNvGrpSpPr/>
          <p:nvPr/>
        </p:nvGrpSpPr>
        <p:grpSpPr>
          <a:xfrm>
            <a:off x="468720" y="8473320"/>
            <a:ext cx="1146960" cy="132120"/>
            <a:chOff x="468720" y="8473320"/>
            <a:chExt cx="1146960" cy="132120"/>
          </a:xfrm>
        </p:grpSpPr>
        <p:pic>
          <p:nvPicPr>
            <p:cNvPr id="38" name="object 36"/>
            <p:cNvPicPr/>
            <p:nvPr/>
          </p:nvPicPr>
          <p:blipFill>
            <a:blip r:embed="rId3"/>
            <a:stretch/>
          </p:blipFill>
          <p:spPr>
            <a:xfrm>
              <a:off x="468720" y="8473320"/>
              <a:ext cx="102600" cy="1321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39" name="object 37"/>
            <p:cNvSpPr/>
            <p:nvPr/>
          </p:nvSpPr>
          <p:spPr>
            <a:xfrm>
              <a:off x="595440" y="8475120"/>
              <a:ext cx="93960" cy="128880"/>
            </a:xfrm>
            <a:custGeom>
              <a:avLst/>
              <a:gdLst>
                <a:gd name="textAreaLeft" fmla="*/ 0 w 93960"/>
                <a:gd name="textAreaRight" fmla="*/ 94680 w 93960"/>
                <a:gd name="textAreaTop" fmla="*/ 0 h 128880"/>
                <a:gd name="textAreaBottom" fmla="*/ 129600 h 128880"/>
              </a:gdLst>
              <a:ahLst/>
              <a:cxn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40" name="object 38"/>
            <p:cNvPicPr/>
            <p:nvPr/>
          </p:nvPicPr>
          <p:blipFill>
            <a:blip r:embed="rId4"/>
            <a:stretch/>
          </p:blipFill>
          <p:spPr>
            <a:xfrm>
              <a:off x="713160" y="8473320"/>
              <a:ext cx="291600" cy="1321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1" name="object 39"/>
            <p:cNvPicPr/>
            <p:nvPr/>
          </p:nvPicPr>
          <p:blipFill>
            <a:blip r:embed="rId5"/>
            <a:stretch/>
          </p:blipFill>
          <p:spPr>
            <a:xfrm>
              <a:off x="1026000" y="8473320"/>
              <a:ext cx="318600" cy="1321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2" name="object 40"/>
            <p:cNvPicPr/>
            <p:nvPr/>
          </p:nvPicPr>
          <p:blipFill>
            <a:blip r:embed="rId6"/>
            <a:stretch/>
          </p:blipFill>
          <p:spPr>
            <a:xfrm>
              <a:off x="1369800" y="8475120"/>
              <a:ext cx="109440" cy="1285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3" name="object 41"/>
            <p:cNvPicPr/>
            <p:nvPr/>
          </p:nvPicPr>
          <p:blipFill>
            <a:blip r:embed="rId7"/>
            <a:stretch/>
          </p:blipFill>
          <p:spPr>
            <a:xfrm>
              <a:off x="1503360" y="8475120"/>
              <a:ext cx="112320" cy="13032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426322" y="316800"/>
            <a:ext cx="2712478" cy="1523261"/>
          </a:xfrm>
          <a:prstGeom prst="rect">
            <a:avLst/>
          </a:prstGeom>
          <a:noFill/>
          <a:ln w="0">
            <a:noFill/>
          </a:ln>
        </p:spPr>
        <p:txBody>
          <a:bodyPr lIns="0" tIns="81360" rIns="0" bIns="0" anchor="t">
            <a:noAutofit/>
          </a:bodyPr>
          <a:lstStyle/>
          <a:p>
            <a:pPr marL="439560" indent="-427320" algn="r">
              <a:lnSpc>
                <a:spcPts val="2701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700" b="1" strike="noStrike" spc="-12" dirty="0" smtClean="0">
                <a:solidFill>
                  <a:schemeClr val="lt1"/>
                </a:solidFill>
                <a:latin typeface="Calibri"/>
              </a:rPr>
              <a:t>МЕРОПРИЯТИЯ</a:t>
            </a:r>
            <a:br>
              <a:rPr lang="ru-RU" sz="2700" b="1" strike="noStrike" spc="-12" dirty="0" smtClean="0">
                <a:solidFill>
                  <a:schemeClr val="lt1"/>
                </a:solidFill>
                <a:latin typeface="Calibri"/>
              </a:rPr>
            </a:br>
            <a:r>
              <a:rPr lang="ru-RU" sz="2700" b="1" strike="noStrike" spc="-1" dirty="0" smtClean="0">
                <a:solidFill>
                  <a:schemeClr val="lt1"/>
                </a:solidFill>
                <a:latin typeface="Calibri"/>
              </a:rPr>
              <a:t>НА</a:t>
            </a:r>
            <a:r>
              <a:rPr lang="ru-RU" sz="2700" b="1" strike="noStrike" spc="-7" dirty="0" smtClean="0">
                <a:solidFill>
                  <a:schemeClr val="lt1"/>
                </a:solidFill>
                <a:latin typeface="Calibri"/>
              </a:rPr>
              <a:t> СЕНТЯБРЬ</a:t>
            </a:r>
            <a:br>
              <a:rPr lang="ru-RU" sz="2700" b="1" strike="noStrike" spc="-7" dirty="0" smtClean="0">
                <a:solidFill>
                  <a:schemeClr val="lt1"/>
                </a:solidFill>
                <a:latin typeface="Calibri"/>
              </a:rPr>
            </a:br>
            <a:r>
              <a:rPr lang="ru-RU" sz="2700" b="1" strike="noStrike" spc="-21" dirty="0" smtClean="0">
                <a:solidFill>
                  <a:schemeClr val="lt1"/>
                </a:solidFill>
                <a:latin typeface="Calibri"/>
              </a:rPr>
              <a:t>2026</a:t>
            </a:r>
            <a:endParaRPr lang="ru-RU" sz="27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object 43"/>
          <p:cNvSpPr/>
          <p:nvPr/>
        </p:nvSpPr>
        <p:spPr>
          <a:xfrm>
            <a:off x="417240" y="8714520"/>
            <a:ext cx="5173920" cy="1839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 anchor="t">
            <a:spAutoFit/>
          </a:bodyPr>
          <a:lstStyle/>
          <a:p>
            <a:pPr marL="12600">
              <a:lnSpc>
                <a:spcPct val="75000"/>
              </a:lnSpc>
            </a:pPr>
            <a:r>
              <a:rPr lang="ru-RU" sz="3600" b="1" strike="noStrike" spc="-12" dirty="0">
                <a:solidFill>
                  <a:srgbClr val="FFFFFF"/>
                </a:solidFill>
                <a:latin typeface="Calibri"/>
              </a:rPr>
              <a:t>ПРИХОДИТЕ, </a:t>
            </a:r>
            <a:endParaRPr lang="ru-RU" sz="3600" b="0" strike="noStrike" spc="-1" dirty="0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ct val="75000"/>
              </a:lnSpc>
            </a:pPr>
            <a:r>
              <a:rPr lang="ru-RU" sz="3600" b="1" strike="noStrike" spc="-1" dirty="0">
                <a:solidFill>
                  <a:srgbClr val="FFFFFF"/>
                </a:solidFill>
                <a:latin typeface="Calibri"/>
              </a:rPr>
              <a:t>МЫ</a:t>
            </a:r>
            <a:r>
              <a:rPr lang="ru-RU" sz="3600" b="1" strike="noStrike" spc="-137" dirty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3600" b="1" strike="noStrike" spc="-1" dirty="0">
                <a:solidFill>
                  <a:srgbClr val="FFFFFF"/>
                </a:solidFill>
                <a:latin typeface="Calibri"/>
              </a:rPr>
              <a:t>ВАС</a:t>
            </a:r>
            <a:r>
              <a:rPr lang="ru-RU" sz="3600" b="1" strike="noStrike" spc="-137" dirty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3600" b="1" strike="noStrike" spc="-12" dirty="0">
                <a:solidFill>
                  <a:srgbClr val="FFFFFF"/>
                </a:solidFill>
                <a:latin typeface="Calibri"/>
              </a:rPr>
              <a:t>ЖДЕМ!</a:t>
            </a:r>
            <a:endParaRPr lang="ru-RU" sz="3600" b="0" strike="noStrike" spc="-1" dirty="0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429"/>
              </a:lnSpc>
              <a:spcBef>
                <a:spcPts val="1040"/>
              </a:spcBef>
            </a:pP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Наши</a:t>
            </a:r>
            <a:r>
              <a:rPr lang="ru-RU" sz="1300" b="0" strike="noStrike" spc="-35" dirty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1300" b="0" strike="noStrike" spc="-12" dirty="0">
                <a:solidFill>
                  <a:srgbClr val="FFFFFF"/>
                </a:solidFill>
                <a:latin typeface="Calibri"/>
              </a:rPr>
              <a:t>контакты:</a:t>
            </a:r>
            <a:endParaRPr lang="ru-RU" sz="1300" b="0" strike="noStrike" spc="-1" dirty="0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Адрес: </a:t>
            </a:r>
            <a:r>
              <a:rPr lang="ru-RU" sz="1300" b="0" strike="noStrike" spc="-1" dirty="0" smtClean="0">
                <a:solidFill>
                  <a:srgbClr val="FFFFFF"/>
                </a:solidFill>
                <a:latin typeface="Calibri"/>
              </a:rPr>
              <a:t>357850, Курский </a:t>
            </a: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район, </a:t>
            </a:r>
            <a:r>
              <a:rPr lang="ru-RU" sz="1300" b="0" strike="noStrike" spc="-1" dirty="0" smtClean="0">
                <a:solidFill>
                  <a:srgbClr val="FFFFFF"/>
                </a:solidFill>
                <a:latin typeface="Calibri"/>
              </a:rPr>
              <a:t>ст. Курская, </a:t>
            </a: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ул. </a:t>
            </a:r>
            <a:r>
              <a:rPr lang="ru-RU" sz="1300" b="0" strike="noStrike" spc="-1" dirty="0" smtClean="0">
                <a:solidFill>
                  <a:srgbClr val="FFFFFF"/>
                </a:solidFill>
                <a:latin typeface="Calibri"/>
              </a:rPr>
              <a:t>Калинина, </a:t>
            </a: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д. </a:t>
            </a:r>
            <a:r>
              <a:rPr lang="ru-RU" sz="1300" b="0" strike="noStrike" spc="-1" dirty="0" smtClean="0">
                <a:solidFill>
                  <a:srgbClr val="FFFFFF"/>
                </a:solidFill>
                <a:latin typeface="Calibri"/>
              </a:rPr>
              <a:t>136 А</a:t>
            </a: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 dirty="0" smtClean="0">
                <a:solidFill>
                  <a:srgbClr val="FFFFFF"/>
                </a:solidFill>
                <a:latin typeface="Calibri"/>
              </a:rPr>
              <a:t>Контактный </a:t>
            </a: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номер (</a:t>
            </a:r>
            <a:r>
              <a:rPr lang="ru-RU" sz="1300" b="0" strike="noStrike" spc="-1" dirty="0" smtClean="0">
                <a:solidFill>
                  <a:srgbClr val="FFFFFF"/>
                </a:solidFill>
                <a:latin typeface="Calibri"/>
              </a:rPr>
              <a:t>87964)5-40-00</a:t>
            </a:r>
            <a:endParaRPr lang="ru-RU" sz="1300" b="0" strike="noStrike" spc="-1" dirty="0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ФИО </a:t>
            </a:r>
            <a:r>
              <a:rPr lang="ru-RU" sz="1300" b="0" strike="noStrike" spc="-1" dirty="0" err="1" smtClean="0">
                <a:solidFill>
                  <a:srgbClr val="FFFFFF"/>
                </a:solidFill>
                <a:latin typeface="Calibri"/>
              </a:rPr>
              <a:t>Варакова</a:t>
            </a:r>
            <a:r>
              <a:rPr lang="ru-RU" sz="1300" b="0" strike="noStrike" spc="-1" smtClean="0">
                <a:solidFill>
                  <a:srgbClr val="FFFFFF"/>
                </a:solidFill>
                <a:latin typeface="Calibri"/>
              </a:rPr>
              <a:t> Светлана Алексеевна</a:t>
            </a:r>
            <a:endParaRPr lang="ru-RU" sz="13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object 44"/>
          <p:cNvSpPr/>
          <p:nvPr/>
        </p:nvSpPr>
        <p:spPr>
          <a:xfrm rot="21597600">
            <a:off x="543600" y="1552680"/>
            <a:ext cx="6476040" cy="285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algn="just">
              <a:lnSpc>
                <a:spcPct val="112000"/>
              </a:lnSpc>
            </a:pPr>
            <a:r>
              <a:rPr lang="ru-RU" sz="1600" b="1" strike="noStrike" spc="-1">
                <a:solidFill>
                  <a:srgbClr val="58595B"/>
                </a:solidFill>
                <a:latin typeface="Calibri"/>
              </a:rPr>
              <a:t>Время</a:t>
            </a:r>
            <a:r>
              <a:rPr lang="ru-RU" sz="1600" b="1" strike="noStrike" spc="-66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</a:rPr>
              <a:t>работы: понедельник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</a:rPr>
              <a:t>–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</a:rPr>
              <a:t> четверг 08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</a:rPr>
              <a:t>:00</a:t>
            </a:r>
            <a:r>
              <a:rPr lang="ru-RU" sz="1600" b="1" strike="noStrike" spc="-7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</a:rPr>
              <a:t>–</a:t>
            </a:r>
            <a:r>
              <a:rPr lang="ru-RU" sz="1600" b="1" strike="noStrike" spc="-15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21">
                <a:solidFill>
                  <a:srgbClr val="58595B"/>
                </a:solidFill>
                <a:latin typeface="Calibri"/>
              </a:rPr>
              <a:t>17:00, пятница 08:00-15-45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object 45"/>
          <p:cNvSpPr/>
          <p:nvPr/>
        </p:nvSpPr>
        <p:spPr>
          <a:xfrm>
            <a:off x="6332400" y="9558360"/>
            <a:ext cx="916920" cy="641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 anchor="t">
            <a:spAutoFit/>
          </a:bodyPr>
          <a:lstStyle/>
          <a:p>
            <a:pPr marL="12600">
              <a:lnSpc>
                <a:spcPts val="799"/>
              </a:lnSpc>
              <a:spcBef>
                <a:spcPts val="258"/>
              </a:spcBef>
            </a:pP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Отделение Фонда</a:t>
            </a:r>
            <a:r>
              <a:rPr lang="ru-RU" sz="800" b="0" strike="noStrike" spc="494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пенсионного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и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 социального</a:t>
            </a:r>
            <a:r>
              <a:rPr lang="ru-RU" sz="800" b="0" strike="noStrike" spc="494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страхования</a:t>
            </a:r>
            <a:r>
              <a:rPr lang="ru-RU" sz="800" b="0" strike="noStrike" spc="7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26">
                <a:solidFill>
                  <a:srgbClr val="FFFFFF"/>
                </a:solidFill>
                <a:latin typeface="Calibri"/>
              </a:rPr>
              <a:t>РФ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по</a:t>
            </a:r>
            <a:r>
              <a:rPr lang="ru-RU" sz="800" b="0" strike="noStrike" spc="41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21">
                <a:solidFill>
                  <a:srgbClr val="FFFFFF"/>
                </a:solidFill>
                <a:latin typeface="Calibri"/>
              </a:rPr>
              <a:t>Ставропольскому краю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48" name="Группа 103"/>
          <p:cNvGrpSpPr/>
          <p:nvPr/>
        </p:nvGrpSpPr>
        <p:grpSpPr>
          <a:xfrm>
            <a:off x="512280" y="214200"/>
            <a:ext cx="2517120" cy="982800"/>
            <a:chOff x="512280" y="214200"/>
            <a:chExt cx="2517120" cy="982800"/>
          </a:xfrm>
        </p:grpSpPr>
        <p:pic>
          <p:nvPicPr>
            <p:cNvPr id="49" name="object 49"/>
            <p:cNvPicPr/>
            <p:nvPr/>
          </p:nvPicPr>
          <p:blipFill>
            <a:blip r:embed="rId8"/>
            <a:stretch/>
          </p:blipFill>
          <p:spPr>
            <a:xfrm>
              <a:off x="512280" y="214200"/>
              <a:ext cx="838800" cy="9565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50" name="object 50"/>
            <p:cNvSpPr/>
            <p:nvPr/>
          </p:nvSpPr>
          <p:spPr>
            <a:xfrm>
              <a:off x="1577160" y="539640"/>
              <a:ext cx="294480" cy="184680"/>
            </a:xfrm>
            <a:custGeom>
              <a:avLst/>
              <a:gdLst>
                <a:gd name="textAreaLeft" fmla="*/ 0 w 294480"/>
                <a:gd name="textAreaRight" fmla="*/ 295200 w 294480"/>
                <a:gd name="textAreaTop" fmla="*/ 0 h 184680"/>
                <a:gd name="textAreaBottom" fmla="*/ 185400 h 184680"/>
              </a:gdLst>
              <a:ahLst/>
              <a:cxn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51" name="object 51"/>
            <p:cNvGrpSpPr/>
            <p:nvPr/>
          </p:nvGrpSpPr>
          <p:grpSpPr>
            <a:xfrm>
              <a:off x="1917720" y="540000"/>
              <a:ext cx="447120" cy="150480"/>
              <a:chOff x="1917720" y="540000"/>
              <a:chExt cx="447120" cy="150480"/>
            </a:xfrm>
          </p:grpSpPr>
          <p:sp>
            <p:nvSpPr>
              <p:cNvPr id="52" name="object 52"/>
              <p:cNvSpPr/>
              <p:nvPr/>
            </p:nvSpPr>
            <p:spPr>
              <a:xfrm>
                <a:off x="1917720" y="540000"/>
                <a:ext cx="290160" cy="150480"/>
              </a:xfrm>
              <a:custGeom>
                <a:avLst/>
                <a:gdLst>
                  <a:gd name="textAreaLeft" fmla="*/ 0 w 290160"/>
                  <a:gd name="textAreaRight" fmla="*/ 290880 w 290160"/>
                  <a:gd name="textAreaTop" fmla="*/ 0 h 150480"/>
                  <a:gd name="textAreaBottom" fmla="*/ 151200 h 150480"/>
                </a:gdLst>
                <a:ahLst/>
                <a:cxn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53" name="object 53"/>
              <p:cNvPicPr/>
              <p:nvPr/>
            </p:nvPicPr>
            <p:blipFill>
              <a:blip r:embed="rId9"/>
              <a:stretch/>
            </p:blipFill>
            <p:spPr>
              <a:xfrm>
                <a:off x="2244240" y="540360"/>
                <a:ext cx="120600" cy="14940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54" name="object 54"/>
            <p:cNvPicPr/>
            <p:nvPr/>
          </p:nvPicPr>
          <p:blipFill>
            <a:blip r:embed="rId10"/>
            <a:stretch/>
          </p:blipFill>
          <p:spPr>
            <a:xfrm>
              <a:off x="1556640" y="775080"/>
              <a:ext cx="159120" cy="15300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55" name="object 55"/>
            <p:cNvGrpSpPr/>
            <p:nvPr/>
          </p:nvGrpSpPr>
          <p:grpSpPr>
            <a:xfrm>
              <a:off x="1762920" y="776160"/>
              <a:ext cx="676800" cy="182880"/>
              <a:chOff x="1762920" y="776160"/>
              <a:chExt cx="676800" cy="182880"/>
            </a:xfrm>
          </p:grpSpPr>
          <p:pic>
            <p:nvPicPr>
              <p:cNvPr id="56" name="object 56"/>
              <p:cNvPicPr/>
              <p:nvPr/>
            </p:nvPicPr>
            <p:blipFill>
              <a:blip r:embed="rId11"/>
              <a:stretch/>
            </p:blipFill>
            <p:spPr>
              <a:xfrm>
                <a:off x="1762920" y="776520"/>
                <a:ext cx="122040" cy="14940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57" name="object 57"/>
              <p:cNvSpPr/>
              <p:nvPr/>
            </p:nvSpPr>
            <p:spPr>
              <a:xfrm>
                <a:off x="1917720" y="776160"/>
                <a:ext cx="522000" cy="182880"/>
              </a:xfrm>
              <a:custGeom>
                <a:avLst/>
                <a:gdLst>
                  <a:gd name="textAreaLeft" fmla="*/ 0 w 522000"/>
                  <a:gd name="textAreaRight" fmla="*/ 522720 w 522000"/>
                  <a:gd name="textAreaTop" fmla="*/ 0 h 182880"/>
                  <a:gd name="textAreaBottom" fmla="*/ 183600 h 182880"/>
                </a:gdLst>
                <a:ahLst/>
                <a:cxn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58" name="object 58"/>
            <p:cNvGrpSpPr/>
            <p:nvPr/>
          </p:nvGrpSpPr>
          <p:grpSpPr>
            <a:xfrm>
              <a:off x="2489040" y="776520"/>
              <a:ext cx="290160" cy="149400"/>
              <a:chOff x="2489040" y="776520"/>
              <a:chExt cx="290160" cy="149400"/>
            </a:xfrm>
          </p:grpSpPr>
          <p:pic>
            <p:nvPicPr>
              <p:cNvPr id="59" name="object 59"/>
              <p:cNvPicPr/>
              <p:nvPr/>
            </p:nvPicPr>
            <p:blipFill>
              <a:blip r:embed="rId12"/>
              <a:stretch/>
            </p:blipFill>
            <p:spPr>
              <a:xfrm>
                <a:off x="2489040" y="776520"/>
                <a:ext cx="129240" cy="1494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0" name="object 60"/>
              <p:cNvPicPr/>
              <p:nvPr/>
            </p:nvPicPr>
            <p:blipFill>
              <a:blip r:embed="rId13"/>
              <a:stretch/>
            </p:blipFill>
            <p:spPr>
              <a:xfrm>
                <a:off x="2658960" y="776520"/>
                <a:ext cx="120240" cy="14940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61" name="object 61"/>
            <p:cNvGrpSpPr/>
            <p:nvPr/>
          </p:nvGrpSpPr>
          <p:grpSpPr>
            <a:xfrm>
              <a:off x="1556640" y="1009800"/>
              <a:ext cx="1472760" cy="187200"/>
              <a:chOff x="1556640" y="1009800"/>
              <a:chExt cx="1472760" cy="187200"/>
            </a:xfrm>
          </p:grpSpPr>
          <p:pic>
            <p:nvPicPr>
              <p:cNvPr id="62" name="object 62"/>
              <p:cNvPicPr/>
              <p:nvPr/>
            </p:nvPicPr>
            <p:blipFill>
              <a:blip r:embed="rId14"/>
              <a:stretch/>
            </p:blipFill>
            <p:spPr>
              <a:xfrm>
                <a:off x="1556640" y="1017000"/>
                <a:ext cx="142560" cy="1548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3" name="object 63"/>
              <p:cNvPicPr/>
              <p:nvPr/>
            </p:nvPicPr>
            <p:blipFill>
              <a:blip r:embed="rId15"/>
              <a:stretch/>
            </p:blipFill>
            <p:spPr>
              <a:xfrm>
                <a:off x="1725840" y="1017000"/>
                <a:ext cx="163800" cy="1548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4" name="object 64"/>
              <p:cNvPicPr/>
              <p:nvPr/>
            </p:nvPicPr>
            <p:blipFill>
              <a:blip r:embed="rId16"/>
              <a:stretch/>
            </p:blipFill>
            <p:spPr>
              <a:xfrm>
                <a:off x="1917720" y="1009800"/>
                <a:ext cx="359640" cy="1872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5" name="object 65"/>
              <p:cNvPicPr/>
              <p:nvPr/>
            </p:nvPicPr>
            <p:blipFill>
              <a:blip r:embed="rId17"/>
              <a:stretch/>
            </p:blipFill>
            <p:spPr>
              <a:xfrm>
                <a:off x="2300040" y="1017000"/>
                <a:ext cx="163800" cy="15480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66" name="object 66"/>
              <p:cNvSpPr/>
              <p:nvPr/>
            </p:nvSpPr>
            <p:spPr>
              <a:xfrm>
                <a:off x="2494080" y="1015920"/>
                <a:ext cx="137880" cy="149040"/>
              </a:xfrm>
              <a:custGeom>
                <a:avLst/>
                <a:gdLst>
                  <a:gd name="textAreaLeft" fmla="*/ 0 w 137880"/>
                  <a:gd name="textAreaRight" fmla="*/ 138600 w 137880"/>
                  <a:gd name="textAreaTop" fmla="*/ 0 h 149040"/>
                  <a:gd name="textAreaBottom" fmla="*/ 149760 h 149040"/>
                </a:gdLst>
                <a:ahLst/>
                <a:cxn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67" name="object 67"/>
              <p:cNvPicPr/>
              <p:nvPr/>
            </p:nvPicPr>
            <p:blipFill>
              <a:blip r:embed="rId18"/>
              <a:stretch/>
            </p:blipFill>
            <p:spPr>
              <a:xfrm>
                <a:off x="2661480" y="1015920"/>
                <a:ext cx="169560" cy="1807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8" name="object 68"/>
              <p:cNvPicPr/>
              <p:nvPr/>
            </p:nvPicPr>
            <p:blipFill>
              <a:blip r:embed="rId19"/>
              <a:stretch/>
            </p:blipFill>
            <p:spPr>
              <a:xfrm>
                <a:off x="2861640" y="1015920"/>
                <a:ext cx="167760" cy="14940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69" name="Овал 3"/>
          <p:cNvSpPr/>
          <p:nvPr/>
        </p:nvSpPr>
        <p:spPr>
          <a:xfrm>
            <a:off x="6225480" y="8602560"/>
            <a:ext cx="814680" cy="8146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70" name="object 48"/>
          <p:cNvPicPr/>
          <p:nvPr/>
        </p:nvPicPr>
        <p:blipFill>
          <a:blip r:embed="rId20"/>
          <a:stretch/>
        </p:blipFill>
        <p:spPr>
          <a:xfrm>
            <a:off x="6332400" y="8751960"/>
            <a:ext cx="600840" cy="515880"/>
          </a:xfrm>
          <a:prstGeom prst="rect">
            <a:avLst/>
          </a:prstGeom>
          <a:ln w="0">
            <a:noFill/>
          </a:ln>
        </p:spPr>
      </p:pic>
      <p:pic>
        <p:nvPicPr>
          <p:cNvPr id="71" name="Рисунок 7"/>
          <p:cNvPicPr/>
          <p:nvPr/>
        </p:nvPicPr>
        <p:blipFill>
          <a:blip r:embed="rId21"/>
          <a:stretch/>
        </p:blipFill>
        <p:spPr>
          <a:xfrm>
            <a:off x="5160600" y="9558360"/>
            <a:ext cx="861480" cy="86148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72" name="Таблица 4"/>
          <p:cNvGraphicFramePr/>
          <p:nvPr>
            <p:extLst>
              <p:ext uri="{D42A27DB-BD31-4B8C-83A1-F6EECF244321}">
                <p14:modId xmlns:p14="http://schemas.microsoft.com/office/powerpoint/2010/main" val="3700451892"/>
              </p:ext>
            </p:extLst>
          </p:nvPr>
        </p:nvGraphicFramePr>
        <p:xfrm>
          <a:off x="468720" y="1537703"/>
          <a:ext cx="6789600" cy="7292367"/>
        </p:xfrm>
        <a:graphic>
          <a:graphicData uri="http://schemas.openxmlformats.org/drawingml/2006/table">
            <a:tbl>
              <a:tblPr/>
              <a:tblGrid>
                <a:gridCol w="842400"/>
                <a:gridCol w="4796280"/>
                <a:gridCol w="1150920"/>
              </a:tblGrid>
              <a:tr h="65564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chemeClr val="lt1"/>
                          </a:solidFill>
                          <a:latin typeface="Calibri"/>
                        </a:rPr>
                        <a:t>Дата 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chemeClr val="lt1"/>
                          </a:solidFill>
                          <a:latin typeface="Calibri"/>
                        </a:rPr>
                        <a:t>Мероприятие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chemeClr val="lt1"/>
                          </a:solidFill>
                          <a:latin typeface="Calibri"/>
                        </a:rPr>
                        <a:t>Время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chemeClr val="lt1"/>
                          </a:solidFill>
                          <a:latin typeface="Calibri"/>
                        </a:rPr>
                        <a:t>начала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</a:tr>
              <a:tr h="849098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12" dirty="0" smtClean="0">
                          <a:solidFill>
                            <a:srgbClr val="231F20"/>
                          </a:solidFill>
                          <a:latin typeface="Calibri"/>
                        </a:rPr>
                        <a:t>01,07.09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Виртуальные экскурсии. Путешествие по регионам России. Республика Калмыкии (Элиста).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endParaRPr lang="ru-RU" sz="1800" b="0" strike="noStrike" spc="-1" dirty="0" smtClean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12" dirty="0">
                          <a:solidFill>
                            <a:srgbClr val="231F20"/>
                          </a:solidFill>
                          <a:latin typeface="Calibri"/>
                        </a:rPr>
                        <a:t>10:</a:t>
                      </a:r>
                      <a:r>
                        <a:rPr lang="ru-RU" sz="1800" b="0" strike="noStrike" spc="-26" dirty="0">
                          <a:solidFill>
                            <a:srgbClr val="231F20"/>
                          </a:solidFill>
                          <a:latin typeface="Calibri"/>
                        </a:rPr>
                        <a:t>00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726171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12" dirty="0" smtClean="0">
                          <a:solidFill>
                            <a:srgbClr val="231F20"/>
                          </a:solidFill>
                          <a:latin typeface="Calibri"/>
                        </a:rPr>
                        <a:t>02,09,16.09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+mj-lt"/>
                        </a:rPr>
                        <a:t>Волонтерская деятельность в помощь бойцам СВО. Плетение сетей.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12" dirty="0">
                          <a:solidFill>
                            <a:schemeClr val="dk1"/>
                          </a:solidFill>
                          <a:latin typeface="Calibri"/>
                        </a:rPr>
                        <a:t>10:</a:t>
                      </a:r>
                      <a:r>
                        <a:rPr lang="ru-RU" sz="1800" b="0" strike="noStrike" spc="-26" dirty="0">
                          <a:solidFill>
                            <a:schemeClr val="dk1"/>
                          </a:solidFill>
                          <a:latin typeface="Calibri"/>
                        </a:rPr>
                        <a:t>00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103590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chemeClr val="dk1"/>
                          </a:solidFill>
                          <a:latin typeface="Calibri"/>
                        </a:rPr>
                        <a:t>05.09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+mn-lt"/>
                        </a:rPr>
                        <a:t>Открытый урок. Проект Знание. Прямой эфир «Голосуем сердцем-воспитываем примером: выборы России»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12" dirty="0">
                          <a:solidFill>
                            <a:schemeClr val="dk1"/>
                          </a:solidFill>
                          <a:latin typeface="Calibri"/>
                        </a:rPr>
                        <a:t>10:</a:t>
                      </a:r>
                      <a:r>
                        <a:rPr lang="ru-RU" sz="1800" b="0" strike="noStrike" spc="-26" dirty="0">
                          <a:solidFill>
                            <a:schemeClr val="dk1"/>
                          </a:solidFill>
                          <a:latin typeface="Calibri"/>
                        </a:rPr>
                        <a:t>00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71128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chemeClr val="dk1"/>
                          </a:solidFill>
                          <a:latin typeface="Calibri"/>
                        </a:rPr>
                        <a:t>04</a:t>
                      </a:r>
                      <a:r>
                        <a:rPr lang="en-US" sz="1800" b="0" strike="noStrike" spc="-1" dirty="0" smtClean="0">
                          <a:solidFill>
                            <a:schemeClr val="dk1"/>
                          </a:solidFill>
                          <a:latin typeface="Calibri"/>
                        </a:rPr>
                        <a:t>,</a:t>
                      </a:r>
                      <a:r>
                        <a:rPr lang="ru-RU" sz="1800" b="0" strike="noStrike" spc="-1" dirty="0" smtClean="0">
                          <a:solidFill>
                            <a:schemeClr val="dk1"/>
                          </a:solidFill>
                          <a:latin typeface="Calibri"/>
                        </a:rPr>
                        <a:t>11,18,25,30.09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+mn-lt"/>
                        </a:rPr>
                        <a:t>Территория хорошего настроения. Настольные игры. Чтение книг. Свободное общение. День именинника.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12">
                          <a:solidFill>
                            <a:schemeClr val="dk1"/>
                          </a:solidFill>
                          <a:latin typeface="Calibri"/>
                        </a:rPr>
                        <a:t>10:</a:t>
                      </a:r>
                      <a:r>
                        <a:rPr lang="ru-RU" sz="1800" b="0" strike="noStrike" spc="-26">
                          <a:solidFill>
                            <a:schemeClr val="dk1"/>
                          </a:solidFill>
                          <a:latin typeface="Calibri"/>
                        </a:rPr>
                        <a:t>00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65284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chemeClr val="dk1"/>
                          </a:solidFill>
                          <a:latin typeface="Calibri"/>
                        </a:rPr>
                        <a:t>08.09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Пенсионная грамотность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12" dirty="0">
                          <a:solidFill>
                            <a:schemeClr val="dk1"/>
                          </a:solidFill>
                          <a:latin typeface="Calibri"/>
                        </a:rPr>
                        <a:t>10:</a:t>
                      </a:r>
                      <a:r>
                        <a:rPr lang="ru-RU" sz="1800" b="0" strike="noStrike" spc="-26" dirty="0">
                          <a:solidFill>
                            <a:schemeClr val="dk1"/>
                          </a:solidFill>
                          <a:latin typeface="Calibri"/>
                        </a:rPr>
                        <a:t>00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65564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chemeClr val="dk1"/>
                          </a:solidFill>
                          <a:latin typeface="Calibri"/>
                        </a:rPr>
                        <a:t>10.09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1400"/>
                        </a:spcBef>
                        <a:spcAft>
                          <a:spcPts val="595"/>
                        </a:spcAft>
                      </a:pP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+mn-lt"/>
                        </a:rPr>
                        <a:t>Мастер класс. Кухня Калмыкии. </a:t>
                      </a:r>
                      <a:r>
                        <a:rPr lang="ru-RU" sz="1800" b="0" strike="noStrike" spc="-1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Джомба</a:t>
                      </a: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+mn-lt"/>
                        </a:rPr>
                        <a:t> (калмыцкий чай) с </a:t>
                      </a:r>
                      <a:r>
                        <a:rPr lang="ru-RU" sz="1800" b="0" strike="noStrike" spc="-1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борцоки</a:t>
                      </a:r>
                      <a:endParaRPr lang="ru-RU" sz="1800" b="0" strike="noStrike" spc="-1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12">
                          <a:solidFill>
                            <a:schemeClr val="dk1"/>
                          </a:solidFill>
                          <a:latin typeface="Calibri"/>
                        </a:rPr>
                        <a:t>10:</a:t>
                      </a:r>
                      <a:r>
                        <a:rPr lang="ru-RU" sz="1800" b="0" strike="noStrike" spc="-26">
                          <a:solidFill>
                            <a:schemeClr val="dk1"/>
                          </a:solidFill>
                          <a:latin typeface="Calibri"/>
                        </a:rPr>
                        <a:t>00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93663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chemeClr val="dk1"/>
                          </a:solidFill>
                          <a:latin typeface="Calibri"/>
                        </a:rPr>
                        <a:t>14,21.09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+mj-lt"/>
                        </a:rPr>
                        <a:t>Цикл рассказов о русской истории 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 err="1" smtClean="0">
                          <a:solidFill>
                            <a:srgbClr val="000000"/>
                          </a:solidFill>
                          <a:latin typeface="+mj-lt"/>
                        </a:rPr>
                        <a:t>Мединский</a:t>
                      </a: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+mj-lt"/>
                        </a:rPr>
                        <a:t> В.  «Русско-японская война. Перед схваткой»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800" b="0" strike="noStrike" spc="-1" dirty="0" smtClean="0">
                        <a:solidFill>
                          <a:srgbClr val="000000"/>
                        </a:solidFill>
                        <a:latin typeface="+mj-lt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800" b="0" strike="noStrike" spc="-1" dirty="0" smtClean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12" dirty="0">
                          <a:solidFill>
                            <a:schemeClr val="dk1"/>
                          </a:solidFill>
                          <a:latin typeface="Calibri"/>
                        </a:rPr>
                        <a:t>10:</a:t>
                      </a:r>
                      <a:r>
                        <a:rPr lang="ru-RU" sz="1800" b="0" strike="noStrike" spc="-26" dirty="0">
                          <a:solidFill>
                            <a:schemeClr val="dk1"/>
                          </a:solidFill>
                          <a:latin typeface="Calibri"/>
                        </a:rPr>
                        <a:t>00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object 33"/>
          <p:cNvPicPr/>
          <p:nvPr/>
        </p:nvPicPr>
        <p:blipFill>
          <a:blip r:embed="rId2"/>
          <a:stretch/>
        </p:blipFill>
        <p:spPr>
          <a:xfrm>
            <a:off x="3731760" y="30600"/>
            <a:ext cx="3719520" cy="1657800"/>
          </a:xfrm>
          <a:prstGeom prst="rect">
            <a:avLst/>
          </a:prstGeom>
          <a:ln w="0">
            <a:noFill/>
          </a:ln>
        </p:spPr>
      </p:pic>
      <p:sp>
        <p:nvSpPr>
          <p:cNvPr id="36" name="object 35"/>
          <p:cNvSpPr/>
          <p:nvPr/>
        </p:nvSpPr>
        <p:spPr>
          <a:xfrm>
            <a:off x="106200" y="7614360"/>
            <a:ext cx="7345080" cy="3078360"/>
          </a:xfrm>
          <a:custGeom>
            <a:avLst/>
            <a:gdLst>
              <a:gd name="textAreaLeft" fmla="*/ 0 w 7345080"/>
              <a:gd name="textAreaRight" fmla="*/ 7345800 w 7345080"/>
              <a:gd name="textAreaTop" fmla="*/ 0 h 3078360"/>
              <a:gd name="textAreaBottom" fmla="*/ 3079080 h 3078360"/>
            </a:gdLst>
            <a:ahLst/>
            <a:cxn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37" name="Группа 1"/>
          <p:cNvGrpSpPr/>
          <p:nvPr/>
        </p:nvGrpSpPr>
        <p:grpSpPr>
          <a:xfrm>
            <a:off x="468720" y="8473320"/>
            <a:ext cx="1146960" cy="132120"/>
            <a:chOff x="468720" y="8473320"/>
            <a:chExt cx="1146960" cy="132120"/>
          </a:xfrm>
        </p:grpSpPr>
        <p:pic>
          <p:nvPicPr>
            <p:cNvPr id="38" name="object 36"/>
            <p:cNvPicPr/>
            <p:nvPr/>
          </p:nvPicPr>
          <p:blipFill>
            <a:blip r:embed="rId3"/>
            <a:stretch/>
          </p:blipFill>
          <p:spPr>
            <a:xfrm>
              <a:off x="468720" y="8473320"/>
              <a:ext cx="102600" cy="1321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39" name="object 37"/>
            <p:cNvSpPr/>
            <p:nvPr/>
          </p:nvSpPr>
          <p:spPr>
            <a:xfrm>
              <a:off x="595440" y="8475120"/>
              <a:ext cx="93960" cy="128880"/>
            </a:xfrm>
            <a:custGeom>
              <a:avLst/>
              <a:gdLst>
                <a:gd name="textAreaLeft" fmla="*/ 0 w 93960"/>
                <a:gd name="textAreaRight" fmla="*/ 94680 w 93960"/>
                <a:gd name="textAreaTop" fmla="*/ 0 h 128880"/>
                <a:gd name="textAreaBottom" fmla="*/ 129600 h 128880"/>
              </a:gdLst>
              <a:ahLst/>
              <a:cxn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40" name="object 38"/>
            <p:cNvPicPr/>
            <p:nvPr/>
          </p:nvPicPr>
          <p:blipFill>
            <a:blip r:embed="rId4"/>
            <a:stretch/>
          </p:blipFill>
          <p:spPr>
            <a:xfrm>
              <a:off x="713160" y="8473320"/>
              <a:ext cx="291600" cy="1321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1" name="object 39"/>
            <p:cNvPicPr/>
            <p:nvPr/>
          </p:nvPicPr>
          <p:blipFill>
            <a:blip r:embed="rId5"/>
            <a:stretch/>
          </p:blipFill>
          <p:spPr>
            <a:xfrm>
              <a:off x="1026000" y="8473320"/>
              <a:ext cx="318600" cy="1321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2" name="object 40"/>
            <p:cNvPicPr/>
            <p:nvPr/>
          </p:nvPicPr>
          <p:blipFill>
            <a:blip r:embed="rId6"/>
            <a:stretch/>
          </p:blipFill>
          <p:spPr>
            <a:xfrm>
              <a:off x="1369800" y="8475120"/>
              <a:ext cx="109440" cy="1285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3" name="object 41"/>
            <p:cNvPicPr/>
            <p:nvPr/>
          </p:nvPicPr>
          <p:blipFill>
            <a:blip r:embed="rId7"/>
            <a:stretch/>
          </p:blipFill>
          <p:spPr>
            <a:xfrm>
              <a:off x="1503360" y="8475120"/>
              <a:ext cx="112320" cy="13032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282306" y="316800"/>
            <a:ext cx="2856494" cy="1866600"/>
          </a:xfrm>
          <a:prstGeom prst="rect">
            <a:avLst/>
          </a:prstGeom>
          <a:noFill/>
          <a:ln w="0">
            <a:noFill/>
          </a:ln>
        </p:spPr>
        <p:txBody>
          <a:bodyPr lIns="0" tIns="81360" rIns="0" bIns="0" anchor="t">
            <a:noAutofit/>
          </a:bodyPr>
          <a:lstStyle/>
          <a:p>
            <a:pPr marL="439560" indent="-427320" algn="r">
              <a:lnSpc>
                <a:spcPts val="2701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700" b="1" strike="noStrike" spc="-12" dirty="0">
                <a:solidFill>
                  <a:schemeClr val="lt1"/>
                </a:solidFill>
                <a:latin typeface="Calibri"/>
              </a:rPr>
              <a:t>МЕРОПРИЯТИЯ </a:t>
            </a:r>
            <a:r>
              <a:rPr lang="ru-RU" sz="2700" b="1" strike="noStrike" spc="-12" dirty="0" smtClean="0">
                <a:solidFill>
                  <a:schemeClr val="lt1"/>
                </a:solidFill>
                <a:latin typeface="Calibri"/>
              </a:rPr>
              <a:t/>
            </a:r>
            <a:br>
              <a:rPr lang="ru-RU" sz="2700" b="1" strike="noStrike" spc="-12" dirty="0" smtClean="0">
                <a:solidFill>
                  <a:schemeClr val="lt1"/>
                </a:solidFill>
                <a:latin typeface="Calibri"/>
              </a:rPr>
            </a:br>
            <a:r>
              <a:rPr lang="ru-RU" sz="2700" b="1" strike="noStrike" spc="-1" dirty="0" smtClean="0">
                <a:solidFill>
                  <a:schemeClr val="lt1"/>
                </a:solidFill>
                <a:latin typeface="Calibri"/>
              </a:rPr>
              <a:t>НА</a:t>
            </a:r>
            <a:r>
              <a:rPr lang="ru-RU" sz="2700" b="1" strike="noStrike" spc="-7" dirty="0" smtClean="0">
                <a:solidFill>
                  <a:schemeClr val="lt1"/>
                </a:solidFill>
                <a:latin typeface="Calibri"/>
              </a:rPr>
              <a:t> </a:t>
            </a:r>
            <a:r>
              <a:rPr lang="ru-RU" sz="2700" b="1" spc="-7" dirty="0" smtClean="0">
                <a:solidFill>
                  <a:schemeClr val="lt1"/>
                </a:solidFill>
                <a:latin typeface="Calibri"/>
              </a:rPr>
              <a:t>СЕНТЯБРЬ</a:t>
            </a:r>
            <a:br>
              <a:rPr lang="ru-RU" sz="2700" b="1" spc="-7" dirty="0" smtClean="0">
                <a:solidFill>
                  <a:schemeClr val="lt1"/>
                </a:solidFill>
                <a:latin typeface="Calibri"/>
              </a:rPr>
            </a:br>
            <a:r>
              <a:rPr lang="ru-RU" sz="2700" b="1" spc="-7" dirty="0" smtClean="0">
                <a:solidFill>
                  <a:schemeClr val="lt1"/>
                </a:solidFill>
                <a:latin typeface="Calibri"/>
              </a:rPr>
              <a:t>2026</a:t>
            </a:r>
            <a:br>
              <a:rPr lang="ru-RU" sz="2700" b="1" spc="-7" dirty="0" smtClean="0">
                <a:solidFill>
                  <a:schemeClr val="lt1"/>
                </a:solidFill>
                <a:latin typeface="Calibri"/>
              </a:rPr>
            </a:br>
            <a:r>
              <a:rPr lang="ru-RU" sz="2700" b="1" strike="noStrike" spc="-7" dirty="0" smtClean="0">
                <a:solidFill>
                  <a:schemeClr val="lt1"/>
                </a:solidFill>
                <a:latin typeface="Calibri"/>
              </a:rPr>
              <a:t/>
            </a:r>
            <a:br>
              <a:rPr lang="ru-RU" sz="2700" b="1" strike="noStrike" spc="-7" dirty="0" smtClean="0">
                <a:solidFill>
                  <a:schemeClr val="lt1"/>
                </a:solidFill>
                <a:latin typeface="Calibri"/>
              </a:rPr>
            </a:br>
            <a:r>
              <a:rPr lang="ru-RU" sz="2700" b="1" strike="noStrike" spc="-7" dirty="0" smtClean="0">
                <a:solidFill>
                  <a:schemeClr val="lt1"/>
                </a:solidFill>
                <a:latin typeface="Calibri"/>
              </a:rPr>
              <a:t/>
            </a:r>
            <a:br>
              <a:rPr lang="ru-RU" sz="2700" b="1" strike="noStrike" spc="-7" dirty="0" smtClean="0">
                <a:solidFill>
                  <a:schemeClr val="lt1"/>
                </a:solidFill>
                <a:latin typeface="Calibri"/>
              </a:rPr>
            </a:br>
            <a:endParaRPr lang="ru-RU" sz="2700" b="0" strike="noStrike" spc="-1" dirty="0">
              <a:solidFill>
                <a:srgbClr val="000000"/>
              </a:solidFill>
              <a:latin typeface="Arial"/>
            </a:endParaRPr>
          </a:p>
          <a:p>
            <a:pPr marL="439560" indent="0" algn="r">
              <a:lnSpc>
                <a:spcPts val="2701"/>
              </a:lnSpc>
              <a:buNone/>
              <a:tabLst>
                <a:tab pos="0" algn="l"/>
              </a:tabLst>
            </a:pPr>
            <a:r>
              <a:rPr lang="ru-RU" sz="2700" b="1" strike="noStrike" spc="-21" dirty="0">
                <a:solidFill>
                  <a:schemeClr val="lt1"/>
                </a:solidFill>
                <a:latin typeface="Calibri"/>
              </a:rPr>
              <a:t>2026</a:t>
            </a:r>
            <a:endParaRPr lang="ru-RU" sz="27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object 43"/>
          <p:cNvSpPr/>
          <p:nvPr/>
        </p:nvSpPr>
        <p:spPr>
          <a:xfrm>
            <a:off x="417240" y="8714520"/>
            <a:ext cx="5173920" cy="1839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 anchor="t">
            <a:spAutoFit/>
          </a:bodyPr>
          <a:lstStyle/>
          <a:p>
            <a:pPr marL="12600">
              <a:lnSpc>
                <a:spcPct val="75000"/>
              </a:lnSpc>
            </a:pPr>
            <a:r>
              <a:rPr lang="ru-RU" sz="3600" b="1" strike="noStrike" spc="-12" dirty="0">
                <a:solidFill>
                  <a:srgbClr val="FFFFFF"/>
                </a:solidFill>
                <a:latin typeface="Calibri"/>
              </a:rPr>
              <a:t>ПРИХОДИТЕ, </a:t>
            </a:r>
            <a:endParaRPr lang="ru-RU" sz="3600" b="0" strike="noStrike" spc="-1" dirty="0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ct val="75000"/>
              </a:lnSpc>
            </a:pPr>
            <a:r>
              <a:rPr lang="ru-RU" sz="3600" b="1" strike="noStrike" spc="-1" dirty="0">
                <a:solidFill>
                  <a:srgbClr val="FFFFFF"/>
                </a:solidFill>
                <a:latin typeface="Calibri"/>
              </a:rPr>
              <a:t>МЫ</a:t>
            </a:r>
            <a:r>
              <a:rPr lang="ru-RU" sz="3600" b="1" strike="noStrike" spc="-137" dirty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3600" b="1" strike="noStrike" spc="-1" dirty="0">
                <a:solidFill>
                  <a:srgbClr val="FFFFFF"/>
                </a:solidFill>
                <a:latin typeface="Calibri"/>
              </a:rPr>
              <a:t>ВАС</a:t>
            </a:r>
            <a:r>
              <a:rPr lang="ru-RU" sz="3600" b="1" strike="noStrike" spc="-137" dirty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3600" b="1" strike="noStrike" spc="-12" dirty="0">
                <a:solidFill>
                  <a:srgbClr val="FFFFFF"/>
                </a:solidFill>
                <a:latin typeface="Calibri"/>
              </a:rPr>
              <a:t>ЖДЕМ!</a:t>
            </a:r>
            <a:endParaRPr lang="ru-RU" sz="3600" b="0" strike="noStrike" spc="-1" dirty="0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429"/>
              </a:lnSpc>
              <a:spcBef>
                <a:spcPts val="1040"/>
              </a:spcBef>
            </a:pP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Наши</a:t>
            </a:r>
            <a:r>
              <a:rPr lang="ru-RU" sz="1300" b="0" strike="noStrike" spc="-35" dirty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1300" b="0" strike="noStrike" spc="-12" dirty="0">
                <a:solidFill>
                  <a:srgbClr val="FFFFFF"/>
                </a:solidFill>
                <a:latin typeface="Calibri"/>
              </a:rPr>
              <a:t>контакты:</a:t>
            </a:r>
            <a:endParaRPr lang="ru-RU" sz="1300" b="0" strike="noStrike" spc="-1" dirty="0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Адрес: </a:t>
            </a:r>
            <a:r>
              <a:rPr lang="ru-RU" sz="1300" b="0" strike="noStrike" spc="-1" dirty="0" smtClean="0">
                <a:solidFill>
                  <a:srgbClr val="FFFFFF"/>
                </a:solidFill>
                <a:latin typeface="Calibri"/>
              </a:rPr>
              <a:t>357850, Курский </a:t>
            </a: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район, </a:t>
            </a:r>
            <a:r>
              <a:rPr lang="ru-RU" sz="1300" b="0" strike="noStrike" spc="-1" dirty="0" smtClean="0">
                <a:solidFill>
                  <a:srgbClr val="FFFFFF"/>
                </a:solidFill>
                <a:latin typeface="Calibri"/>
              </a:rPr>
              <a:t>ст. Курская, </a:t>
            </a: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ул. </a:t>
            </a:r>
            <a:r>
              <a:rPr lang="ru-RU" sz="1300" b="0" strike="noStrike" spc="-1" dirty="0" smtClean="0">
                <a:solidFill>
                  <a:srgbClr val="FFFFFF"/>
                </a:solidFill>
                <a:latin typeface="Calibri"/>
              </a:rPr>
              <a:t>Калинина, </a:t>
            </a: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д. </a:t>
            </a:r>
            <a:r>
              <a:rPr lang="ru-RU" sz="1300" b="0" strike="noStrike" spc="-1" dirty="0" smtClean="0">
                <a:solidFill>
                  <a:srgbClr val="FFFFFF"/>
                </a:solidFill>
                <a:latin typeface="Calibri"/>
              </a:rPr>
              <a:t>136 А</a:t>
            </a: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 dirty="0" smtClean="0">
                <a:solidFill>
                  <a:srgbClr val="FFFFFF"/>
                </a:solidFill>
                <a:latin typeface="Calibri"/>
              </a:rPr>
              <a:t>Контактный </a:t>
            </a: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номер (</a:t>
            </a:r>
            <a:r>
              <a:rPr lang="ru-RU" sz="1300" b="0" strike="noStrike" spc="-1" dirty="0" smtClean="0">
                <a:solidFill>
                  <a:srgbClr val="FFFFFF"/>
                </a:solidFill>
                <a:latin typeface="Calibri"/>
              </a:rPr>
              <a:t>87964)5-40-00</a:t>
            </a:r>
            <a:endParaRPr lang="ru-RU" sz="1300" b="0" strike="noStrike" spc="-1" dirty="0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ФИО </a:t>
            </a:r>
            <a:r>
              <a:rPr lang="ru-RU" sz="1300" b="0" strike="noStrike" spc="-1" dirty="0" err="1" smtClean="0">
                <a:solidFill>
                  <a:srgbClr val="FFFFFF"/>
                </a:solidFill>
                <a:latin typeface="Calibri"/>
              </a:rPr>
              <a:t>Варакова</a:t>
            </a:r>
            <a:r>
              <a:rPr lang="ru-RU" sz="1300" b="0" strike="noStrike" spc="-1" smtClean="0">
                <a:solidFill>
                  <a:srgbClr val="FFFFFF"/>
                </a:solidFill>
                <a:latin typeface="Calibri"/>
              </a:rPr>
              <a:t> Светлана Алексеевна</a:t>
            </a:r>
            <a:endParaRPr lang="ru-RU" sz="13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object 44"/>
          <p:cNvSpPr/>
          <p:nvPr/>
        </p:nvSpPr>
        <p:spPr>
          <a:xfrm rot="21597600">
            <a:off x="543600" y="1552680"/>
            <a:ext cx="6476040" cy="285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algn="just">
              <a:lnSpc>
                <a:spcPct val="112000"/>
              </a:lnSpc>
            </a:pPr>
            <a:r>
              <a:rPr lang="ru-RU" sz="1600" b="1" strike="noStrike" spc="-1" dirty="0">
                <a:solidFill>
                  <a:srgbClr val="58595B"/>
                </a:solidFill>
                <a:latin typeface="Calibri"/>
              </a:rPr>
              <a:t>Время</a:t>
            </a:r>
            <a:r>
              <a:rPr lang="ru-RU" sz="1600" b="1" strike="noStrike" spc="-66" dirty="0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12" dirty="0">
                <a:solidFill>
                  <a:srgbClr val="58595B"/>
                </a:solidFill>
                <a:latin typeface="Calibri"/>
              </a:rPr>
              <a:t>работы: понедельник </a:t>
            </a:r>
            <a:r>
              <a:rPr lang="ru-RU" sz="1600" b="1" strike="noStrike" spc="-1" dirty="0">
                <a:solidFill>
                  <a:srgbClr val="58595B"/>
                </a:solidFill>
                <a:latin typeface="Calibri"/>
              </a:rPr>
              <a:t>–</a:t>
            </a:r>
            <a:r>
              <a:rPr lang="ru-RU" sz="1600" b="1" strike="noStrike" spc="-12" dirty="0">
                <a:solidFill>
                  <a:srgbClr val="58595B"/>
                </a:solidFill>
                <a:latin typeface="Calibri"/>
              </a:rPr>
              <a:t> четверг 08</a:t>
            </a:r>
            <a:r>
              <a:rPr lang="ru-RU" sz="1600" b="1" strike="noStrike" spc="-1" dirty="0">
                <a:solidFill>
                  <a:srgbClr val="58595B"/>
                </a:solidFill>
                <a:latin typeface="Calibri"/>
              </a:rPr>
              <a:t>:00</a:t>
            </a:r>
            <a:r>
              <a:rPr lang="ru-RU" sz="1600" b="1" strike="noStrike" spc="-7" dirty="0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1" dirty="0">
                <a:solidFill>
                  <a:srgbClr val="58595B"/>
                </a:solidFill>
                <a:latin typeface="Calibri"/>
              </a:rPr>
              <a:t>–</a:t>
            </a:r>
            <a:r>
              <a:rPr lang="ru-RU" sz="1600" b="1" strike="noStrike" spc="-15" dirty="0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21" dirty="0">
                <a:solidFill>
                  <a:srgbClr val="58595B"/>
                </a:solidFill>
                <a:latin typeface="Calibri"/>
              </a:rPr>
              <a:t>17:00, пятница 08:00-15-45</a:t>
            </a:r>
            <a:endParaRPr lang="ru-RU" sz="1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object 45"/>
          <p:cNvSpPr/>
          <p:nvPr/>
        </p:nvSpPr>
        <p:spPr>
          <a:xfrm>
            <a:off x="6332400" y="9558360"/>
            <a:ext cx="916920" cy="641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 anchor="t">
            <a:spAutoFit/>
          </a:bodyPr>
          <a:lstStyle/>
          <a:p>
            <a:pPr marL="12600">
              <a:lnSpc>
                <a:spcPts val="799"/>
              </a:lnSpc>
              <a:spcBef>
                <a:spcPts val="258"/>
              </a:spcBef>
            </a:pP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Отделение Фонда</a:t>
            </a:r>
            <a:r>
              <a:rPr lang="ru-RU" sz="800" b="0" strike="noStrike" spc="494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пенсионного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и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 социального</a:t>
            </a:r>
            <a:r>
              <a:rPr lang="ru-RU" sz="800" b="0" strike="noStrike" spc="494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страхования</a:t>
            </a:r>
            <a:r>
              <a:rPr lang="ru-RU" sz="800" b="0" strike="noStrike" spc="7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26">
                <a:solidFill>
                  <a:srgbClr val="FFFFFF"/>
                </a:solidFill>
                <a:latin typeface="Calibri"/>
              </a:rPr>
              <a:t>РФ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по</a:t>
            </a:r>
            <a:r>
              <a:rPr lang="ru-RU" sz="800" b="0" strike="noStrike" spc="41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21">
                <a:solidFill>
                  <a:srgbClr val="FFFFFF"/>
                </a:solidFill>
                <a:latin typeface="Calibri"/>
              </a:rPr>
              <a:t>Ставропольскому краю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48" name="Группа 103"/>
          <p:cNvGrpSpPr/>
          <p:nvPr/>
        </p:nvGrpSpPr>
        <p:grpSpPr>
          <a:xfrm>
            <a:off x="512280" y="214200"/>
            <a:ext cx="2517120" cy="982800"/>
            <a:chOff x="512280" y="214200"/>
            <a:chExt cx="2517120" cy="982800"/>
          </a:xfrm>
        </p:grpSpPr>
        <p:pic>
          <p:nvPicPr>
            <p:cNvPr id="49" name="object 49"/>
            <p:cNvPicPr/>
            <p:nvPr/>
          </p:nvPicPr>
          <p:blipFill>
            <a:blip r:embed="rId8"/>
            <a:stretch/>
          </p:blipFill>
          <p:spPr>
            <a:xfrm>
              <a:off x="512280" y="214200"/>
              <a:ext cx="838800" cy="9565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50" name="object 50"/>
            <p:cNvSpPr/>
            <p:nvPr/>
          </p:nvSpPr>
          <p:spPr>
            <a:xfrm>
              <a:off x="1577160" y="539640"/>
              <a:ext cx="294480" cy="184680"/>
            </a:xfrm>
            <a:custGeom>
              <a:avLst/>
              <a:gdLst>
                <a:gd name="textAreaLeft" fmla="*/ 0 w 294480"/>
                <a:gd name="textAreaRight" fmla="*/ 295200 w 294480"/>
                <a:gd name="textAreaTop" fmla="*/ 0 h 184680"/>
                <a:gd name="textAreaBottom" fmla="*/ 185400 h 184680"/>
              </a:gdLst>
              <a:ahLst/>
              <a:cxn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51" name="object 51"/>
            <p:cNvGrpSpPr/>
            <p:nvPr/>
          </p:nvGrpSpPr>
          <p:grpSpPr>
            <a:xfrm>
              <a:off x="1917720" y="540000"/>
              <a:ext cx="447120" cy="150480"/>
              <a:chOff x="1917720" y="540000"/>
              <a:chExt cx="447120" cy="150480"/>
            </a:xfrm>
          </p:grpSpPr>
          <p:sp>
            <p:nvSpPr>
              <p:cNvPr id="52" name="object 52"/>
              <p:cNvSpPr/>
              <p:nvPr/>
            </p:nvSpPr>
            <p:spPr>
              <a:xfrm>
                <a:off x="1917720" y="540000"/>
                <a:ext cx="290160" cy="150480"/>
              </a:xfrm>
              <a:custGeom>
                <a:avLst/>
                <a:gdLst>
                  <a:gd name="textAreaLeft" fmla="*/ 0 w 290160"/>
                  <a:gd name="textAreaRight" fmla="*/ 290880 w 290160"/>
                  <a:gd name="textAreaTop" fmla="*/ 0 h 150480"/>
                  <a:gd name="textAreaBottom" fmla="*/ 151200 h 150480"/>
                </a:gdLst>
                <a:ahLst/>
                <a:cxn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53" name="object 53"/>
              <p:cNvPicPr/>
              <p:nvPr/>
            </p:nvPicPr>
            <p:blipFill>
              <a:blip r:embed="rId9"/>
              <a:stretch/>
            </p:blipFill>
            <p:spPr>
              <a:xfrm>
                <a:off x="2244240" y="540360"/>
                <a:ext cx="120600" cy="14940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54" name="object 54"/>
            <p:cNvPicPr/>
            <p:nvPr/>
          </p:nvPicPr>
          <p:blipFill>
            <a:blip r:embed="rId10"/>
            <a:stretch/>
          </p:blipFill>
          <p:spPr>
            <a:xfrm>
              <a:off x="1556640" y="775080"/>
              <a:ext cx="159120" cy="15300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55" name="object 55"/>
            <p:cNvGrpSpPr/>
            <p:nvPr/>
          </p:nvGrpSpPr>
          <p:grpSpPr>
            <a:xfrm>
              <a:off x="1762920" y="776160"/>
              <a:ext cx="676800" cy="182880"/>
              <a:chOff x="1762920" y="776160"/>
              <a:chExt cx="676800" cy="182880"/>
            </a:xfrm>
          </p:grpSpPr>
          <p:pic>
            <p:nvPicPr>
              <p:cNvPr id="56" name="object 56"/>
              <p:cNvPicPr/>
              <p:nvPr/>
            </p:nvPicPr>
            <p:blipFill>
              <a:blip r:embed="rId11"/>
              <a:stretch/>
            </p:blipFill>
            <p:spPr>
              <a:xfrm>
                <a:off x="1762920" y="776520"/>
                <a:ext cx="122040" cy="14940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57" name="object 57"/>
              <p:cNvSpPr/>
              <p:nvPr/>
            </p:nvSpPr>
            <p:spPr>
              <a:xfrm>
                <a:off x="1917720" y="776160"/>
                <a:ext cx="522000" cy="182880"/>
              </a:xfrm>
              <a:custGeom>
                <a:avLst/>
                <a:gdLst>
                  <a:gd name="textAreaLeft" fmla="*/ 0 w 522000"/>
                  <a:gd name="textAreaRight" fmla="*/ 522720 w 522000"/>
                  <a:gd name="textAreaTop" fmla="*/ 0 h 182880"/>
                  <a:gd name="textAreaBottom" fmla="*/ 183600 h 182880"/>
                </a:gdLst>
                <a:ahLst/>
                <a:cxn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58" name="object 58"/>
            <p:cNvGrpSpPr/>
            <p:nvPr/>
          </p:nvGrpSpPr>
          <p:grpSpPr>
            <a:xfrm>
              <a:off x="2489040" y="776520"/>
              <a:ext cx="290160" cy="149400"/>
              <a:chOff x="2489040" y="776520"/>
              <a:chExt cx="290160" cy="149400"/>
            </a:xfrm>
          </p:grpSpPr>
          <p:pic>
            <p:nvPicPr>
              <p:cNvPr id="59" name="object 59"/>
              <p:cNvPicPr/>
              <p:nvPr/>
            </p:nvPicPr>
            <p:blipFill>
              <a:blip r:embed="rId12"/>
              <a:stretch/>
            </p:blipFill>
            <p:spPr>
              <a:xfrm>
                <a:off x="2489040" y="776520"/>
                <a:ext cx="129240" cy="1494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0" name="object 60"/>
              <p:cNvPicPr/>
              <p:nvPr/>
            </p:nvPicPr>
            <p:blipFill>
              <a:blip r:embed="rId13"/>
              <a:stretch/>
            </p:blipFill>
            <p:spPr>
              <a:xfrm>
                <a:off x="2658960" y="776520"/>
                <a:ext cx="120240" cy="14940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61" name="object 61"/>
            <p:cNvGrpSpPr/>
            <p:nvPr/>
          </p:nvGrpSpPr>
          <p:grpSpPr>
            <a:xfrm>
              <a:off x="1556640" y="1009800"/>
              <a:ext cx="1472760" cy="187200"/>
              <a:chOff x="1556640" y="1009800"/>
              <a:chExt cx="1472760" cy="187200"/>
            </a:xfrm>
          </p:grpSpPr>
          <p:pic>
            <p:nvPicPr>
              <p:cNvPr id="62" name="object 62"/>
              <p:cNvPicPr/>
              <p:nvPr/>
            </p:nvPicPr>
            <p:blipFill>
              <a:blip r:embed="rId14"/>
              <a:stretch/>
            </p:blipFill>
            <p:spPr>
              <a:xfrm>
                <a:off x="1556640" y="1017000"/>
                <a:ext cx="142560" cy="1548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3" name="object 63"/>
              <p:cNvPicPr/>
              <p:nvPr/>
            </p:nvPicPr>
            <p:blipFill>
              <a:blip r:embed="rId15"/>
              <a:stretch/>
            </p:blipFill>
            <p:spPr>
              <a:xfrm>
                <a:off x="1725840" y="1017000"/>
                <a:ext cx="163800" cy="1548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4" name="object 64"/>
              <p:cNvPicPr/>
              <p:nvPr/>
            </p:nvPicPr>
            <p:blipFill>
              <a:blip r:embed="rId16"/>
              <a:stretch/>
            </p:blipFill>
            <p:spPr>
              <a:xfrm>
                <a:off x="1917720" y="1009800"/>
                <a:ext cx="359640" cy="1872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5" name="object 65"/>
              <p:cNvPicPr/>
              <p:nvPr/>
            </p:nvPicPr>
            <p:blipFill>
              <a:blip r:embed="rId17"/>
              <a:stretch/>
            </p:blipFill>
            <p:spPr>
              <a:xfrm>
                <a:off x="2300040" y="1017000"/>
                <a:ext cx="163800" cy="15480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66" name="object 66"/>
              <p:cNvSpPr/>
              <p:nvPr/>
            </p:nvSpPr>
            <p:spPr>
              <a:xfrm>
                <a:off x="2494080" y="1015920"/>
                <a:ext cx="137880" cy="149040"/>
              </a:xfrm>
              <a:custGeom>
                <a:avLst/>
                <a:gdLst>
                  <a:gd name="textAreaLeft" fmla="*/ 0 w 137880"/>
                  <a:gd name="textAreaRight" fmla="*/ 138600 w 137880"/>
                  <a:gd name="textAreaTop" fmla="*/ 0 h 149040"/>
                  <a:gd name="textAreaBottom" fmla="*/ 149760 h 149040"/>
                </a:gdLst>
                <a:ahLst/>
                <a:cxn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67" name="object 67"/>
              <p:cNvPicPr/>
              <p:nvPr/>
            </p:nvPicPr>
            <p:blipFill>
              <a:blip r:embed="rId18"/>
              <a:stretch/>
            </p:blipFill>
            <p:spPr>
              <a:xfrm>
                <a:off x="2661480" y="1015920"/>
                <a:ext cx="169560" cy="1807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8" name="object 68"/>
              <p:cNvPicPr/>
              <p:nvPr/>
            </p:nvPicPr>
            <p:blipFill>
              <a:blip r:embed="rId19"/>
              <a:stretch/>
            </p:blipFill>
            <p:spPr>
              <a:xfrm>
                <a:off x="2861640" y="1015920"/>
                <a:ext cx="167760" cy="14940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69" name="Овал 3"/>
          <p:cNvSpPr/>
          <p:nvPr/>
        </p:nvSpPr>
        <p:spPr>
          <a:xfrm>
            <a:off x="6225480" y="8602560"/>
            <a:ext cx="814680" cy="8146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70" name="object 48"/>
          <p:cNvPicPr/>
          <p:nvPr/>
        </p:nvPicPr>
        <p:blipFill>
          <a:blip r:embed="rId20"/>
          <a:stretch/>
        </p:blipFill>
        <p:spPr>
          <a:xfrm>
            <a:off x="6332400" y="8751960"/>
            <a:ext cx="600840" cy="515880"/>
          </a:xfrm>
          <a:prstGeom prst="rect">
            <a:avLst/>
          </a:prstGeom>
          <a:ln w="0">
            <a:noFill/>
          </a:ln>
        </p:spPr>
      </p:pic>
      <p:pic>
        <p:nvPicPr>
          <p:cNvPr id="71" name="Рисунок 7"/>
          <p:cNvPicPr/>
          <p:nvPr/>
        </p:nvPicPr>
        <p:blipFill>
          <a:blip r:embed="rId21"/>
          <a:stretch/>
        </p:blipFill>
        <p:spPr>
          <a:xfrm>
            <a:off x="5160600" y="9558360"/>
            <a:ext cx="861480" cy="86148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72" name="Таблица 4"/>
          <p:cNvGraphicFramePr/>
          <p:nvPr>
            <p:extLst>
              <p:ext uri="{D42A27DB-BD31-4B8C-83A1-F6EECF244321}">
                <p14:modId xmlns:p14="http://schemas.microsoft.com/office/powerpoint/2010/main" val="1778069201"/>
              </p:ext>
            </p:extLst>
          </p:nvPr>
        </p:nvGraphicFramePr>
        <p:xfrm>
          <a:off x="384120" y="2097661"/>
          <a:ext cx="6789600" cy="4306900"/>
        </p:xfrm>
        <a:graphic>
          <a:graphicData uri="http://schemas.openxmlformats.org/drawingml/2006/table">
            <a:tbl>
              <a:tblPr/>
              <a:tblGrid>
                <a:gridCol w="842400"/>
                <a:gridCol w="4796280"/>
                <a:gridCol w="1150920"/>
              </a:tblGrid>
              <a:tr h="5869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chemeClr val="lt1"/>
                          </a:solidFill>
                          <a:latin typeface="Calibri"/>
                        </a:rPr>
                        <a:t>Дата 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chemeClr val="lt1"/>
                          </a:solidFill>
                          <a:latin typeface="Calibri"/>
                        </a:rPr>
                        <a:t>Мероприятие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chemeClr val="lt1"/>
                          </a:solidFill>
                          <a:latin typeface="Calibri"/>
                        </a:rPr>
                        <a:t>Время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chemeClr val="lt1"/>
                          </a:solidFill>
                          <a:latin typeface="Calibri"/>
                        </a:rPr>
                        <a:t>начала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</a:tr>
              <a:tr h="586925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12" dirty="0" smtClean="0">
                          <a:solidFill>
                            <a:srgbClr val="231F20"/>
                          </a:solidFill>
                          <a:latin typeface="Calibri"/>
                        </a:rPr>
                        <a:t>15.09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Осторожно мошенники. Лекция</a:t>
                      </a:r>
                      <a:r>
                        <a:rPr lang="ru-RU" sz="1800" b="0" strike="noStrike" spc="-1" baseline="0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«Дистанционное мошенничество»</a:t>
                      </a:r>
                      <a:endParaRPr lang="ru-RU" sz="1800" b="0" strike="noStrike" spc="-1" dirty="0" smtClean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12">
                          <a:solidFill>
                            <a:srgbClr val="231F20"/>
                          </a:solidFill>
                          <a:latin typeface="Calibri"/>
                        </a:rPr>
                        <a:t>10:</a:t>
                      </a:r>
                      <a:r>
                        <a:rPr lang="ru-RU" sz="1800" b="0" strike="noStrike" spc="-26">
                          <a:solidFill>
                            <a:srgbClr val="231F20"/>
                          </a:solidFill>
                          <a:latin typeface="Calibri"/>
                        </a:rPr>
                        <a:t>00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586925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12" dirty="0" smtClean="0">
                          <a:solidFill>
                            <a:srgbClr val="231F20"/>
                          </a:solidFill>
                          <a:latin typeface="Calibri"/>
                        </a:rPr>
                        <a:t>17,24,29.09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+mj-lt"/>
                          <a:cs typeface="Times New Roman" pitchFamily="18" charset="0"/>
                        </a:rPr>
                        <a:t>Музыкальные занятия. Репетиция хора «Мои года»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12" dirty="0" smtClean="0">
                          <a:solidFill>
                            <a:schemeClr val="dk1"/>
                          </a:solidFill>
                          <a:latin typeface="Calibri"/>
                        </a:rPr>
                        <a:t>10:0</a:t>
                      </a:r>
                      <a:r>
                        <a:rPr lang="ru-RU" sz="1800" b="0" strike="noStrike" spc="-26" dirty="0" smtClean="0">
                          <a:solidFill>
                            <a:schemeClr val="dk1"/>
                          </a:solidFill>
                          <a:latin typeface="Calibri"/>
                        </a:rPr>
                        <a:t>0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8384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chemeClr val="dk1"/>
                          </a:solidFill>
                          <a:latin typeface="Calibri"/>
                        </a:rPr>
                        <a:t>22.09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+mj-lt"/>
                          <a:cs typeface="Times New Roman" pitchFamily="18" charset="0"/>
                        </a:rPr>
                        <a:t>Книжная выставка рассказов, стихов калмыцкого народа «Разные языки-одна душа»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12" dirty="0">
                          <a:solidFill>
                            <a:schemeClr val="dk1"/>
                          </a:solidFill>
                          <a:latin typeface="Calibri"/>
                        </a:rPr>
                        <a:t>10:</a:t>
                      </a:r>
                      <a:r>
                        <a:rPr lang="ru-RU" sz="1800" b="0" strike="noStrike" spc="-26" dirty="0">
                          <a:solidFill>
                            <a:schemeClr val="dk1"/>
                          </a:solidFill>
                          <a:latin typeface="Calibri"/>
                        </a:rPr>
                        <a:t>00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3538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+mn-lt"/>
                        </a:rPr>
                        <a:t>23.09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+mn-lt"/>
                        </a:rPr>
                        <a:t>Компьютерная азбука.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+mn-lt"/>
                        </a:rPr>
                        <a:t>10:00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11065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+mn-lt"/>
                        </a:rPr>
                        <a:t>28.09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+mn-lt"/>
                        </a:rPr>
                        <a:t>Цикл фильмов «Россия многонациональная страна» ( «К соседям с любовью. Калмыкия»)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800" b="0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+mn-lt"/>
                        </a:rPr>
                        <a:t>10:00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0875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271</TotalTime>
  <Words>285</Words>
  <Application>Microsoft Office PowerPoint</Application>
  <PresentationFormat>Произвольный</PresentationFormat>
  <Paragraphs>68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Office Theme</vt:lpstr>
      <vt:lpstr>Office Theme</vt:lpstr>
      <vt:lpstr>Office Theme</vt:lpstr>
      <vt:lpstr>Office Theme</vt:lpstr>
      <vt:lpstr>Office Theme</vt:lpstr>
      <vt:lpstr>МЕРОПРИЯТИЯ НА СЕНТЯБРЬ 2026</vt:lpstr>
      <vt:lpstr>МЕРОПРИЯТИЯ  НА СЕНТЯБРЬ 2026   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Мельник Наталья Александровна</cp:lastModifiedBy>
  <cp:revision>42</cp:revision>
  <cp:lastPrinted>2025-12-25T09:53:22Z</cp:lastPrinted>
  <dcterms:created xsi:type="dcterms:W3CDTF">2025-11-06T11:20:25Z</dcterms:created>
  <dcterms:modified xsi:type="dcterms:W3CDTF">2026-08-25T08:25:27Z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esentationFormat">
    <vt:lpwstr>Произвольный</vt:lpwstr>
  </property>
  <property fmtid="{D5CDD505-2E9C-101B-9397-08002B2CF9AE}" pid="6" name="Producer">
    <vt:lpwstr>Adobe PDF Library 17.0</vt:lpwstr>
  </property>
  <property fmtid="{D5CDD505-2E9C-101B-9397-08002B2CF9AE}" pid="7" name="Slides">
    <vt:i4>2</vt:i4>
  </property>
</Properties>
</file>