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-4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4B29D51-1B3C-4928-8957-EC7AEBA0EA86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3A94EF9-EDEA-415D-A5A8-BF9DAE35534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A10DBF9-E2C5-46B1-B79A-5A3A1AB847D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7C65E32-03AC-43C1-86F4-76F308B051E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A0B8F2D-048B-4B96-AEC8-8A6EBBF14F4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632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EA565F4-97A9-485E-BCE7-80C710EB5740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632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0FCD3C5-A20D-445C-91C9-E3856CDB1626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632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C933958-A5E1-41DF-814E-FC99B4B9FEE1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632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708AF1F-555D-4118-ADD2-8B73F115A548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264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632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6D96551-6108-4D5C-AA6C-A4B0D9CCD71F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5560" cy="530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6280" cy="165456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106200" y="7614360"/>
            <a:ext cx="7341840" cy="3075120"/>
          </a:xfrm>
          <a:custGeom>
            <a:avLst/>
            <a:gdLst>
              <a:gd name="textAreaLeft" fmla="*/ 0 w 7341840"/>
              <a:gd name="textAreaRight" fmla="*/ 7345800 w 7341840"/>
              <a:gd name="textAreaTop" fmla="*/ 0 h 3075120"/>
              <a:gd name="textAreaBottom" fmla="*/ 3079080 h 30751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468720" y="8473320"/>
            <a:ext cx="1143720" cy="128880"/>
            <a:chOff x="468720" y="8473320"/>
            <a:chExt cx="1143720" cy="12888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99360" cy="1288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595440" y="8475120"/>
              <a:ext cx="90720" cy="125640"/>
            </a:xfrm>
            <a:custGeom>
              <a:avLst/>
              <a:gdLst>
                <a:gd name="textAreaLeft" fmla="*/ 0 w 90720"/>
                <a:gd name="textAreaRight" fmla="*/ 94680 w 90720"/>
                <a:gd name="textAreaTop" fmla="*/ 0 h 125640"/>
                <a:gd name="textAreaBottom" fmla="*/ 129600 h 1256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88360" cy="128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5360" cy="128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6200" cy="1252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09080" cy="1270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00000" y="69840"/>
            <a:ext cx="2635560" cy="1477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</a:t>
            </a:r>
            <a:r>
              <a:rPr sz="2700"/>
              <a:t/>
            </a:r>
            <a:br>
              <a:rPr sz="2700"/>
            </a:br>
            <a:r>
              <a:rPr lang="ru-RU" sz="2700" b="1" strike="noStrike" spc="-1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417240" y="8714520"/>
            <a:ext cx="517068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356170, Труновский район, с.Донское, ул. Ленина, д. 4В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 (86546)38-0-08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 Ботиева Нина Васильевна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 rot="21597600">
            <a:off x="543600" y="1549440"/>
            <a:ext cx="647280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08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17:00, пятница 08:00-15-45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332400" y="9558360"/>
            <a:ext cx="9136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6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6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1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214200"/>
            <a:ext cx="2513880" cy="979560"/>
            <a:chOff x="512280" y="214200"/>
            <a:chExt cx="2513880" cy="97956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5560" cy="9532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539640"/>
              <a:ext cx="291240" cy="181440"/>
            </a:xfrm>
            <a:custGeom>
              <a:avLst/>
              <a:gdLst>
                <a:gd name="textAreaLeft" fmla="*/ 0 w 291240"/>
                <a:gd name="textAreaRight" fmla="*/ 295200 w 291240"/>
                <a:gd name="textAreaTop" fmla="*/ 0 h 181440"/>
                <a:gd name="textAreaBottom" fmla="*/ 185400 h 1814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540000"/>
              <a:ext cx="443880" cy="147240"/>
              <a:chOff x="1917720" y="540000"/>
              <a:chExt cx="443880" cy="14724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540000"/>
                <a:ext cx="286920" cy="147240"/>
              </a:xfrm>
              <a:custGeom>
                <a:avLst/>
                <a:gdLst>
                  <a:gd name="textAreaLeft" fmla="*/ 0 w 286920"/>
                  <a:gd name="textAreaRight" fmla="*/ 290880 w 286920"/>
                  <a:gd name="textAreaTop" fmla="*/ 0 h 147240"/>
                  <a:gd name="textAreaBottom" fmla="*/ 151200 h 1472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17360" cy="1461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5880" cy="1497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776160"/>
              <a:ext cx="673560" cy="179640"/>
              <a:chOff x="1762920" y="776160"/>
              <a:chExt cx="673560" cy="17964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18800" cy="1461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776160"/>
                <a:ext cx="518760" cy="179640"/>
              </a:xfrm>
              <a:custGeom>
                <a:avLst/>
                <a:gdLst>
                  <a:gd name="textAreaLeft" fmla="*/ 0 w 518760"/>
                  <a:gd name="textAreaRight" fmla="*/ 522720 w 518760"/>
                  <a:gd name="textAreaTop" fmla="*/ 0 h 179640"/>
                  <a:gd name="textAreaBottom" fmla="*/ 183600 h 1796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776520"/>
              <a:ext cx="286920" cy="146160"/>
              <a:chOff x="2489040" y="776520"/>
              <a:chExt cx="286920" cy="14616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6000" cy="1461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17000" cy="1461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009800"/>
              <a:ext cx="1469520" cy="183960"/>
              <a:chOff x="1556640" y="1009800"/>
              <a:chExt cx="1469520" cy="18396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39320" cy="151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0560" cy="151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6400" cy="183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0560" cy="1515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015920"/>
                <a:ext cx="134640" cy="145800"/>
              </a:xfrm>
              <a:custGeom>
                <a:avLst/>
                <a:gdLst>
                  <a:gd name="textAreaLeft" fmla="*/ 0 w 134640"/>
                  <a:gd name="textAreaRight" fmla="*/ 138600 w 134640"/>
                  <a:gd name="textAreaTop" fmla="*/ 0 h 145800"/>
                  <a:gd name="textAreaBottom" fmla="*/ 149760 h 1458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6320" cy="177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4520" cy="1461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Овал 3"/>
          <p:cNvSpPr/>
          <p:nvPr/>
        </p:nvSpPr>
        <p:spPr>
          <a:xfrm>
            <a:off x="6225480" y="8602560"/>
            <a:ext cx="811440" cy="811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0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597600" cy="512640"/>
          </a:xfrm>
          <a:prstGeom prst="rect">
            <a:avLst/>
          </a:prstGeom>
          <a:ln w="0">
            <a:noFill/>
          </a:ln>
        </p:spPr>
      </p:pic>
      <p:pic>
        <p:nvPicPr>
          <p:cNvPr id="71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58240" cy="8582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2" name="Таблица 4"/>
          <p:cNvGraphicFramePr/>
          <p:nvPr>
            <p:extLst>
              <p:ext uri="{D42A27DB-BD31-4B8C-83A1-F6EECF244321}">
                <p14:modId xmlns:p14="http://schemas.microsoft.com/office/powerpoint/2010/main" val="480339103"/>
              </p:ext>
            </p:extLst>
          </p:nvPr>
        </p:nvGraphicFramePr>
        <p:xfrm>
          <a:off x="384120" y="1979042"/>
          <a:ext cx="6789600" cy="6194247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179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59097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01.09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Мероприятие ко Дню знаний «Осенний марафон знаний»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lang="ru-RU" sz="1600" b="0" strike="noStrike" spc="-26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40494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02.09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Times New Roman"/>
                        </a:rPr>
                        <a:t>День памяти «Эхо Беслана».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600" b="0" strike="noStrike" spc="-26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590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Calibri"/>
                          <a:ea typeface="Times New Roman"/>
                        </a:rPr>
                        <a:t>Онлайн-лекция РГО "Знание" «Голосуем сердцем-воспитываем примером: выборы в России».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590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04.09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Calibri"/>
                          <a:ea typeface="Times New Roman"/>
                        </a:rPr>
                        <a:t>Час доброты ко дню благотворительности «Жизнь дана на добрые дела».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590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07.09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  <a:ea typeface="Times New Roman"/>
                        </a:rPr>
                        <a:t>Развитие мелкой моторики. Упражнения для кистей и пальцев: советы для старшего поколения.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590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08.09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Волонтерская деятельность в помощь бойцам СВО. Плетение сетей.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18: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75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09.09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Посещение музея «Мы этой памятью живем..».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590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10.09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  <a:ea typeface="Times New Roman"/>
                        </a:rPr>
                        <a:t>«Домашний кинотеатр». Просмотр художественного фильма.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590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11.09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Calibri"/>
                          <a:ea typeface="Times New Roman"/>
                        </a:rPr>
                        <a:t>Круглый стол по социально-правовым вопросам «Цифровое удостоверение пенсионера».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6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922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14.09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День здоровья «Здоровый образ жизни-залог долголетия».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6280" cy="1654560"/>
          </a:xfrm>
          <a:prstGeom prst="rect">
            <a:avLst/>
          </a:prstGeom>
          <a:ln w="0">
            <a:noFill/>
          </a:ln>
        </p:spPr>
      </p:pic>
      <p:sp>
        <p:nvSpPr>
          <p:cNvPr id="74" name="object 35"/>
          <p:cNvSpPr/>
          <p:nvPr/>
        </p:nvSpPr>
        <p:spPr>
          <a:xfrm>
            <a:off x="106200" y="7614360"/>
            <a:ext cx="7341840" cy="3075120"/>
          </a:xfrm>
          <a:custGeom>
            <a:avLst/>
            <a:gdLst>
              <a:gd name="textAreaLeft" fmla="*/ 0 w 7341840"/>
              <a:gd name="textAreaRight" fmla="*/ 7345800 w 7341840"/>
              <a:gd name="textAreaTop" fmla="*/ 0 h 3075120"/>
              <a:gd name="textAreaBottom" fmla="*/ 3079080 h 30751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5" name="Группа 1"/>
          <p:cNvGrpSpPr/>
          <p:nvPr/>
        </p:nvGrpSpPr>
        <p:grpSpPr>
          <a:xfrm>
            <a:off x="468720" y="8473320"/>
            <a:ext cx="1143720" cy="128880"/>
            <a:chOff x="468720" y="8473320"/>
            <a:chExt cx="1143720" cy="128880"/>
          </a:xfrm>
        </p:grpSpPr>
        <p:pic>
          <p:nvPicPr>
            <p:cNvPr id="76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99360" cy="1288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7" name="object 37"/>
            <p:cNvSpPr/>
            <p:nvPr/>
          </p:nvSpPr>
          <p:spPr>
            <a:xfrm>
              <a:off x="595440" y="8475120"/>
              <a:ext cx="90720" cy="125640"/>
            </a:xfrm>
            <a:custGeom>
              <a:avLst/>
              <a:gdLst>
                <a:gd name="textAreaLeft" fmla="*/ 0 w 90720"/>
                <a:gd name="textAreaRight" fmla="*/ 94680 w 90720"/>
                <a:gd name="textAreaTop" fmla="*/ 0 h 125640"/>
                <a:gd name="textAreaBottom" fmla="*/ 129600 h 1256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8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88360" cy="128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9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5360" cy="128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6200" cy="1252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09080" cy="1270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00000" y="316800"/>
            <a:ext cx="2635560" cy="18633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</a:t>
            </a:r>
            <a:r>
              <a:rPr sz="2700"/>
              <a:t/>
            </a:r>
            <a:br>
              <a:rPr sz="2700"/>
            </a:br>
            <a:r>
              <a:rPr lang="ru-RU" sz="2700" b="1" strike="noStrike" spc="-1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object 43"/>
          <p:cNvSpPr/>
          <p:nvPr/>
        </p:nvSpPr>
        <p:spPr>
          <a:xfrm>
            <a:off x="417240" y="8714520"/>
            <a:ext cx="517068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356170, Труновский район, с.Донское, ул. Ленина, д.4В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 (86546)38-0-08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 Ботиева Нина Васильевна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44"/>
          <p:cNvSpPr/>
          <p:nvPr/>
        </p:nvSpPr>
        <p:spPr>
          <a:xfrm>
            <a:off x="360000" y="1440000"/>
            <a:ext cx="665640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17:00, пятница — 08:00-15:45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45"/>
          <p:cNvSpPr/>
          <p:nvPr/>
        </p:nvSpPr>
        <p:spPr>
          <a:xfrm>
            <a:off x="6332400" y="9558360"/>
            <a:ext cx="9136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6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6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1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6" name="Группа 103"/>
          <p:cNvGrpSpPr/>
          <p:nvPr/>
        </p:nvGrpSpPr>
        <p:grpSpPr>
          <a:xfrm>
            <a:off x="512280" y="214200"/>
            <a:ext cx="2513880" cy="979560"/>
            <a:chOff x="512280" y="214200"/>
            <a:chExt cx="2513880" cy="979560"/>
          </a:xfrm>
        </p:grpSpPr>
        <p:pic>
          <p:nvPicPr>
            <p:cNvPr id="87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5560" cy="9532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8" name="object 50"/>
            <p:cNvSpPr/>
            <p:nvPr/>
          </p:nvSpPr>
          <p:spPr>
            <a:xfrm>
              <a:off x="1577160" y="539640"/>
              <a:ext cx="291240" cy="181440"/>
            </a:xfrm>
            <a:custGeom>
              <a:avLst/>
              <a:gdLst>
                <a:gd name="textAreaLeft" fmla="*/ 0 w 291240"/>
                <a:gd name="textAreaRight" fmla="*/ 295200 w 291240"/>
                <a:gd name="textAreaTop" fmla="*/ 0 h 181440"/>
                <a:gd name="textAreaBottom" fmla="*/ 185400 h 1814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9" name="object 51"/>
            <p:cNvGrpSpPr/>
            <p:nvPr/>
          </p:nvGrpSpPr>
          <p:grpSpPr>
            <a:xfrm>
              <a:off x="1917720" y="540000"/>
              <a:ext cx="443880" cy="147240"/>
              <a:chOff x="1917720" y="540000"/>
              <a:chExt cx="443880" cy="147240"/>
            </a:xfrm>
          </p:grpSpPr>
          <p:sp>
            <p:nvSpPr>
              <p:cNvPr id="90" name="object 52"/>
              <p:cNvSpPr/>
              <p:nvPr/>
            </p:nvSpPr>
            <p:spPr>
              <a:xfrm>
                <a:off x="1917720" y="540000"/>
                <a:ext cx="286920" cy="147240"/>
              </a:xfrm>
              <a:custGeom>
                <a:avLst/>
                <a:gdLst>
                  <a:gd name="textAreaLeft" fmla="*/ 0 w 286920"/>
                  <a:gd name="textAreaRight" fmla="*/ 290880 w 286920"/>
                  <a:gd name="textAreaTop" fmla="*/ 0 h 147240"/>
                  <a:gd name="textAreaBottom" fmla="*/ 151200 h 1472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1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17360" cy="1461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2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5880" cy="1497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3" name="object 55"/>
            <p:cNvGrpSpPr/>
            <p:nvPr/>
          </p:nvGrpSpPr>
          <p:grpSpPr>
            <a:xfrm>
              <a:off x="1762920" y="776160"/>
              <a:ext cx="673560" cy="179640"/>
              <a:chOff x="1762920" y="776160"/>
              <a:chExt cx="673560" cy="179640"/>
            </a:xfrm>
          </p:grpSpPr>
          <p:pic>
            <p:nvPicPr>
              <p:cNvPr id="94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18800" cy="1461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5" name="object 57"/>
              <p:cNvSpPr/>
              <p:nvPr/>
            </p:nvSpPr>
            <p:spPr>
              <a:xfrm>
                <a:off x="1917720" y="776160"/>
                <a:ext cx="518760" cy="179640"/>
              </a:xfrm>
              <a:custGeom>
                <a:avLst/>
                <a:gdLst>
                  <a:gd name="textAreaLeft" fmla="*/ 0 w 518760"/>
                  <a:gd name="textAreaRight" fmla="*/ 522720 w 518760"/>
                  <a:gd name="textAreaTop" fmla="*/ 0 h 179640"/>
                  <a:gd name="textAreaBottom" fmla="*/ 183600 h 1796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96" name="object 58"/>
            <p:cNvGrpSpPr/>
            <p:nvPr/>
          </p:nvGrpSpPr>
          <p:grpSpPr>
            <a:xfrm>
              <a:off x="2489040" y="776520"/>
              <a:ext cx="286920" cy="146160"/>
              <a:chOff x="2489040" y="776520"/>
              <a:chExt cx="286920" cy="146160"/>
            </a:xfrm>
          </p:grpSpPr>
          <p:pic>
            <p:nvPicPr>
              <p:cNvPr id="97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6000" cy="1461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8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17000" cy="1461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99" name="object 61"/>
            <p:cNvGrpSpPr/>
            <p:nvPr/>
          </p:nvGrpSpPr>
          <p:grpSpPr>
            <a:xfrm>
              <a:off x="1556640" y="1009800"/>
              <a:ext cx="1469520" cy="183960"/>
              <a:chOff x="1556640" y="1009800"/>
              <a:chExt cx="1469520" cy="183960"/>
            </a:xfrm>
          </p:grpSpPr>
          <p:pic>
            <p:nvPicPr>
              <p:cNvPr id="100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39320" cy="151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1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0560" cy="151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6400" cy="183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0560" cy="1515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4" name="object 66"/>
              <p:cNvSpPr/>
              <p:nvPr/>
            </p:nvSpPr>
            <p:spPr>
              <a:xfrm>
                <a:off x="2494080" y="1015920"/>
                <a:ext cx="134640" cy="145800"/>
              </a:xfrm>
              <a:custGeom>
                <a:avLst/>
                <a:gdLst>
                  <a:gd name="textAreaLeft" fmla="*/ 0 w 134640"/>
                  <a:gd name="textAreaRight" fmla="*/ 138600 w 134640"/>
                  <a:gd name="textAreaTop" fmla="*/ 0 h 145800"/>
                  <a:gd name="textAreaBottom" fmla="*/ 149760 h 1458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5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6320" cy="177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4520" cy="1461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7" name="Овал 3"/>
          <p:cNvSpPr/>
          <p:nvPr/>
        </p:nvSpPr>
        <p:spPr>
          <a:xfrm>
            <a:off x="6225480" y="8602560"/>
            <a:ext cx="811440" cy="811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08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597600" cy="512640"/>
          </a:xfrm>
          <a:prstGeom prst="rect">
            <a:avLst/>
          </a:prstGeom>
          <a:ln w="0">
            <a:noFill/>
          </a:ln>
        </p:spPr>
      </p:pic>
      <p:pic>
        <p:nvPicPr>
          <p:cNvPr id="109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58240" cy="8582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0" name="Таблица 4"/>
          <p:cNvGraphicFramePr/>
          <p:nvPr>
            <p:extLst>
              <p:ext uri="{D42A27DB-BD31-4B8C-83A1-F6EECF244321}">
                <p14:modId xmlns:p14="http://schemas.microsoft.com/office/powerpoint/2010/main" val="228198389"/>
              </p:ext>
            </p:extLst>
          </p:nvPr>
        </p:nvGraphicFramePr>
        <p:xfrm>
          <a:off x="382320" y="1772788"/>
          <a:ext cx="6789600" cy="6461482"/>
        </p:xfrm>
        <a:graphic>
          <a:graphicData uri="http://schemas.openxmlformats.org/drawingml/2006/table">
            <a:tbl>
              <a:tblPr/>
              <a:tblGrid>
                <a:gridCol w="772560"/>
                <a:gridCol w="4866120"/>
                <a:gridCol w="1150920"/>
              </a:tblGrid>
              <a:tr h="6328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chemeClr val="lt1"/>
                          </a:solidFill>
                          <a:latin typeface="Calibri"/>
                        </a:rPr>
                        <a:t>Дата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685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15.09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Microsoft YaHei"/>
                        </a:rPr>
                        <a:t>Фольклорные посиделки «Тепло традиций и радость общения».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>
                          <a:solidFill>
                            <a:schemeClr val="dk1"/>
                          </a:solidFill>
                          <a:latin typeface="+mn-lt"/>
                        </a:rPr>
                        <a:t>10:</a:t>
                      </a:r>
                      <a:r>
                        <a:rPr lang="ru-RU" sz="1500" b="0" strike="noStrike" spc="-26">
                          <a:solidFill>
                            <a:schemeClr val="dk1"/>
                          </a:solidFill>
                          <a:latin typeface="+mn-lt"/>
                        </a:rPr>
                        <a:t>00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07961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>
                          <a:solidFill>
                            <a:srgbClr val="231F20"/>
                          </a:solidFill>
                          <a:latin typeface="+mn-lt"/>
                        </a:rPr>
                        <a:t>16.09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</a:rPr>
                        <a:t>Просмотр фильма из цикла ВОО «Русское географическое общество» «Антарктида. Хождение за три полюса».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 dirty="0">
                          <a:solidFill>
                            <a:schemeClr val="dk1"/>
                          </a:solidFill>
                          <a:latin typeface="+mn-lt"/>
                        </a:rPr>
                        <a:t>10:</a:t>
                      </a:r>
                      <a:r>
                        <a:rPr lang="ru-RU" sz="1500" b="0" strike="noStrike" spc="-26" dirty="0">
                          <a:solidFill>
                            <a:schemeClr val="dk1"/>
                          </a:solidFill>
                          <a:latin typeface="+mn-lt"/>
                        </a:rPr>
                        <a:t>00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685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</a:rPr>
                        <a:t>17.09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</a:rPr>
                        <a:t>Круглый стол по социально-правовым вопросам. Санаторно-курортное лечение.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 dirty="0">
                          <a:solidFill>
                            <a:schemeClr val="dk1"/>
                          </a:solidFill>
                          <a:latin typeface="+mn-lt"/>
                        </a:rPr>
                        <a:t>10:</a:t>
                      </a:r>
                      <a:r>
                        <a:rPr lang="ru-RU" sz="1500" b="0" strike="noStrike" spc="-26" dirty="0">
                          <a:solidFill>
                            <a:schemeClr val="dk1"/>
                          </a:solidFill>
                          <a:latin typeface="+mn-lt"/>
                        </a:rPr>
                        <a:t>00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291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</a:rPr>
                        <a:t>18.09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  <a:ea typeface="Times New Roman"/>
                        </a:rPr>
                        <a:t>День настольных игр «Играй и побеждай».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 dirty="0">
                          <a:solidFill>
                            <a:schemeClr val="dk1"/>
                          </a:solidFill>
                          <a:latin typeface="+mn-lt"/>
                        </a:rPr>
                        <a:t>10:</a:t>
                      </a:r>
                      <a:r>
                        <a:rPr lang="ru-RU" sz="1500" b="0" strike="noStrike" spc="-26" dirty="0">
                          <a:solidFill>
                            <a:schemeClr val="dk1"/>
                          </a:solidFill>
                          <a:latin typeface="+mn-lt"/>
                        </a:rPr>
                        <a:t>00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415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</a:rPr>
                        <a:t>21.09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  <a:ea typeface="Times New Roman"/>
                        </a:rPr>
                        <a:t>Лекция «Позитивное мышление — ключ к гармонии».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 dirty="0">
                          <a:solidFill>
                            <a:schemeClr val="dk1"/>
                          </a:solidFill>
                          <a:latin typeface="+mn-lt"/>
                        </a:rPr>
                        <a:t>10:</a:t>
                      </a:r>
                      <a:r>
                        <a:rPr lang="ru-RU" sz="1500" b="0" strike="noStrike" spc="-26" dirty="0">
                          <a:solidFill>
                            <a:schemeClr val="dk1"/>
                          </a:solidFill>
                          <a:latin typeface="+mn-lt"/>
                        </a:rPr>
                        <a:t>00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291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</a:rPr>
                        <a:t>22.09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  <a:ea typeface="Microsoft YaHei"/>
                        </a:rPr>
                        <a:t>Посещение праздничного мероприятия ко Дню села.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 dirty="0">
                          <a:solidFill>
                            <a:schemeClr val="dk1"/>
                          </a:solidFill>
                          <a:latin typeface="+mn-lt"/>
                        </a:rPr>
                        <a:t>10:</a:t>
                      </a:r>
                      <a:r>
                        <a:rPr lang="ru-RU" sz="1500" b="0" strike="noStrike" spc="-26" dirty="0">
                          <a:solidFill>
                            <a:schemeClr val="dk1"/>
                          </a:solidFill>
                          <a:latin typeface="+mn-lt"/>
                        </a:rPr>
                        <a:t>00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685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</a:rPr>
                        <a:t>23.09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 dirty="0">
                          <a:solidFill>
                            <a:schemeClr val="dk1"/>
                          </a:solidFill>
                          <a:latin typeface="+mn-lt"/>
                          <a:ea typeface="Microsoft YaHei"/>
                        </a:rPr>
                        <a:t>Волонтерская деятельность в помощь бойцам СВО. Плетение сетей. 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 dirty="0">
                          <a:solidFill>
                            <a:schemeClr val="dk1"/>
                          </a:solidFill>
                          <a:latin typeface="+mn-lt"/>
                        </a:rPr>
                        <a:t>10:</a:t>
                      </a:r>
                      <a:r>
                        <a:rPr lang="ru-RU" sz="1500" b="0" strike="noStrike" spc="-26" dirty="0">
                          <a:solidFill>
                            <a:schemeClr val="dk1"/>
                          </a:solidFill>
                          <a:latin typeface="+mn-lt"/>
                        </a:rPr>
                        <a:t>00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415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000000"/>
                          </a:solidFill>
                          <a:latin typeface="+mn-lt"/>
                        </a:rPr>
                        <a:t>24.09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  <a:ea typeface="Times New Roman"/>
                        </a:rPr>
                        <a:t>Профилактическая беседа «Правила для пешеходов».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685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</a:rPr>
                        <a:t>25.09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Час компьютерной грамотности «Цифровая безопасность».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 dirty="0">
                          <a:solidFill>
                            <a:schemeClr val="dk1"/>
                          </a:solidFill>
                          <a:latin typeface="+mn-lt"/>
                        </a:rPr>
                        <a:t>10:</a:t>
                      </a:r>
                      <a:r>
                        <a:rPr lang="ru-RU" sz="1500" b="0" strike="noStrike" spc="-26" dirty="0">
                          <a:solidFill>
                            <a:schemeClr val="dk1"/>
                          </a:solidFill>
                          <a:latin typeface="+mn-lt"/>
                        </a:rPr>
                        <a:t>00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291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</a:rPr>
                        <a:t>28.09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>
                          <a:solidFill>
                            <a:schemeClr val="dk1"/>
                          </a:solidFill>
                          <a:latin typeface="+mn-lt"/>
                          <a:ea typeface="Times New Roman"/>
                        </a:rPr>
                        <a:t>Мастер-класс «Время творчества».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500" b="0" strike="noStrike" spc="-12" dirty="0">
                          <a:solidFill>
                            <a:schemeClr val="dk1"/>
                          </a:solidFill>
                          <a:latin typeface="+mn-lt"/>
                        </a:rPr>
                        <a:t>10:</a:t>
                      </a:r>
                      <a:r>
                        <a:rPr lang="ru-RU" sz="1500" b="0" strike="noStrike" spc="-26" dirty="0">
                          <a:solidFill>
                            <a:schemeClr val="dk1"/>
                          </a:solidFill>
                          <a:latin typeface="+mn-lt"/>
                        </a:rPr>
                        <a:t>00</a:t>
                      </a:r>
                      <a:endParaRPr lang="ru-RU" sz="15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685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000000"/>
                          </a:solidFill>
                          <a:latin typeface="+mn-lt"/>
                        </a:rPr>
                        <a:t>29.09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Круглый стол «Связь поколений: история, память, будущее..»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00027">
                <a:tc>
                  <a:txBody>
                    <a:bodyPr/>
                    <a:lstStyle/>
                    <a:p>
                      <a:r>
                        <a:rPr lang="ru-RU" sz="1500" b="0" strike="noStrike" spc="-1">
                          <a:solidFill>
                            <a:srgbClr val="000000"/>
                          </a:solidFill>
                          <a:latin typeface="+mn-lt"/>
                        </a:rPr>
                        <a:t>30.09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Мастер-класс "Искусство своими руками"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354</Words>
  <Application>Microsoft Office PowerPoint</Application>
  <PresentationFormat>Произвольный</PresentationFormat>
  <Paragraphs>96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МЕРОПРИЯТИЯ НА СЕНТЯБРЬ 2026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31</cp:revision>
  <cp:lastPrinted>2026-08-25T14:41:34Z</cp:lastPrinted>
  <dcterms:created xsi:type="dcterms:W3CDTF">2025-11-06T11:20:25Z</dcterms:created>
  <dcterms:modified xsi:type="dcterms:W3CDTF">2026-08-25T12:51:58Z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