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168" y="-72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4840" cy="1653120"/>
          </a:xfrm>
          <a:prstGeom prst="rect">
            <a:avLst/>
          </a:prstGeom>
          <a:ln>
            <a:noFill/>
          </a:ln>
        </p:spPr>
      </p:pic>
      <p:sp>
        <p:nvSpPr>
          <p:cNvPr id="39" name="CustomShape 1"/>
          <p:cNvSpPr/>
          <p:nvPr/>
        </p:nvSpPr>
        <p:spPr>
          <a:xfrm>
            <a:off x="111240" y="7000200"/>
            <a:ext cx="7340400" cy="35784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0" name="Group 2"/>
          <p:cNvGrpSpPr/>
          <p:nvPr/>
        </p:nvGrpSpPr>
        <p:grpSpPr>
          <a:xfrm>
            <a:off x="644400" y="8176320"/>
            <a:ext cx="1142640" cy="127440"/>
            <a:chOff x="644400" y="8176320"/>
            <a:chExt cx="1142640" cy="127440"/>
          </a:xfrm>
        </p:grpSpPr>
        <p:pic>
          <p:nvPicPr>
            <p:cNvPr id="41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97920" cy="127440"/>
            </a:xfrm>
            <a:prstGeom prst="rect">
              <a:avLst/>
            </a:prstGeom>
            <a:ln>
              <a:noFill/>
            </a:ln>
          </p:spPr>
        </p:pic>
        <p:sp>
          <p:nvSpPr>
            <p:cNvPr id="42" name="CustomShape 3"/>
            <p:cNvSpPr/>
            <p:nvPr/>
          </p:nvSpPr>
          <p:spPr>
            <a:xfrm>
              <a:off x="771480" y="8178120"/>
              <a:ext cx="89280" cy="12420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43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6920" cy="127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4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3920" cy="127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5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4760" cy="1238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6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07640" cy="12564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47" name="CustomShape 4"/>
          <p:cNvSpPr/>
          <p:nvPr/>
        </p:nvSpPr>
        <p:spPr>
          <a:xfrm>
            <a:off x="4822920" y="316800"/>
            <a:ext cx="2311200" cy="186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>
            <a:noAutofit/>
          </a:bodyPr>
          <a:lstStyle/>
          <a:p>
            <a:pPr marL="439560" indent="-421920" algn="r">
              <a:lnSpc>
                <a:spcPts val="2701"/>
              </a:lnSpc>
              <a:spcBef>
                <a:spcPts val="641"/>
              </a:spcBef>
            </a:pPr>
            <a:r>
              <a:rPr lang="ru-RU" sz="27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lang="ru-RU" sz="2700" b="1" strike="noStrike" spc="-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27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ОКТЯБРЬ </a:t>
            </a:r>
            <a:r>
              <a:rPr lang="ru-RU" sz="2700" b="1" strike="noStrike" spc="-21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lang="ru-RU" sz="2700" b="0" strike="noStrike" spc="-1">
              <a:latin typeface="Arial"/>
            </a:endParaRPr>
          </a:p>
        </p:txBody>
      </p:sp>
      <p:sp>
        <p:nvSpPr>
          <p:cNvPr id="48" name="CustomShape 5"/>
          <p:cNvSpPr/>
          <p:nvPr/>
        </p:nvSpPr>
        <p:spPr>
          <a:xfrm>
            <a:off x="628920" y="8441640"/>
            <a:ext cx="5108760" cy="202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 8 865 60 2-10-00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Ставропольский край, с. Арзгир, ул. Скокова,1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номер: 8 865 60 2-10-00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 Ляшенко Марина Ивановна</a:t>
            </a:r>
            <a:endParaRPr lang="ru-RU" sz="1300" b="0" strike="noStrike" spc="-1">
              <a:latin typeface="Arial"/>
            </a:endParaRPr>
          </a:p>
        </p:txBody>
      </p:sp>
      <p:sp>
        <p:nvSpPr>
          <p:cNvPr id="49" name="CustomShape 6"/>
          <p:cNvSpPr/>
          <p:nvPr/>
        </p:nvSpPr>
        <p:spPr>
          <a:xfrm>
            <a:off x="3819240" y="7361640"/>
            <a:ext cx="3292200" cy="55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пятница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  <a:ea typeface="DejaVu Sans"/>
              </a:rPr>
              <a:t>17:00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0" name="CustomShape 7"/>
          <p:cNvSpPr/>
          <p:nvPr/>
        </p:nvSpPr>
        <p:spPr>
          <a:xfrm>
            <a:off x="6123240" y="8786520"/>
            <a:ext cx="912240" cy="64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5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5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Ставропольскому краю</a:t>
            </a:r>
            <a:endParaRPr lang="ru-RU" sz="800" b="0" strike="noStrike" spc="-1">
              <a:latin typeface="Arial"/>
            </a:endParaRPr>
          </a:p>
        </p:txBody>
      </p:sp>
      <p:grpSp>
        <p:nvGrpSpPr>
          <p:cNvPr id="51" name="Group 8"/>
          <p:cNvGrpSpPr/>
          <p:nvPr/>
        </p:nvGrpSpPr>
        <p:grpSpPr>
          <a:xfrm>
            <a:off x="512280" y="489240"/>
            <a:ext cx="2512440" cy="977760"/>
            <a:chOff x="512280" y="489240"/>
            <a:chExt cx="2512440" cy="977760"/>
          </a:xfrm>
        </p:grpSpPr>
        <p:pic>
          <p:nvPicPr>
            <p:cNvPr id="52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4120" cy="951840"/>
            </a:xfrm>
            <a:prstGeom prst="rect">
              <a:avLst/>
            </a:prstGeom>
            <a:ln>
              <a:noFill/>
            </a:ln>
          </p:spPr>
        </p:pic>
        <p:sp>
          <p:nvSpPr>
            <p:cNvPr id="53" name="CustomShape 9"/>
            <p:cNvSpPr/>
            <p:nvPr/>
          </p:nvSpPr>
          <p:spPr>
            <a:xfrm>
              <a:off x="1577160" y="814680"/>
              <a:ext cx="289800" cy="18000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4" name="Group 10"/>
            <p:cNvGrpSpPr/>
            <p:nvPr/>
          </p:nvGrpSpPr>
          <p:grpSpPr>
            <a:xfrm>
              <a:off x="1917720" y="814680"/>
              <a:ext cx="442440" cy="145800"/>
              <a:chOff x="1917720" y="814680"/>
              <a:chExt cx="442440" cy="145800"/>
            </a:xfrm>
          </p:grpSpPr>
          <p:sp>
            <p:nvSpPr>
              <p:cNvPr id="55" name="CustomShape 11"/>
              <p:cNvSpPr/>
              <p:nvPr/>
            </p:nvSpPr>
            <p:spPr>
              <a:xfrm>
                <a:off x="1917720" y="814680"/>
                <a:ext cx="285480" cy="14580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56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5920" cy="144720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57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4440" cy="14832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58" name="Group 12"/>
            <p:cNvGrpSpPr/>
            <p:nvPr/>
          </p:nvGrpSpPr>
          <p:grpSpPr>
            <a:xfrm>
              <a:off x="1762920" y="1051200"/>
              <a:ext cx="672120" cy="178200"/>
              <a:chOff x="1762920" y="1051200"/>
              <a:chExt cx="672120" cy="178200"/>
            </a:xfrm>
          </p:grpSpPr>
          <p:pic>
            <p:nvPicPr>
              <p:cNvPr id="59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7360" cy="14472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0" name="CustomShape 13"/>
              <p:cNvSpPr/>
              <p:nvPr/>
            </p:nvSpPr>
            <p:spPr>
              <a:xfrm>
                <a:off x="1917720" y="1051200"/>
                <a:ext cx="517320" cy="17820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61" name="Group 14"/>
            <p:cNvGrpSpPr/>
            <p:nvPr/>
          </p:nvGrpSpPr>
          <p:grpSpPr>
            <a:xfrm>
              <a:off x="2489040" y="1051560"/>
              <a:ext cx="285480" cy="144720"/>
              <a:chOff x="2489040" y="1051560"/>
              <a:chExt cx="285480" cy="144720"/>
            </a:xfrm>
          </p:grpSpPr>
          <p:pic>
            <p:nvPicPr>
              <p:cNvPr id="62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4560" cy="14472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3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5560" cy="144720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64" name="Group 15"/>
            <p:cNvGrpSpPr/>
            <p:nvPr/>
          </p:nvGrpSpPr>
          <p:grpSpPr>
            <a:xfrm>
              <a:off x="1556640" y="1284480"/>
              <a:ext cx="1468080" cy="182520"/>
              <a:chOff x="1556640" y="1284480"/>
              <a:chExt cx="1468080" cy="182520"/>
            </a:xfrm>
          </p:grpSpPr>
          <p:pic>
            <p:nvPicPr>
              <p:cNvPr id="65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37880" cy="15012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6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59120" cy="15012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7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4960" cy="18252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8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59120" cy="15012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9" name="CustomShape 16"/>
              <p:cNvSpPr/>
              <p:nvPr/>
            </p:nvSpPr>
            <p:spPr>
              <a:xfrm>
                <a:off x="2494080" y="1290960"/>
                <a:ext cx="133200" cy="1443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70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4880" cy="1760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71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3080" cy="14472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72" name="CustomShape 17"/>
          <p:cNvSpPr/>
          <p:nvPr/>
        </p:nvSpPr>
        <p:spPr>
          <a:xfrm>
            <a:off x="6140520" y="9593640"/>
            <a:ext cx="869400" cy="8532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3" name="CustomShape 18"/>
          <p:cNvSpPr/>
          <p:nvPr/>
        </p:nvSpPr>
        <p:spPr>
          <a:xfrm>
            <a:off x="6047640" y="793764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4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596160" cy="511200"/>
          </a:xfrm>
          <a:prstGeom prst="rect">
            <a:avLst/>
          </a:prstGeom>
          <a:ln>
            <a:noFill/>
          </a:ln>
        </p:spPr>
      </p:pic>
      <p:pic>
        <p:nvPicPr>
          <p:cNvPr id="75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56800" cy="856800"/>
          </a:xfrm>
          <a:prstGeom prst="rect">
            <a:avLst/>
          </a:prstGeom>
          <a:ln>
            <a:noFill/>
          </a:ln>
        </p:spPr>
      </p:pic>
      <p:graphicFrame>
        <p:nvGraphicFramePr>
          <p:cNvPr id="76" name="Table 19"/>
          <p:cNvGraphicFramePr/>
          <p:nvPr>
            <p:extLst>
              <p:ext uri="{D42A27DB-BD31-4B8C-83A1-F6EECF244321}">
                <p14:modId xmlns:p14="http://schemas.microsoft.com/office/powerpoint/2010/main" val="1639717953"/>
              </p:ext>
            </p:extLst>
          </p:nvPr>
        </p:nvGraphicFramePr>
        <p:xfrm>
          <a:off x="383760" y="1954806"/>
          <a:ext cx="6789600" cy="5048078"/>
        </p:xfrm>
        <a:graphic>
          <a:graphicData uri="http://schemas.openxmlformats.org/drawingml/2006/table">
            <a:tbl>
              <a:tblPr/>
              <a:tblGrid>
                <a:gridCol w="842400"/>
                <a:gridCol w="4796280"/>
                <a:gridCol w="1150920"/>
              </a:tblGrid>
              <a:tr h="6258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6258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01.10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День пожилого человека.  Праздничное мероприятие.</a:t>
                      </a:r>
                      <a:endParaRPr lang="ru-RU" sz="1800" b="0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10:3</a:t>
                      </a:r>
                      <a:r>
                        <a:rPr lang="ru-RU" sz="1800" b="0" strike="noStrike" spc="-26">
                          <a:solidFill>
                            <a:srgbClr val="231F20"/>
                          </a:solidFill>
                          <a:latin typeface="Times New Roman"/>
                        </a:rPr>
                        <a:t>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258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02.10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Пенсионная грамотность. Лекция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10:3</a:t>
                      </a:r>
                      <a:r>
                        <a:rPr lang="ru-RU" sz="1800" b="0" strike="noStrike" spc="-26">
                          <a:solidFill>
                            <a:srgbClr val="231F20"/>
                          </a:solidFill>
                          <a:latin typeface="Times New Roman"/>
                        </a:rPr>
                        <a:t>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258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05.10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День учителя. Чествование учителей на заслуженном отдыхе.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258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06.10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РГО знание просмотр фильма « Призраки остова Матуа»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57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07.10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  <a:ea typeface="Times New Roman"/>
                        </a:rPr>
                        <a:t>            Свободное общение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254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08.10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«Звонок с неизвестного номера» Как не стать жертвой мошенников. Лекция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8560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09.10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  <a:ea typeface="Microsoft YaHei"/>
                        </a:rPr>
                        <a:t>Волонтерская деятельность. Валики для госпиталя. Ленты для «леших»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/>
                        </a:rPr>
                        <a:t>10:30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object 33_0"/>
          <p:cNvPicPr/>
          <p:nvPr/>
        </p:nvPicPr>
        <p:blipFill>
          <a:blip r:embed="rId2"/>
          <a:stretch/>
        </p:blipFill>
        <p:spPr>
          <a:xfrm>
            <a:off x="3731760" y="108000"/>
            <a:ext cx="3714840" cy="165312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111240" y="7000200"/>
            <a:ext cx="7340400" cy="35784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79" name="Group 2"/>
          <p:cNvGrpSpPr/>
          <p:nvPr/>
        </p:nvGrpSpPr>
        <p:grpSpPr>
          <a:xfrm>
            <a:off x="644400" y="8176320"/>
            <a:ext cx="1142640" cy="127440"/>
            <a:chOff x="644400" y="8176320"/>
            <a:chExt cx="1142640" cy="127440"/>
          </a:xfrm>
        </p:grpSpPr>
        <p:pic>
          <p:nvPicPr>
            <p:cNvPr id="80" name="object 36_1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97920" cy="127440"/>
            </a:xfrm>
            <a:prstGeom prst="rect">
              <a:avLst/>
            </a:prstGeom>
            <a:ln>
              <a:noFill/>
            </a:ln>
          </p:spPr>
        </p:pic>
        <p:sp>
          <p:nvSpPr>
            <p:cNvPr id="81" name="CustomShape 3"/>
            <p:cNvSpPr/>
            <p:nvPr/>
          </p:nvSpPr>
          <p:spPr>
            <a:xfrm>
              <a:off x="771480" y="8178120"/>
              <a:ext cx="89280" cy="12420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82" name="object 38_1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6920" cy="127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3" name="object 39_1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3920" cy="127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4" name="object 40_1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4760" cy="1238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5" name="object 41_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07640" cy="12564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86" name="CustomShape 4"/>
          <p:cNvSpPr/>
          <p:nvPr/>
        </p:nvSpPr>
        <p:spPr>
          <a:xfrm>
            <a:off x="4822920" y="316800"/>
            <a:ext cx="2311200" cy="186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>
            <a:noAutofit/>
          </a:bodyPr>
          <a:lstStyle/>
          <a:p>
            <a:pPr marL="439560" indent="-421920" algn="r">
              <a:lnSpc>
                <a:spcPts val="2701"/>
              </a:lnSpc>
              <a:spcBef>
                <a:spcPts val="641"/>
              </a:spcBef>
            </a:pPr>
            <a:r>
              <a:rPr lang="ru-RU" sz="27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lang="ru-RU" sz="2700" b="1" strike="noStrike" spc="-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27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ОКТЯБРЬ</a:t>
            </a:r>
            <a:r>
              <a:t/>
            </a:r>
            <a:br/>
            <a:r>
              <a:rPr lang="ru-RU" sz="2700" b="1" strike="noStrike" spc="-21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lang="ru-RU" sz="2700" b="0" strike="noStrike" spc="-1">
              <a:latin typeface="Arial"/>
            </a:endParaRPr>
          </a:p>
        </p:txBody>
      </p:sp>
      <p:sp>
        <p:nvSpPr>
          <p:cNvPr id="87" name="CustomShape 5"/>
          <p:cNvSpPr/>
          <p:nvPr/>
        </p:nvSpPr>
        <p:spPr>
          <a:xfrm>
            <a:off x="628920" y="8441640"/>
            <a:ext cx="5108760" cy="220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 8 865 60 2-10-00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Ставропольский край, с. Арзгир, ул. Скокова, 1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номер: 8 865 60 2-10-00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 Ляшенко Марина Ивановна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ru-RU" sz="1300" b="0" strike="noStrike" spc="-1">
              <a:latin typeface="Arial"/>
            </a:endParaRPr>
          </a:p>
        </p:txBody>
      </p:sp>
      <p:sp>
        <p:nvSpPr>
          <p:cNvPr id="88" name="CustomShape 6"/>
          <p:cNvSpPr/>
          <p:nvPr/>
        </p:nvSpPr>
        <p:spPr>
          <a:xfrm>
            <a:off x="3819240" y="7416000"/>
            <a:ext cx="3292200" cy="55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пятница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  <a:ea typeface="DejaVu Sans"/>
              </a:rPr>
              <a:t>17:00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89" name="CustomShape 7"/>
          <p:cNvSpPr/>
          <p:nvPr/>
        </p:nvSpPr>
        <p:spPr>
          <a:xfrm>
            <a:off x="6123240" y="8786520"/>
            <a:ext cx="1000080" cy="64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5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5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Ставропольскому краю</a:t>
            </a:r>
            <a:endParaRPr lang="ru-RU" sz="800" b="0" strike="noStrike" spc="-1">
              <a:latin typeface="Arial"/>
            </a:endParaRPr>
          </a:p>
        </p:txBody>
      </p:sp>
      <p:grpSp>
        <p:nvGrpSpPr>
          <p:cNvPr id="90" name="Group 8"/>
          <p:cNvGrpSpPr/>
          <p:nvPr/>
        </p:nvGrpSpPr>
        <p:grpSpPr>
          <a:xfrm>
            <a:off x="512280" y="489240"/>
            <a:ext cx="2512440" cy="977760"/>
            <a:chOff x="512280" y="489240"/>
            <a:chExt cx="2512440" cy="977760"/>
          </a:xfrm>
        </p:grpSpPr>
        <p:pic>
          <p:nvPicPr>
            <p:cNvPr id="91" name="object 49_1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4120" cy="951840"/>
            </a:xfrm>
            <a:prstGeom prst="rect">
              <a:avLst/>
            </a:prstGeom>
            <a:ln>
              <a:noFill/>
            </a:ln>
          </p:spPr>
        </p:pic>
        <p:sp>
          <p:nvSpPr>
            <p:cNvPr id="92" name="CustomShape 9"/>
            <p:cNvSpPr/>
            <p:nvPr/>
          </p:nvSpPr>
          <p:spPr>
            <a:xfrm>
              <a:off x="1577160" y="814680"/>
              <a:ext cx="289800" cy="18000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93" name="Group 10"/>
            <p:cNvGrpSpPr/>
            <p:nvPr/>
          </p:nvGrpSpPr>
          <p:grpSpPr>
            <a:xfrm>
              <a:off x="1917720" y="814680"/>
              <a:ext cx="442440" cy="145800"/>
              <a:chOff x="1917720" y="814680"/>
              <a:chExt cx="442440" cy="145800"/>
            </a:xfrm>
          </p:grpSpPr>
          <p:sp>
            <p:nvSpPr>
              <p:cNvPr id="94" name="CustomShape 11"/>
              <p:cNvSpPr/>
              <p:nvPr/>
            </p:nvSpPr>
            <p:spPr>
              <a:xfrm>
                <a:off x="1917720" y="814680"/>
                <a:ext cx="285480" cy="14580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95" name="object 53_1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5920" cy="144720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96" name="object 54_1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4440" cy="14832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7" name="Group 12"/>
            <p:cNvGrpSpPr/>
            <p:nvPr/>
          </p:nvGrpSpPr>
          <p:grpSpPr>
            <a:xfrm>
              <a:off x="1762920" y="1051200"/>
              <a:ext cx="672120" cy="178200"/>
              <a:chOff x="1762920" y="1051200"/>
              <a:chExt cx="672120" cy="178200"/>
            </a:xfrm>
          </p:grpSpPr>
          <p:pic>
            <p:nvPicPr>
              <p:cNvPr id="98" name="object 56_1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7360" cy="14472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9" name="CustomShape 13"/>
              <p:cNvSpPr/>
              <p:nvPr/>
            </p:nvSpPr>
            <p:spPr>
              <a:xfrm>
                <a:off x="1917720" y="1051200"/>
                <a:ext cx="517320" cy="17820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100" name="Group 14"/>
            <p:cNvGrpSpPr/>
            <p:nvPr/>
          </p:nvGrpSpPr>
          <p:grpSpPr>
            <a:xfrm>
              <a:off x="2489040" y="1051560"/>
              <a:ext cx="285480" cy="144720"/>
              <a:chOff x="2489040" y="1051560"/>
              <a:chExt cx="285480" cy="144720"/>
            </a:xfrm>
          </p:grpSpPr>
          <p:pic>
            <p:nvPicPr>
              <p:cNvPr id="101" name="object 59_1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4560" cy="14472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2" name="object 60_1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5560" cy="144720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03" name="Group 15"/>
            <p:cNvGrpSpPr/>
            <p:nvPr/>
          </p:nvGrpSpPr>
          <p:grpSpPr>
            <a:xfrm>
              <a:off x="1556640" y="1284480"/>
              <a:ext cx="1468080" cy="182520"/>
              <a:chOff x="1556640" y="1284480"/>
              <a:chExt cx="1468080" cy="182520"/>
            </a:xfrm>
          </p:grpSpPr>
          <p:pic>
            <p:nvPicPr>
              <p:cNvPr id="104" name="object 62_1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37880" cy="15012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5" name="object 63_1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59120" cy="15012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6" name="object 64_1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4960" cy="18252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7" name="object 65_1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59120" cy="15012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08" name="CustomShape 16"/>
              <p:cNvSpPr/>
              <p:nvPr/>
            </p:nvSpPr>
            <p:spPr>
              <a:xfrm>
                <a:off x="2494080" y="1290960"/>
                <a:ext cx="133200" cy="1443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109" name="object 67_1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4880" cy="1760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10" name="object 68_1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3080" cy="14472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111" name="CustomShape 17"/>
          <p:cNvSpPr/>
          <p:nvPr/>
        </p:nvSpPr>
        <p:spPr>
          <a:xfrm>
            <a:off x="6140520" y="9593640"/>
            <a:ext cx="869400" cy="8532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2" name="CustomShape 18"/>
          <p:cNvSpPr/>
          <p:nvPr/>
        </p:nvSpPr>
        <p:spPr>
          <a:xfrm>
            <a:off x="6047640" y="793764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3" name="object 48_1"/>
          <p:cNvPicPr/>
          <p:nvPr/>
        </p:nvPicPr>
        <p:blipFill>
          <a:blip r:embed="rId20"/>
          <a:stretch/>
        </p:blipFill>
        <p:spPr>
          <a:xfrm>
            <a:off x="6162120" y="8141760"/>
            <a:ext cx="596160" cy="511200"/>
          </a:xfrm>
          <a:prstGeom prst="rect">
            <a:avLst/>
          </a:prstGeom>
          <a:ln>
            <a:noFill/>
          </a:ln>
        </p:spPr>
      </p:pic>
      <p:pic>
        <p:nvPicPr>
          <p:cNvPr id="114" name="Рисунок 7_1"/>
          <p:cNvPicPr/>
          <p:nvPr/>
        </p:nvPicPr>
        <p:blipFill>
          <a:blip r:embed="rId21"/>
          <a:stretch/>
        </p:blipFill>
        <p:spPr>
          <a:xfrm>
            <a:off x="6153120" y="9577080"/>
            <a:ext cx="856800" cy="856800"/>
          </a:xfrm>
          <a:prstGeom prst="rect">
            <a:avLst/>
          </a:prstGeom>
          <a:ln>
            <a:noFill/>
          </a:ln>
        </p:spPr>
      </p:pic>
      <p:graphicFrame>
        <p:nvGraphicFramePr>
          <p:cNvPr id="115" name="Table 19"/>
          <p:cNvGraphicFramePr/>
          <p:nvPr>
            <p:extLst>
              <p:ext uri="{D42A27DB-BD31-4B8C-83A1-F6EECF244321}">
                <p14:modId xmlns:p14="http://schemas.microsoft.com/office/powerpoint/2010/main" val="1538177202"/>
              </p:ext>
            </p:extLst>
          </p:nvPr>
        </p:nvGraphicFramePr>
        <p:xfrm>
          <a:off x="383760" y="1981080"/>
          <a:ext cx="6789600" cy="5093812"/>
        </p:xfrm>
        <a:graphic>
          <a:graphicData uri="http://schemas.openxmlformats.org/drawingml/2006/table">
            <a:tbl>
              <a:tblPr/>
              <a:tblGrid>
                <a:gridCol w="842400"/>
                <a:gridCol w="4796280"/>
                <a:gridCol w="1150920"/>
              </a:tblGrid>
              <a:tr h="640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640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12.10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Урок «Как создать аккаунт в МАКС»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13.10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  <a:ea typeface="Microsoft YaHei"/>
                        </a:rPr>
                        <a:t>Клуб «Молодильные яблочки». Фейс гимнастика.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14.10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strike="noStrike" spc="-1" dirty="0">
                          <a:latin typeface="Times New Roman"/>
                          <a:ea typeface="Times New Roman"/>
                        </a:rPr>
                        <a:t>Посещение местного храма.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15.10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Все о гриппе и его вакцинации 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75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16.10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262626"/>
                          </a:solidFill>
                          <a:latin typeface="Times New Roman"/>
                          <a:ea typeface="Microsoft YaHei"/>
                        </a:rPr>
                        <a:t>Пальчиковая гимнастика. 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40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19.10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  <a:ea typeface="Times New Roman"/>
                        </a:rPr>
                        <a:t>Здоровый образ жизни: простые привычки, которые меняют жизнь. </a:t>
                      </a:r>
                      <a:endParaRPr lang="ru-RU" sz="1800" b="0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20.10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/>
                          <a:ea typeface="Times New Roman"/>
                        </a:rPr>
                        <a:t>Свободное общение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0589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21.10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/>
                          <a:ea typeface="Times New Roman"/>
                        </a:rPr>
                        <a:t>Волонтерская деятельность. Валики для госпиталя. Ленты для «леших»</a:t>
                      </a:r>
                      <a:endParaRPr lang="ru-RU" sz="18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/>
                        </a:rPr>
                        <a:t>10:30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object 33_1"/>
          <p:cNvPicPr/>
          <p:nvPr/>
        </p:nvPicPr>
        <p:blipFill>
          <a:blip r:embed="rId2"/>
          <a:stretch/>
        </p:blipFill>
        <p:spPr>
          <a:xfrm>
            <a:off x="3731760" y="108000"/>
            <a:ext cx="3714840" cy="1653120"/>
          </a:xfrm>
          <a:prstGeom prst="rect">
            <a:avLst/>
          </a:prstGeom>
          <a:ln>
            <a:noFill/>
          </a:ln>
        </p:spPr>
      </p:pic>
      <p:sp>
        <p:nvSpPr>
          <p:cNvPr id="117" name="CustomShape 1"/>
          <p:cNvSpPr/>
          <p:nvPr/>
        </p:nvSpPr>
        <p:spPr>
          <a:xfrm>
            <a:off x="111240" y="7000200"/>
            <a:ext cx="7340400" cy="35784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18" name="Group 2"/>
          <p:cNvGrpSpPr/>
          <p:nvPr/>
        </p:nvGrpSpPr>
        <p:grpSpPr>
          <a:xfrm>
            <a:off x="644400" y="8176320"/>
            <a:ext cx="1142640" cy="127440"/>
            <a:chOff x="644400" y="8176320"/>
            <a:chExt cx="1142640" cy="127440"/>
          </a:xfrm>
        </p:grpSpPr>
        <p:pic>
          <p:nvPicPr>
            <p:cNvPr id="119" name="object 36_2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97920" cy="127440"/>
            </a:xfrm>
            <a:prstGeom prst="rect">
              <a:avLst/>
            </a:prstGeom>
            <a:ln>
              <a:noFill/>
            </a:ln>
          </p:spPr>
        </p:pic>
        <p:sp>
          <p:nvSpPr>
            <p:cNvPr id="120" name="CustomShape 3"/>
            <p:cNvSpPr/>
            <p:nvPr/>
          </p:nvSpPr>
          <p:spPr>
            <a:xfrm>
              <a:off x="771480" y="8178120"/>
              <a:ext cx="89280" cy="12420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121" name="object 38_2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6920" cy="127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2" name="object 39_2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3920" cy="127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3" name="object 40_2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4760" cy="1238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4" name="object 41_2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07640" cy="12564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25" name="CustomShape 4"/>
          <p:cNvSpPr/>
          <p:nvPr/>
        </p:nvSpPr>
        <p:spPr>
          <a:xfrm>
            <a:off x="4822920" y="316800"/>
            <a:ext cx="2311200" cy="186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>
            <a:noAutofit/>
          </a:bodyPr>
          <a:lstStyle/>
          <a:p>
            <a:pPr marL="439560" indent="-421920" algn="r">
              <a:lnSpc>
                <a:spcPts val="2701"/>
              </a:lnSpc>
              <a:spcBef>
                <a:spcPts val="641"/>
              </a:spcBef>
            </a:pPr>
            <a:r>
              <a:rPr lang="ru-RU" sz="27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lang="ru-RU" sz="2700" b="1" strike="noStrike" spc="-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27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ОКТЯБРЬ</a:t>
            </a:r>
            <a:r>
              <a:t/>
            </a:r>
            <a:br/>
            <a:r>
              <a:rPr lang="ru-RU" sz="2700" b="1" strike="noStrike" spc="-21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lang="ru-RU" sz="2700" b="0" strike="noStrike" spc="-1">
              <a:latin typeface="Arial"/>
            </a:endParaRPr>
          </a:p>
        </p:txBody>
      </p:sp>
      <p:sp>
        <p:nvSpPr>
          <p:cNvPr id="126" name="CustomShape 5"/>
          <p:cNvSpPr/>
          <p:nvPr/>
        </p:nvSpPr>
        <p:spPr>
          <a:xfrm>
            <a:off x="628920" y="8441640"/>
            <a:ext cx="5108760" cy="220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 8 865 60 2-10-00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Ставропольский край, с. Арзгир, ул. Скокова, 1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номер: 8 865 60 2-10-00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 Ляшенко Марина Ивановна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ru-RU" sz="1300" b="0" strike="noStrike" spc="-1">
              <a:latin typeface="Arial"/>
            </a:endParaRPr>
          </a:p>
        </p:txBody>
      </p:sp>
      <p:sp>
        <p:nvSpPr>
          <p:cNvPr id="127" name="CustomShape 6"/>
          <p:cNvSpPr/>
          <p:nvPr/>
        </p:nvSpPr>
        <p:spPr>
          <a:xfrm>
            <a:off x="3819240" y="7416000"/>
            <a:ext cx="3292200" cy="55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пятница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  <a:ea typeface="DejaVu Sans"/>
              </a:rPr>
              <a:t>17:00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128" name="CustomShape 7"/>
          <p:cNvSpPr/>
          <p:nvPr/>
        </p:nvSpPr>
        <p:spPr>
          <a:xfrm>
            <a:off x="6123240" y="8786520"/>
            <a:ext cx="1000080" cy="64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5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5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Ставропольскому краю</a:t>
            </a:r>
            <a:endParaRPr lang="ru-RU" sz="800" b="0" strike="noStrike" spc="-1">
              <a:latin typeface="Arial"/>
            </a:endParaRPr>
          </a:p>
        </p:txBody>
      </p:sp>
      <p:grpSp>
        <p:nvGrpSpPr>
          <p:cNvPr id="129" name="Group 8"/>
          <p:cNvGrpSpPr/>
          <p:nvPr/>
        </p:nvGrpSpPr>
        <p:grpSpPr>
          <a:xfrm>
            <a:off x="512280" y="489240"/>
            <a:ext cx="2512440" cy="977760"/>
            <a:chOff x="512280" y="489240"/>
            <a:chExt cx="2512440" cy="977760"/>
          </a:xfrm>
        </p:grpSpPr>
        <p:pic>
          <p:nvPicPr>
            <p:cNvPr id="130" name="object 49_2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4120" cy="951840"/>
            </a:xfrm>
            <a:prstGeom prst="rect">
              <a:avLst/>
            </a:prstGeom>
            <a:ln>
              <a:noFill/>
            </a:ln>
          </p:spPr>
        </p:pic>
        <p:sp>
          <p:nvSpPr>
            <p:cNvPr id="131" name="CustomShape 9"/>
            <p:cNvSpPr/>
            <p:nvPr/>
          </p:nvSpPr>
          <p:spPr>
            <a:xfrm>
              <a:off x="1577160" y="814680"/>
              <a:ext cx="289800" cy="18000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32" name="Group 10"/>
            <p:cNvGrpSpPr/>
            <p:nvPr/>
          </p:nvGrpSpPr>
          <p:grpSpPr>
            <a:xfrm>
              <a:off x="1917720" y="814680"/>
              <a:ext cx="442440" cy="145800"/>
              <a:chOff x="1917720" y="814680"/>
              <a:chExt cx="442440" cy="145800"/>
            </a:xfrm>
          </p:grpSpPr>
          <p:sp>
            <p:nvSpPr>
              <p:cNvPr id="133" name="CustomShape 11"/>
              <p:cNvSpPr/>
              <p:nvPr/>
            </p:nvSpPr>
            <p:spPr>
              <a:xfrm>
                <a:off x="1917720" y="814680"/>
                <a:ext cx="285480" cy="14580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134" name="object 53_2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5920" cy="144720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135" name="object 54_2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4440" cy="14832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36" name="Group 12"/>
            <p:cNvGrpSpPr/>
            <p:nvPr/>
          </p:nvGrpSpPr>
          <p:grpSpPr>
            <a:xfrm>
              <a:off x="1762920" y="1051200"/>
              <a:ext cx="672120" cy="178200"/>
              <a:chOff x="1762920" y="1051200"/>
              <a:chExt cx="672120" cy="178200"/>
            </a:xfrm>
          </p:grpSpPr>
          <p:pic>
            <p:nvPicPr>
              <p:cNvPr id="137" name="object 56_2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7360" cy="14472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38" name="CustomShape 13"/>
              <p:cNvSpPr/>
              <p:nvPr/>
            </p:nvSpPr>
            <p:spPr>
              <a:xfrm>
                <a:off x="1917720" y="1051200"/>
                <a:ext cx="517320" cy="17820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139" name="Group 14"/>
            <p:cNvGrpSpPr/>
            <p:nvPr/>
          </p:nvGrpSpPr>
          <p:grpSpPr>
            <a:xfrm>
              <a:off x="2489040" y="1051560"/>
              <a:ext cx="285480" cy="144720"/>
              <a:chOff x="2489040" y="1051560"/>
              <a:chExt cx="285480" cy="144720"/>
            </a:xfrm>
          </p:grpSpPr>
          <p:pic>
            <p:nvPicPr>
              <p:cNvPr id="140" name="object 59_2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4560" cy="14472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1" name="object 60_2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5560" cy="144720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42" name="Group 15"/>
            <p:cNvGrpSpPr/>
            <p:nvPr/>
          </p:nvGrpSpPr>
          <p:grpSpPr>
            <a:xfrm>
              <a:off x="1556640" y="1284480"/>
              <a:ext cx="1468080" cy="182520"/>
              <a:chOff x="1556640" y="1284480"/>
              <a:chExt cx="1468080" cy="182520"/>
            </a:xfrm>
          </p:grpSpPr>
          <p:pic>
            <p:nvPicPr>
              <p:cNvPr id="143" name="object 62_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37880" cy="15012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4" name="object 63_2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59120" cy="15012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5" name="object 64_2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4960" cy="18252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6" name="object 65_2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59120" cy="15012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7" name="CustomShape 16"/>
              <p:cNvSpPr/>
              <p:nvPr/>
            </p:nvSpPr>
            <p:spPr>
              <a:xfrm>
                <a:off x="2494080" y="1290960"/>
                <a:ext cx="133200" cy="1443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148" name="object 67_2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4880" cy="1760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9" name="object 68_2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3080" cy="14472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150" name="CustomShape 17"/>
          <p:cNvSpPr/>
          <p:nvPr/>
        </p:nvSpPr>
        <p:spPr>
          <a:xfrm>
            <a:off x="6140520" y="9593640"/>
            <a:ext cx="869400" cy="8532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1" name="CustomShape 18"/>
          <p:cNvSpPr/>
          <p:nvPr/>
        </p:nvSpPr>
        <p:spPr>
          <a:xfrm>
            <a:off x="6047640" y="793764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2" name="object 48_2"/>
          <p:cNvPicPr/>
          <p:nvPr/>
        </p:nvPicPr>
        <p:blipFill>
          <a:blip r:embed="rId20"/>
          <a:stretch/>
        </p:blipFill>
        <p:spPr>
          <a:xfrm>
            <a:off x="6162120" y="8141760"/>
            <a:ext cx="596160" cy="511200"/>
          </a:xfrm>
          <a:prstGeom prst="rect">
            <a:avLst/>
          </a:prstGeom>
          <a:ln>
            <a:noFill/>
          </a:ln>
        </p:spPr>
      </p:pic>
      <p:pic>
        <p:nvPicPr>
          <p:cNvPr id="153" name="Рисунок 7_2"/>
          <p:cNvPicPr/>
          <p:nvPr/>
        </p:nvPicPr>
        <p:blipFill>
          <a:blip r:embed="rId21"/>
          <a:stretch/>
        </p:blipFill>
        <p:spPr>
          <a:xfrm>
            <a:off x="6153120" y="9577080"/>
            <a:ext cx="856800" cy="856800"/>
          </a:xfrm>
          <a:prstGeom prst="rect">
            <a:avLst/>
          </a:prstGeom>
          <a:ln>
            <a:noFill/>
          </a:ln>
        </p:spPr>
      </p:pic>
      <p:graphicFrame>
        <p:nvGraphicFramePr>
          <p:cNvPr id="154" name="Table 19"/>
          <p:cNvGraphicFramePr/>
          <p:nvPr>
            <p:extLst>
              <p:ext uri="{D42A27DB-BD31-4B8C-83A1-F6EECF244321}">
                <p14:modId xmlns:p14="http://schemas.microsoft.com/office/powerpoint/2010/main" val="988592358"/>
              </p:ext>
            </p:extLst>
          </p:nvPr>
        </p:nvGraphicFramePr>
        <p:xfrm>
          <a:off x="487440" y="1937520"/>
          <a:ext cx="6589800" cy="5137372"/>
        </p:xfrm>
        <a:graphic>
          <a:graphicData uri="http://schemas.openxmlformats.org/drawingml/2006/table">
            <a:tbl>
              <a:tblPr/>
              <a:tblGrid>
                <a:gridCol w="817920"/>
                <a:gridCol w="4655160"/>
                <a:gridCol w="1116720"/>
              </a:tblGrid>
              <a:tr h="712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565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22.10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Компьютерная грамотность. Лекция.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45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23.10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  <a:ea typeface="Microsoft YaHei"/>
                        </a:rPr>
                        <a:t>   </a:t>
                      </a: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Санаторно-курортное лечение инвалидов. Порядок предоставления, необходимые документы. 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45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26.10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/>
                          <a:ea typeface="Times New Roman"/>
                        </a:rPr>
                        <a:t>Свободное общение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45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27.10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Нейрогимнастика.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45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28.10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День бабушек и дедушек.</a:t>
                      </a:r>
                      <a:endParaRPr lang="ru-RU" sz="1800" b="0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30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29.10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Пенсионная грамотность. Лекция.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10:30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9786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latin typeface="Times New Roman"/>
                        </a:rPr>
                        <a:t>30.10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Волонтерская деятельность. Валики для госпиталя. Ленты для «леших»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/>
                        </a:rPr>
                        <a:t>10:30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</TotalTime>
  <Words>355</Words>
  <Application>Microsoft Office PowerPoint</Application>
  <PresentationFormat>Произвольный</PresentationFormat>
  <Paragraphs>105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Мельник Наталья Александровна</cp:lastModifiedBy>
  <cp:revision>34</cp:revision>
  <dcterms:created xsi:type="dcterms:W3CDTF">2025-11-06T11:20:25Z</dcterms:created>
  <dcterms:modified xsi:type="dcterms:W3CDTF">2026-09-25T15:32:57Z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2025-11-06T00:00:00Z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1</vt:i4>
  </property>
</Properties>
</file>