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8" d="100"/>
          <a:sy n="48" d="100"/>
        </p:scale>
        <p:origin x="2436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727703" y="21336"/>
            <a:ext cx="3730752" cy="166725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08204" y="7613904"/>
            <a:ext cx="7345680" cy="3078480"/>
          </a:xfrm>
          <a:custGeom>
            <a:avLst/>
            <a:gdLst/>
            <a:ahLst/>
            <a:cxnLst/>
            <a:rect l="l" t="t" r="r" b="b"/>
            <a:pathLst>
              <a:path w="7345680" h="3078479">
                <a:moveTo>
                  <a:pt x="0" y="0"/>
                </a:moveTo>
                <a:lnTo>
                  <a:pt x="1524" y="3078480"/>
                </a:lnTo>
                <a:lnTo>
                  <a:pt x="7345680" y="3078480"/>
                </a:lnTo>
                <a:lnTo>
                  <a:pt x="7345680" y="1200912"/>
                </a:lnTo>
                <a:lnTo>
                  <a:pt x="7272528" y="1213104"/>
                </a:lnTo>
                <a:lnTo>
                  <a:pt x="7121652" y="1234440"/>
                </a:lnTo>
                <a:lnTo>
                  <a:pt x="6966204" y="1252728"/>
                </a:lnTo>
                <a:lnTo>
                  <a:pt x="6885432" y="1261872"/>
                </a:lnTo>
                <a:lnTo>
                  <a:pt x="6719316" y="1277112"/>
                </a:lnTo>
                <a:lnTo>
                  <a:pt x="6633972" y="1284732"/>
                </a:lnTo>
                <a:lnTo>
                  <a:pt x="6461760" y="1296924"/>
                </a:lnTo>
                <a:lnTo>
                  <a:pt x="6283452" y="1306068"/>
                </a:lnTo>
                <a:lnTo>
                  <a:pt x="6006084" y="1315212"/>
                </a:lnTo>
                <a:lnTo>
                  <a:pt x="5721096" y="1319784"/>
                </a:lnTo>
                <a:lnTo>
                  <a:pt x="5623560" y="1319784"/>
                </a:lnTo>
                <a:lnTo>
                  <a:pt x="5327904" y="1315212"/>
                </a:lnTo>
                <a:lnTo>
                  <a:pt x="5128260" y="1309116"/>
                </a:lnTo>
                <a:lnTo>
                  <a:pt x="4924044" y="1299972"/>
                </a:lnTo>
                <a:lnTo>
                  <a:pt x="4718304" y="1287780"/>
                </a:lnTo>
                <a:lnTo>
                  <a:pt x="4407408" y="1264920"/>
                </a:lnTo>
                <a:lnTo>
                  <a:pt x="4302252" y="1255776"/>
                </a:lnTo>
                <a:lnTo>
                  <a:pt x="3988308" y="1223772"/>
                </a:lnTo>
                <a:lnTo>
                  <a:pt x="3881628" y="1211580"/>
                </a:lnTo>
                <a:lnTo>
                  <a:pt x="3671316" y="1184148"/>
                </a:lnTo>
                <a:lnTo>
                  <a:pt x="3354324" y="1138428"/>
                </a:lnTo>
                <a:lnTo>
                  <a:pt x="3249168" y="1121664"/>
                </a:lnTo>
                <a:lnTo>
                  <a:pt x="3038856" y="1085088"/>
                </a:lnTo>
                <a:lnTo>
                  <a:pt x="2828544" y="1045463"/>
                </a:lnTo>
                <a:lnTo>
                  <a:pt x="2621279" y="1002792"/>
                </a:lnTo>
                <a:lnTo>
                  <a:pt x="2569464" y="990600"/>
                </a:lnTo>
                <a:lnTo>
                  <a:pt x="2517647" y="979932"/>
                </a:lnTo>
                <a:lnTo>
                  <a:pt x="2414016" y="955548"/>
                </a:lnTo>
                <a:lnTo>
                  <a:pt x="2363723" y="943356"/>
                </a:lnTo>
                <a:lnTo>
                  <a:pt x="2311908" y="931163"/>
                </a:lnTo>
                <a:lnTo>
                  <a:pt x="2261616" y="918972"/>
                </a:lnTo>
                <a:lnTo>
                  <a:pt x="2209800" y="906780"/>
                </a:lnTo>
                <a:lnTo>
                  <a:pt x="2109216" y="879348"/>
                </a:lnTo>
                <a:lnTo>
                  <a:pt x="2058923" y="867156"/>
                </a:lnTo>
                <a:lnTo>
                  <a:pt x="2008632" y="853440"/>
                </a:lnTo>
                <a:lnTo>
                  <a:pt x="1958339" y="838200"/>
                </a:lnTo>
                <a:lnTo>
                  <a:pt x="1857756" y="810768"/>
                </a:lnTo>
                <a:lnTo>
                  <a:pt x="1808988" y="795528"/>
                </a:lnTo>
                <a:lnTo>
                  <a:pt x="1758695" y="781812"/>
                </a:lnTo>
                <a:lnTo>
                  <a:pt x="1612392" y="736092"/>
                </a:lnTo>
                <a:lnTo>
                  <a:pt x="1563623" y="719328"/>
                </a:lnTo>
                <a:lnTo>
                  <a:pt x="1514856" y="704088"/>
                </a:lnTo>
                <a:lnTo>
                  <a:pt x="1467612" y="687324"/>
                </a:lnTo>
                <a:lnTo>
                  <a:pt x="1418844" y="672084"/>
                </a:lnTo>
                <a:lnTo>
                  <a:pt x="1277112" y="621792"/>
                </a:lnTo>
                <a:lnTo>
                  <a:pt x="1229868" y="603504"/>
                </a:lnTo>
                <a:lnTo>
                  <a:pt x="1182624" y="586740"/>
                </a:lnTo>
                <a:lnTo>
                  <a:pt x="1136904" y="568451"/>
                </a:lnTo>
                <a:lnTo>
                  <a:pt x="1089660" y="550163"/>
                </a:lnTo>
                <a:lnTo>
                  <a:pt x="1043940" y="533400"/>
                </a:lnTo>
                <a:lnTo>
                  <a:pt x="998220" y="513588"/>
                </a:lnTo>
                <a:lnTo>
                  <a:pt x="954024" y="495300"/>
                </a:lnTo>
                <a:lnTo>
                  <a:pt x="908304" y="477012"/>
                </a:lnTo>
                <a:lnTo>
                  <a:pt x="864108" y="457200"/>
                </a:lnTo>
                <a:lnTo>
                  <a:pt x="818388" y="438912"/>
                </a:lnTo>
                <a:lnTo>
                  <a:pt x="774192" y="419100"/>
                </a:lnTo>
                <a:lnTo>
                  <a:pt x="731520" y="399288"/>
                </a:lnTo>
                <a:lnTo>
                  <a:pt x="687324" y="377951"/>
                </a:lnTo>
                <a:lnTo>
                  <a:pt x="601980" y="338328"/>
                </a:lnTo>
                <a:lnTo>
                  <a:pt x="473964" y="274319"/>
                </a:lnTo>
                <a:lnTo>
                  <a:pt x="391668" y="231648"/>
                </a:lnTo>
                <a:lnTo>
                  <a:pt x="350520" y="208787"/>
                </a:lnTo>
                <a:lnTo>
                  <a:pt x="310896" y="187451"/>
                </a:lnTo>
                <a:lnTo>
                  <a:pt x="269748" y="164592"/>
                </a:lnTo>
                <a:lnTo>
                  <a:pt x="190500" y="118872"/>
                </a:lnTo>
                <a:lnTo>
                  <a:pt x="152400" y="96012"/>
                </a:lnTo>
                <a:lnTo>
                  <a:pt x="114300" y="71628"/>
                </a:lnTo>
                <a:lnTo>
                  <a:pt x="74676" y="47243"/>
                </a:lnTo>
                <a:lnTo>
                  <a:pt x="38100" y="24384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66344" y="8467344"/>
            <a:ext cx="112776" cy="143256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597408" y="8474583"/>
            <a:ext cx="94615" cy="128270"/>
          </a:xfrm>
          <a:custGeom>
            <a:avLst/>
            <a:gdLst/>
            <a:ahLst/>
            <a:cxnLst/>
            <a:rect l="l" t="t" r="r" b="b"/>
            <a:pathLst>
              <a:path w="94615" h="128270">
                <a:moveTo>
                  <a:pt x="94488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8270"/>
                </a:lnTo>
                <a:lnTo>
                  <a:pt x="24384" y="128270"/>
                </a:lnTo>
                <a:lnTo>
                  <a:pt x="24384" y="80010"/>
                </a:lnTo>
                <a:lnTo>
                  <a:pt x="86868" y="80010"/>
                </a:lnTo>
                <a:lnTo>
                  <a:pt x="86868" y="59690"/>
                </a:lnTo>
                <a:lnTo>
                  <a:pt x="24384" y="59690"/>
                </a:lnTo>
                <a:lnTo>
                  <a:pt x="24384" y="20320"/>
                </a:lnTo>
                <a:lnTo>
                  <a:pt x="94488" y="20320"/>
                </a:lnTo>
                <a:lnTo>
                  <a:pt x="944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07136" y="8467344"/>
            <a:ext cx="914400" cy="14325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53394" y="298348"/>
            <a:ext cx="2304415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2900" y="2243328"/>
            <a:ext cx="6878320" cy="56407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5968" y="210312"/>
            <a:ext cx="850391" cy="963168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548383" y="533400"/>
            <a:ext cx="1487805" cy="668020"/>
            <a:chOff x="1548383" y="533400"/>
            <a:chExt cx="1487805" cy="668020"/>
          </a:xfrm>
        </p:grpSpPr>
        <p:sp>
          <p:nvSpPr>
            <p:cNvPr id="6" name="object 6"/>
            <p:cNvSpPr/>
            <p:nvPr/>
          </p:nvSpPr>
          <p:spPr>
            <a:xfrm>
              <a:off x="1578864" y="539622"/>
              <a:ext cx="631190" cy="184150"/>
            </a:xfrm>
            <a:custGeom>
              <a:avLst/>
              <a:gdLst/>
              <a:ahLst/>
              <a:cxnLst/>
              <a:rect l="l" t="t" r="r" b="b"/>
              <a:pathLst>
                <a:path w="631189" h="184150">
                  <a:moveTo>
                    <a:pt x="149352" y="130810"/>
                  </a:moveTo>
                  <a:lnTo>
                    <a:pt x="126492" y="130810"/>
                  </a:lnTo>
                  <a:lnTo>
                    <a:pt x="126492" y="0"/>
                  </a:lnTo>
                  <a:lnTo>
                    <a:pt x="105156" y="0"/>
                  </a:lnTo>
                  <a:lnTo>
                    <a:pt x="105156" y="130810"/>
                  </a:lnTo>
                  <a:lnTo>
                    <a:pt x="21336" y="130810"/>
                  </a:lnTo>
                  <a:lnTo>
                    <a:pt x="21336" y="0"/>
                  </a:lnTo>
                  <a:lnTo>
                    <a:pt x="0" y="0"/>
                  </a:lnTo>
                  <a:lnTo>
                    <a:pt x="0" y="130810"/>
                  </a:lnTo>
                  <a:lnTo>
                    <a:pt x="0" y="151130"/>
                  </a:lnTo>
                  <a:lnTo>
                    <a:pt x="129540" y="151130"/>
                  </a:lnTo>
                  <a:lnTo>
                    <a:pt x="129540" y="184150"/>
                  </a:lnTo>
                  <a:lnTo>
                    <a:pt x="149352" y="184150"/>
                  </a:lnTo>
                  <a:lnTo>
                    <a:pt x="149352" y="151130"/>
                  </a:lnTo>
                  <a:lnTo>
                    <a:pt x="149352" y="130810"/>
                  </a:lnTo>
                  <a:close/>
                </a:path>
                <a:path w="631189" h="184150">
                  <a:moveTo>
                    <a:pt x="295656" y="130810"/>
                  </a:moveTo>
                  <a:lnTo>
                    <a:pt x="207264" y="130810"/>
                  </a:lnTo>
                  <a:lnTo>
                    <a:pt x="207264" y="82550"/>
                  </a:lnTo>
                  <a:lnTo>
                    <a:pt x="283464" y="82550"/>
                  </a:lnTo>
                  <a:lnTo>
                    <a:pt x="283464" y="63500"/>
                  </a:lnTo>
                  <a:lnTo>
                    <a:pt x="207264" y="63500"/>
                  </a:lnTo>
                  <a:lnTo>
                    <a:pt x="207264" y="17780"/>
                  </a:lnTo>
                  <a:lnTo>
                    <a:pt x="292608" y="17780"/>
                  </a:lnTo>
                  <a:lnTo>
                    <a:pt x="292608" y="0"/>
                  </a:lnTo>
                  <a:lnTo>
                    <a:pt x="185928" y="0"/>
                  </a:lnTo>
                  <a:lnTo>
                    <a:pt x="185928" y="17780"/>
                  </a:lnTo>
                  <a:lnTo>
                    <a:pt x="185928" y="63500"/>
                  </a:lnTo>
                  <a:lnTo>
                    <a:pt x="185928" y="82550"/>
                  </a:lnTo>
                  <a:lnTo>
                    <a:pt x="185928" y="130810"/>
                  </a:lnTo>
                  <a:lnTo>
                    <a:pt x="185928" y="151130"/>
                  </a:lnTo>
                  <a:lnTo>
                    <a:pt x="295656" y="151130"/>
                  </a:lnTo>
                  <a:lnTo>
                    <a:pt x="295656" y="130810"/>
                  </a:lnTo>
                  <a:close/>
                </a:path>
                <a:path w="631189" h="184150">
                  <a:moveTo>
                    <a:pt x="470916" y="0"/>
                  </a:moveTo>
                  <a:lnTo>
                    <a:pt x="448056" y="0"/>
                  </a:lnTo>
                  <a:lnTo>
                    <a:pt x="448056" y="63500"/>
                  </a:lnTo>
                  <a:lnTo>
                    <a:pt x="362712" y="63500"/>
                  </a:lnTo>
                  <a:lnTo>
                    <a:pt x="362712" y="0"/>
                  </a:lnTo>
                  <a:lnTo>
                    <a:pt x="341376" y="0"/>
                  </a:lnTo>
                  <a:lnTo>
                    <a:pt x="341376" y="63500"/>
                  </a:lnTo>
                  <a:lnTo>
                    <a:pt x="341376" y="83820"/>
                  </a:lnTo>
                  <a:lnTo>
                    <a:pt x="341376" y="149860"/>
                  </a:lnTo>
                  <a:lnTo>
                    <a:pt x="362712" y="149860"/>
                  </a:lnTo>
                  <a:lnTo>
                    <a:pt x="362712" y="83820"/>
                  </a:lnTo>
                  <a:lnTo>
                    <a:pt x="448056" y="83820"/>
                  </a:lnTo>
                  <a:lnTo>
                    <a:pt x="448056" y="149860"/>
                  </a:lnTo>
                  <a:lnTo>
                    <a:pt x="470916" y="149860"/>
                  </a:lnTo>
                  <a:lnTo>
                    <a:pt x="470916" y="83820"/>
                  </a:lnTo>
                  <a:lnTo>
                    <a:pt x="470916" y="63500"/>
                  </a:lnTo>
                  <a:lnTo>
                    <a:pt x="470916" y="0"/>
                  </a:lnTo>
                  <a:close/>
                </a:path>
                <a:path w="631189" h="184150">
                  <a:moveTo>
                    <a:pt x="630936" y="0"/>
                  </a:moveTo>
                  <a:lnTo>
                    <a:pt x="507492" y="0"/>
                  </a:lnTo>
                  <a:lnTo>
                    <a:pt x="507492" y="17780"/>
                  </a:lnTo>
                  <a:lnTo>
                    <a:pt x="559308" y="17780"/>
                  </a:lnTo>
                  <a:lnTo>
                    <a:pt x="559308" y="151130"/>
                  </a:lnTo>
                  <a:lnTo>
                    <a:pt x="579120" y="151130"/>
                  </a:lnTo>
                  <a:lnTo>
                    <a:pt x="579120" y="17780"/>
                  </a:lnTo>
                  <a:lnTo>
                    <a:pt x="630936" y="17780"/>
                  </a:lnTo>
                  <a:lnTo>
                    <a:pt x="630936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48383" y="533400"/>
              <a:ext cx="822960" cy="39624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920240" y="775715"/>
              <a:ext cx="521334" cy="183515"/>
            </a:xfrm>
            <a:custGeom>
              <a:avLst/>
              <a:gdLst/>
              <a:ahLst/>
              <a:cxnLst/>
              <a:rect l="l" t="t" r="r" b="b"/>
              <a:pathLst>
                <a:path w="521335" h="183515">
                  <a:moveTo>
                    <a:pt x="105156" y="0"/>
                  </a:moveTo>
                  <a:lnTo>
                    <a:pt x="83820" y="0"/>
                  </a:lnTo>
                  <a:lnTo>
                    <a:pt x="83820" y="131064"/>
                  </a:lnTo>
                  <a:lnTo>
                    <a:pt x="105156" y="131064"/>
                  </a:lnTo>
                  <a:lnTo>
                    <a:pt x="105156" y="0"/>
                  </a:lnTo>
                  <a:close/>
                </a:path>
                <a:path w="521335" h="183515">
                  <a:moveTo>
                    <a:pt x="210312" y="132207"/>
                  </a:moveTo>
                  <a:lnTo>
                    <a:pt x="187452" y="132207"/>
                  </a:lnTo>
                  <a:lnTo>
                    <a:pt x="187452" y="0"/>
                  </a:lnTo>
                  <a:lnTo>
                    <a:pt x="166116" y="0"/>
                  </a:lnTo>
                  <a:lnTo>
                    <a:pt x="166116" y="132207"/>
                  </a:lnTo>
                  <a:lnTo>
                    <a:pt x="21336" y="132207"/>
                  </a:lnTo>
                  <a:lnTo>
                    <a:pt x="21336" y="127"/>
                  </a:lnTo>
                  <a:lnTo>
                    <a:pt x="0" y="127"/>
                  </a:lnTo>
                  <a:lnTo>
                    <a:pt x="0" y="132207"/>
                  </a:lnTo>
                  <a:lnTo>
                    <a:pt x="0" y="149987"/>
                  </a:lnTo>
                  <a:lnTo>
                    <a:pt x="190500" y="149987"/>
                  </a:lnTo>
                  <a:lnTo>
                    <a:pt x="190500" y="183007"/>
                  </a:lnTo>
                  <a:lnTo>
                    <a:pt x="210312" y="183007"/>
                  </a:lnTo>
                  <a:lnTo>
                    <a:pt x="210312" y="149987"/>
                  </a:lnTo>
                  <a:lnTo>
                    <a:pt x="210312" y="132207"/>
                  </a:lnTo>
                  <a:close/>
                </a:path>
                <a:path w="521335" h="183515">
                  <a:moveTo>
                    <a:pt x="352044" y="130937"/>
                  </a:moveTo>
                  <a:lnTo>
                    <a:pt x="265176" y="130937"/>
                  </a:lnTo>
                  <a:lnTo>
                    <a:pt x="265176" y="83947"/>
                  </a:lnTo>
                  <a:lnTo>
                    <a:pt x="339852" y="83947"/>
                  </a:lnTo>
                  <a:lnTo>
                    <a:pt x="339852" y="63627"/>
                  </a:lnTo>
                  <a:lnTo>
                    <a:pt x="265176" y="63627"/>
                  </a:lnTo>
                  <a:lnTo>
                    <a:pt x="265176" y="17907"/>
                  </a:lnTo>
                  <a:lnTo>
                    <a:pt x="348996" y="17907"/>
                  </a:lnTo>
                  <a:lnTo>
                    <a:pt x="348996" y="127"/>
                  </a:lnTo>
                  <a:lnTo>
                    <a:pt x="243840" y="127"/>
                  </a:lnTo>
                  <a:lnTo>
                    <a:pt x="243840" y="17907"/>
                  </a:lnTo>
                  <a:lnTo>
                    <a:pt x="243840" y="63627"/>
                  </a:lnTo>
                  <a:lnTo>
                    <a:pt x="243840" y="83947"/>
                  </a:lnTo>
                  <a:lnTo>
                    <a:pt x="243840" y="130937"/>
                  </a:lnTo>
                  <a:lnTo>
                    <a:pt x="243840" y="151257"/>
                  </a:lnTo>
                  <a:lnTo>
                    <a:pt x="352044" y="151257"/>
                  </a:lnTo>
                  <a:lnTo>
                    <a:pt x="352044" y="130937"/>
                  </a:lnTo>
                  <a:close/>
                </a:path>
                <a:path w="521335" h="183515">
                  <a:moveTo>
                    <a:pt x="521208" y="127"/>
                  </a:moveTo>
                  <a:lnTo>
                    <a:pt x="499872" y="127"/>
                  </a:lnTo>
                  <a:lnTo>
                    <a:pt x="499872" y="66167"/>
                  </a:lnTo>
                  <a:lnTo>
                    <a:pt x="414528" y="66167"/>
                  </a:lnTo>
                  <a:lnTo>
                    <a:pt x="414528" y="127"/>
                  </a:lnTo>
                  <a:lnTo>
                    <a:pt x="393192" y="127"/>
                  </a:lnTo>
                  <a:lnTo>
                    <a:pt x="393192" y="66167"/>
                  </a:lnTo>
                  <a:lnTo>
                    <a:pt x="393192" y="83947"/>
                  </a:lnTo>
                  <a:lnTo>
                    <a:pt x="393192" y="149987"/>
                  </a:lnTo>
                  <a:lnTo>
                    <a:pt x="414528" y="149987"/>
                  </a:lnTo>
                  <a:lnTo>
                    <a:pt x="414528" y="83947"/>
                  </a:lnTo>
                  <a:lnTo>
                    <a:pt x="499872" y="83947"/>
                  </a:lnTo>
                  <a:lnTo>
                    <a:pt x="499872" y="149987"/>
                  </a:lnTo>
                  <a:lnTo>
                    <a:pt x="521208" y="149987"/>
                  </a:lnTo>
                  <a:lnTo>
                    <a:pt x="521208" y="83947"/>
                  </a:lnTo>
                  <a:lnTo>
                    <a:pt x="521208" y="66167"/>
                  </a:lnTo>
                  <a:lnTo>
                    <a:pt x="521208" y="127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8383" y="771144"/>
              <a:ext cx="1237488" cy="42976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496312" y="1014602"/>
              <a:ext cx="137160" cy="149860"/>
            </a:xfrm>
            <a:custGeom>
              <a:avLst/>
              <a:gdLst/>
              <a:ahLst/>
              <a:cxnLst/>
              <a:rect l="l" t="t" r="r" b="b"/>
              <a:pathLst>
                <a:path w="137160" h="149859">
                  <a:moveTo>
                    <a:pt x="137160" y="0"/>
                  </a:moveTo>
                  <a:lnTo>
                    <a:pt x="103632" y="0"/>
                  </a:lnTo>
                  <a:lnTo>
                    <a:pt x="103632" y="59690"/>
                  </a:lnTo>
                  <a:lnTo>
                    <a:pt x="35052" y="59690"/>
                  </a:lnTo>
                  <a:lnTo>
                    <a:pt x="35052" y="0"/>
                  </a:lnTo>
                  <a:lnTo>
                    <a:pt x="0" y="0"/>
                  </a:lnTo>
                  <a:lnTo>
                    <a:pt x="0" y="59690"/>
                  </a:lnTo>
                  <a:lnTo>
                    <a:pt x="0" y="88900"/>
                  </a:lnTo>
                  <a:lnTo>
                    <a:pt x="0" y="149860"/>
                  </a:lnTo>
                  <a:lnTo>
                    <a:pt x="35052" y="149860"/>
                  </a:lnTo>
                  <a:lnTo>
                    <a:pt x="35052" y="88900"/>
                  </a:lnTo>
                  <a:lnTo>
                    <a:pt x="103632" y="88900"/>
                  </a:lnTo>
                  <a:lnTo>
                    <a:pt x="103632" y="149860"/>
                  </a:lnTo>
                  <a:lnTo>
                    <a:pt x="137160" y="149860"/>
                  </a:lnTo>
                  <a:lnTo>
                    <a:pt x="137160" y="88900"/>
                  </a:lnTo>
                  <a:lnTo>
                    <a:pt x="137160" y="59690"/>
                  </a:lnTo>
                  <a:lnTo>
                    <a:pt x="137160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45663" y="1005840"/>
              <a:ext cx="390144" cy="195072"/>
            </a:xfrm>
            <a:prstGeom prst="rect">
              <a:avLst/>
            </a:prstGeom>
          </p:spPr>
        </p:pic>
      </p:grpSp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43865" marR="5080" indent="-431800">
              <a:lnSpc>
                <a:spcPts val="2700"/>
              </a:lnSpc>
              <a:spcBef>
                <a:spcPts val="640"/>
              </a:spcBef>
            </a:pPr>
            <a:r>
              <a:rPr spc="-2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spc="-20" dirty="0"/>
              <a:t>ОКТЯБРЬ</a:t>
            </a:r>
          </a:p>
          <a:p>
            <a:pPr marR="5080" algn="r">
              <a:lnSpc>
                <a:spcPts val="2700"/>
              </a:lnSpc>
            </a:pPr>
            <a:r>
              <a:rPr spc="-20" dirty="0"/>
              <a:t>2026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88973" y="1600720"/>
            <a:ext cx="44488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82065" marR="5080" indent="-1270000">
              <a:lnSpc>
                <a:spcPct val="1125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8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</a:t>
            </a:r>
            <a:r>
              <a:rPr sz="1600" b="1" spc="-2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5" dirty="0">
                <a:solidFill>
                  <a:srgbClr val="58595B"/>
                </a:solidFill>
                <a:latin typeface="Calibri"/>
                <a:cs typeface="Calibri"/>
              </a:rPr>
              <a:t>понедельник</a:t>
            </a:r>
            <a:r>
              <a:rPr sz="1600" b="1" spc="-4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2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четверг</a:t>
            </a:r>
            <a:r>
              <a:rPr sz="1600" b="1" spc="-30" dirty="0">
                <a:solidFill>
                  <a:srgbClr val="58595B"/>
                </a:solidFill>
                <a:latin typeface="Calibri"/>
                <a:cs typeface="Calibri"/>
              </a:rPr>
              <a:t> 08:00-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17:00,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5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08:00</a:t>
            </a:r>
            <a:r>
              <a:rPr sz="1600" b="1" spc="-2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4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58595B"/>
                </a:solidFill>
                <a:latin typeface="Calibri"/>
                <a:cs typeface="Calibri"/>
              </a:rPr>
              <a:t>15:45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381000" y="2243328"/>
          <a:ext cx="6790054" cy="56407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41375"/>
                <a:gridCol w="4928870"/>
                <a:gridCol w="1019809"/>
              </a:tblGrid>
              <a:tr h="639445">
                <a:tc>
                  <a:txBody>
                    <a:bodyPr/>
                    <a:lstStyle/>
                    <a:p>
                      <a:pPr marL="18732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Дата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Мероприятие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161290" marR="154305" indent="2540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Время начала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</a:tr>
              <a:tr h="63944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spc="-10" dirty="0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01.10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381000">
                        <a:lnSpc>
                          <a:spcPct val="101099"/>
                        </a:lnSpc>
                        <a:spcBef>
                          <a:spcPts val="21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октября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наш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день: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говорим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о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главном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для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пожилых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людей.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spc="-10" dirty="0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</a:tr>
              <a:tr h="63944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10" dirty="0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02.10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502920">
                        <a:lnSpc>
                          <a:spcPct val="101099"/>
                        </a:lnSpc>
                        <a:spcBef>
                          <a:spcPts val="21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Волонтёрство.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Участие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плетении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сетей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для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отправки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на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СВО.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</a:tr>
              <a:tr h="52514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05.10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Всемирный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день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учителя.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</a:tr>
              <a:tr h="63944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06.10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488950" indent="51435">
                        <a:lnSpc>
                          <a:spcPct val="101099"/>
                        </a:lnSpc>
                        <a:spcBef>
                          <a:spcPts val="20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Сезонная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вакцинация.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Беседа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работником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районной</a:t>
                      </a:r>
                      <a:r>
                        <a:rPr sz="18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больницы.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</a:tr>
              <a:tr h="63944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07.10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442595">
                        <a:lnSpc>
                          <a:spcPct val="101099"/>
                        </a:lnSpc>
                        <a:spcBef>
                          <a:spcPts val="20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«Школа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здорового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мозга».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Нейрогимнастика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для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пожилых.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</a:tr>
              <a:tr h="63944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08.10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60325">
                        <a:lnSpc>
                          <a:spcPct val="101099"/>
                        </a:lnSpc>
                        <a:spcBef>
                          <a:spcPts val="204"/>
                        </a:spcBef>
                        <a:tabLst>
                          <a:tab pos="1243330" algn="l"/>
                          <a:tab pos="2858770" algn="l"/>
                          <a:tab pos="4507230" algn="l"/>
                        </a:tabLst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Основы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финансовой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грамотности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для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пенсионеров.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Образовательное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занятие.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</a:tr>
              <a:tr h="63944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09.10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310515">
                        <a:lnSpc>
                          <a:spcPct val="101099"/>
                        </a:lnSpc>
                        <a:spcBef>
                          <a:spcPts val="20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9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октября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всемирный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день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почты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(истории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о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почте,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которых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есть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место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чуду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абсурду).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</a:tr>
              <a:tr h="63944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12.10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1024890">
                        <a:lnSpc>
                          <a:spcPct val="101099"/>
                        </a:lnSpc>
                        <a:spcBef>
                          <a:spcPts val="20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Индивидуальное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консультирование</a:t>
                      </a:r>
                      <a:r>
                        <a:rPr sz="1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по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пенсионным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социальным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вопросам.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sp>
        <p:nvSpPr>
          <p:cNvPr id="17" name="object 17"/>
          <p:cNvSpPr txBox="1"/>
          <p:nvPr/>
        </p:nvSpPr>
        <p:spPr>
          <a:xfrm>
            <a:off x="420268" y="8841816"/>
            <a:ext cx="3171825" cy="170815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>
              <a:lnSpc>
                <a:spcPct val="75000"/>
              </a:lnSpc>
              <a:spcBef>
                <a:spcPts val="280"/>
              </a:spcBef>
            </a:pPr>
            <a:r>
              <a:rPr sz="36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МЫ</a:t>
            </a:r>
            <a:r>
              <a:rPr sz="3600" b="1" spc="-1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spc="-65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3600" b="1" spc="-1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spc="-2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3600">
              <a:latin typeface="Calibri"/>
              <a:cs typeface="Calibri"/>
            </a:endParaRPr>
          </a:p>
          <a:p>
            <a:pPr marL="15240">
              <a:lnSpc>
                <a:spcPts val="1490"/>
              </a:lnSpc>
              <a:spcBef>
                <a:spcPts val="844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>
              <a:latin typeface="Calibri"/>
              <a:cs typeface="Calibri"/>
            </a:endParaRPr>
          </a:p>
          <a:p>
            <a:pPr marL="15240" marR="278130">
              <a:lnSpc>
                <a:spcPct val="86500"/>
              </a:lnSpc>
              <a:spcBef>
                <a:spcPts val="1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Адрес: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 г.Благодарный,</a:t>
            </a:r>
            <a:r>
              <a:rPr sz="13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ул.Вокзальная, </a:t>
            </a:r>
            <a:r>
              <a:rPr sz="1300" spc="-25" dirty="0">
                <a:solidFill>
                  <a:srgbClr val="FFFFFF"/>
                </a:solidFill>
                <a:latin typeface="Calibri"/>
                <a:cs typeface="Calibri"/>
              </a:rPr>
              <a:t>23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Контактный</a:t>
            </a:r>
            <a:r>
              <a:rPr sz="13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номер:</a:t>
            </a:r>
            <a:r>
              <a:rPr sz="13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Calibri"/>
                <a:cs typeface="Calibri"/>
              </a:rPr>
              <a:t>8(86549)2-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40-</a:t>
            </a:r>
            <a:r>
              <a:rPr sz="1300" spc="-25" dirty="0">
                <a:solidFill>
                  <a:srgbClr val="FFFFFF"/>
                </a:solidFill>
                <a:latin typeface="Calibri"/>
                <a:cs typeface="Calibri"/>
              </a:rPr>
              <a:t>12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Дырина</a:t>
            </a:r>
            <a:r>
              <a:rPr sz="13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И.В.,</a:t>
            </a:r>
            <a:r>
              <a:rPr sz="13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Иванова </a:t>
            </a:r>
            <a:r>
              <a:rPr sz="1300" spc="-20" dirty="0">
                <a:solidFill>
                  <a:srgbClr val="FFFFFF"/>
                </a:solidFill>
                <a:latin typeface="Calibri"/>
                <a:cs typeface="Calibri"/>
              </a:rPr>
              <a:t>С.И.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227064" y="8601456"/>
            <a:ext cx="815340" cy="815340"/>
            <a:chOff x="6227064" y="8601456"/>
            <a:chExt cx="815340" cy="815340"/>
          </a:xfrm>
        </p:grpSpPr>
        <p:sp>
          <p:nvSpPr>
            <p:cNvPr id="13" name="object 13"/>
            <p:cNvSpPr/>
            <p:nvPr/>
          </p:nvSpPr>
          <p:spPr>
            <a:xfrm>
              <a:off x="6227064" y="8601456"/>
              <a:ext cx="815340" cy="815340"/>
            </a:xfrm>
            <a:custGeom>
              <a:avLst/>
              <a:gdLst/>
              <a:ahLst/>
              <a:cxnLst/>
              <a:rect l="l" t="t" r="r" b="b"/>
              <a:pathLst>
                <a:path w="815340" h="815340">
                  <a:moveTo>
                    <a:pt x="408432" y="0"/>
                  </a:moveTo>
                  <a:lnTo>
                    <a:pt x="360803" y="2748"/>
                  </a:lnTo>
                  <a:lnTo>
                    <a:pt x="314788" y="10787"/>
                  </a:lnTo>
                  <a:lnTo>
                    <a:pt x="270692" y="23813"/>
                  </a:lnTo>
                  <a:lnTo>
                    <a:pt x="228822" y="41516"/>
                  </a:lnTo>
                  <a:lnTo>
                    <a:pt x="189484" y="63592"/>
                  </a:lnTo>
                  <a:lnTo>
                    <a:pt x="152986" y="89733"/>
                  </a:lnTo>
                  <a:lnTo>
                    <a:pt x="119633" y="119634"/>
                  </a:lnTo>
                  <a:lnTo>
                    <a:pt x="89733" y="152986"/>
                  </a:lnTo>
                  <a:lnTo>
                    <a:pt x="63592" y="189484"/>
                  </a:lnTo>
                  <a:lnTo>
                    <a:pt x="41516" y="228822"/>
                  </a:lnTo>
                  <a:lnTo>
                    <a:pt x="23813" y="270692"/>
                  </a:lnTo>
                  <a:lnTo>
                    <a:pt x="10787" y="314788"/>
                  </a:lnTo>
                  <a:lnTo>
                    <a:pt x="2748" y="360803"/>
                  </a:lnTo>
                  <a:lnTo>
                    <a:pt x="0" y="408432"/>
                  </a:lnTo>
                  <a:lnTo>
                    <a:pt x="2748" y="455756"/>
                  </a:lnTo>
                  <a:lnTo>
                    <a:pt x="10787" y="501511"/>
                  </a:lnTo>
                  <a:lnTo>
                    <a:pt x="23813" y="545387"/>
                  </a:lnTo>
                  <a:lnTo>
                    <a:pt x="41516" y="587073"/>
                  </a:lnTo>
                  <a:lnTo>
                    <a:pt x="63592" y="626260"/>
                  </a:lnTo>
                  <a:lnTo>
                    <a:pt x="89733" y="662637"/>
                  </a:lnTo>
                  <a:lnTo>
                    <a:pt x="119634" y="695896"/>
                  </a:lnTo>
                  <a:lnTo>
                    <a:pt x="152986" y="725726"/>
                  </a:lnTo>
                  <a:lnTo>
                    <a:pt x="189484" y="751816"/>
                  </a:lnTo>
                  <a:lnTo>
                    <a:pt x="228822" y="773858"/>
                  </a:lnTo>
                  <a:lnTo>
                    <a:pt x="270692" y="791541"/>
                  </a:lnTo>
                  <a:lnTo>
                    <a:pt x="314788" y="804556"/>
                  </a:lnTo>
                  <a:lnTo>
                    <a:pt x="360803" y="812592"/>
                  </a:lnTo>
                  <a:lnTo>
                    <a:pt x="408432" y="815340"/>
                  </a:lnTo>
                  <a:lnTo>
                    <a:pt x="456038" y="812592"/>
                  </a:lnTo>
                  <a:lnTo>
                    <a:pt x="501991" y="804556"/>
                  </a:lnTo>
                  <a:lnTo>
                    <a:pt x="545991" y="791541"/>
                  </a:lnTo>
                  <a:lnTo>
                    <a:pt x="587739" y="773858"/>
                  </a:lnTo>
                  <a:lnTo>
                    <a:pt x="626934" y="751816"/>
                  </a:lnTo>
                  <a:lnTo>
                    <a:pt x="663277" y="725726"/>
                  </a:lnTo>
                  <a:lnTo>
                    <a:pt x="696467" y="695896"/>
                  </a:lnTo>
                  <a:lnTo>
                    <a:pt x="726205" y="662637"/>
                  </a:lnTo>
                  <a:lnTo>
                    <a:pt x="752191" y="626260"/>
                  </a:lnTo>
                  <a:lnTo>
                    <a:pt x="774125" y="587073"/>
                  </a:lnTo>
                  <a:lnTo>
                    <a:pt x="791706" y="545387"/>
                  </a:lnTo>
                  <a:lnTo>
                    <a:pt x="804636" y="501511"/>
                  </a:lnTo>
                  <a:lnTo>
                    <a:pt x="812614" y="455756"/>
                  </a:lnTo>
                  <a:lnTo>
                    <a:pt x="815339" y="408432"/>
                  </a:lnTo>
                  <a:lnTo>
                    <a:pt x="812614" y="360803"/>
                  </a:lnTo>
                  <a:lnTo>
                    <a:pt x="804636" y="314788"/>
                  </a:lnTo>
                  <a:lnTo>
                    <a:pt x="791706" y="270692"/>
                  </a:lnTo>
                  <a:lnTo>
                    <a:pt x="774125" y="228822"/>
                  </a:lnTo>
                  <a:lnTo>
                    <a:pt x="752191" y="189484"/>
                  </a:lnTo>
                  <a:lnTo>
                    <a:pt x="726205" y="152986"/>
                  </a:lnTo>
                  <a:lnTo>
                    <a:pt x="696467" y="119634"/>
                  </a:lnTo>
                  <a:lnTo>
                    <a:pt x="663277" y="89733"/>
                  </a:lnTo>
                  <a:lnTo>
                    <a:pt x="626934" y="63592"/>
                  </a:lnTo>
                  <a:lnTo>
                    <a:pt x="587739" y="41516"/>
                  </a:lnTo>
                  <a:lnTo>
                    <a:pt x="545991" y="23813"/>
                  </a:lnTo>
                  <a:lnTo>
                    <a:pt x="501991" y="10787"/>
                  </a:lnTo>
                  <a:lnTo>
                    <a:pt x="456038" y="2748"/>
                  </a:lnTo>
                  <a:lnTo>
                    <a:pt x="4084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30696" y="8744712"/>
              <a:ext cx="606551" cy="527304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163311" y="9555480"/>
            <a:ext cx="859536" cy="862584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6334747" y="9577456"/>
            <a:ext cx="882650" cy="63500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96520">
              <a:lnSpc>
                <a:spcPts val="800"/>
              </a:lnSpc>
              <a:spcBef>
                <a:spcPts val="60"/>
              </a:spcBef>
            </a:pPr>
            <a:r>
              <a:rPr sz="800" spc="-20" dirty="0">
                <a:solidFill>
                  <a:srgbClr val="FFFFFF"/>
                </a:solidFill>
                <a:latin typeface="Calibri"/>
                <a:cs typeface="Calibri"/>
              </a:rPr>
              <a:t>Отделение</a:t>
            </a:r>
            <a:r>
              <a:rPr sz="8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>
              <a:latin typeface="Calibri"/>
              <a:cs typeface="Calibri"/>
            </a:endParaRPr>
          </a:p>
          <a:p>
            <a:pPr marL="12700">
              <a:lnSpc>
                <a:spcPts val="72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социального</a:t>
            </a:r>
            <a:endParaRPr sz="800">
              <a:latin typeface="Calibri"/>
              <a:cs typeface="Calibri"/>
            </a:endParaRPr>
          </a:p>
          <a:p>
            <a:pPr marL="12700">
              <a:lnSpc>
                <a:spcPts val="805"/>
              </a:lnSpc>
            </a:pPr>
            <a:r>
              <a:rPr sz="800" spc="-2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>
              <a:latin typeface="Calibri"/>
              <a:cs typeface="Calibri"/>
            </a:endParaRPr>
          </a:p>
          <a:p>
            <a:pPr marL="12700" marR="5080">
              <a:lnSpc>
                <a:spcPts val="790"/>
              </a:lnSpc>
              <a:spcBef>
                <a:spcPts val="90"/>
              </a:spcBef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30" dirty="0">
                <a:solidFill>
                  <a:srgbClr val="FFFFFF"/>
                </a:solidFill>
                <a:latin typeface="Calibri"/>
                <a:cs typeface="Calibri"/>
              </a:rPr>
              <a:t>Ставропольскому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Calibri"/>
                <a:cs typeface="Calibri"/>
              </a:rPr>
              <a:t>краю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5968" y="210312"/>
            <a:ext cx="850391" cy="963168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548383" y="533400"/>
            <a:ext cx="1487805" cy="668020"/>
            <a:chOff x="1548383" y="533400"/>
            <a:chExt cx="1487805" cy="668020"/>
          </a:xfrm>
        </p:grpSpPr>
        <p:sp>
          <p:nvSpPr>
            <p:cNvPr id="6" name="object 6"/>
            <p:cNvSpPr/>
            <p:nvPr/>
          </p:nvSpPr>
          <p:spPr>
            <a:xfrm>
              <a:off x="1578864" y="539622"/>
              <a:ext cx="631190" cy="184150"/>
            </a:xfrm>
            <a:custGeom>
              <a:avLst/>
              <a:gdLst/>
              <a:ahLst/>
              <a:cxnLst/>
              <a:rect l="l" t="t" r="r" b="b"/>
              <a:pathLst>
                <a:path w="631189" h="184150">
                  <a:moveTo>
                    <a:pt x="149352" y="130810"/>
                  </a:moveTo>
                  <a:lnTo>
                    <a:pt x="126492" y="130810"/>
                  </a:lnTo>
                  <a:lnTo>
                    <a:pt x="126492" y="0"/>
                  </a:lnTo>
                  <a:lnTo>
                    <a:pt x="105156" y="0"/>
                  </a:lnTo>
                  <a:lnTo>
                    <a:pt x="105156" y="130810"/>
                  </a:lnTo>
                  <a:lnTo>
                    <a:pt x="21336" y="130810"/>
                  </a:lnTo>
                  <a:lnTo>
                    <a:pt x="21336" y="0"/>
                  </a:lnTo>
                  <a:lnTo>
                    <a:pt x="0" y="0"/>
                  </a:lnTo>
                  <a:lnTo>
                    <a:pt x="0" y="130810"/>
                  </a:lnTo>
                  <a:lnTo>
                    <a:pt x="0" y="151130"/>
                  </a:lnTo>
                  <a:lnTo>
                    <a:pt x="129540" y="151130"/>
                  </a:lnTo>
                  <a:lnTo>
                    <a:pt x="129540" y="184150"/>
                  </a:lnTo>
                  <a:lnTo>
                    <a:pt x="149352" y="184150"/>
                  </a:lnTo>
                  <a:lnTo>
                    <a:pt x="149352" y="151130"/>
                  </a:lnTo>
                  <a:lnTo>
                    <a:pt x="149352" y="130810"/>
                  </a:lnTo>
                  <a:close/>
                </a:path>
                <a:path w="631189" h="184150">
                  <a:moveTo>
                    <a:pt x="295656" y="130810"/>
                  </a:moveTo>
                  <a:lnTo>
                    <a:pt x="207264" y="130810"/>
                  </a:lnTo>
                  <a:lnTo>
                    <a:pt x="207264" y="82550"/>
                  </a:lnTo>
                  <a:lnTo>
                    <a:pt x="283464" y="82550"/>
                  </a:lnTo>
                  <a:lnTo>
                    <a:pt x="283464" y="63500"/>
                  </a:lnTo>
                  <a:lnTo>
                    <a:pt x="207264" y="63500"/>
                  </a:lnTo>
                  <a:lnTo>
                    <a:pt x="207264" y="17780"/>
                  </a:lnTo>
                  <a:lnTo>
                    <a:pt x="292608" y="17780"/>
                  </a:lnTo>
                  <a:lnTo>
                    <a:pt x="292608" y="0"/>
                  </a:lnTo>
                  <a:lnTo>
                    <a:pt x="185928" y="0"/>
                  </a:lnTo>
                  <a:lnTo>
                    <a:pt x="185928" y="17780"/>
                  </a:lnTo>
                  <a:lnTo>
                    <a:pt x="185928" y="63500"/>
                  </a:lnTo>
                  <a:lnTo>
                    <a:pt x="185928" y="82550"/>
                  </a:lnTo>
                  <a:lnTo>
                    <a:pt x="185928" y="130810"/>
                  </a:lnTo>
                  <a:lnTo>
                    <a:pt x="185928" y="151130"/>
                  </a:lnTo>
                  <a:lnTo>
                    <a:pt x="295656" y="151130"/>
                  </a:lnTo>
                  <a:lnTo>
                    <a:pt x="295656" y="130810"/>
                  </a:lnTo>
                  <a:close/>
                </a:path>
                <a:path w="631189" h="184150">
                  <a:moveTo>
                    <a:pt x="470916" y="0"/>
                  </a:moveTo>
                  <a:lnTo>
                    <a:pt x="448056" y="0"/>
                  </a:lnTo>
                  <a:lnTo>
                    <a:pt x="448056" y="63500"/>
                  </a:lnTo>
                  <a:lnTo>
                    <a:pt x="362712" y="63500"/>
                  </a:lnTo>
                  <a:lnTo>
                    <a:pt x="362712" y="0"/>
                  </a:lnTo>
                  <a:lnTo>
                    <a:pt x="341376" y="0"/>
                  </a:lnTo>
                  <a:lnTo>
                    <a:pt x="341376" y="63500"/>
                  </a:lnTo>
                  <a:lnTo>
                    <a:pt x="341376" y="83820"/>
                  </a:lnTo>
                  <a:lnTo>
                    <a:pt x="341376" y="149860"/>
                  </a:lnTo>
                  <a:lnTo>
                    <a:pt x="362712" y="149860"/>
                  </a:lnTo>
                  <a:lnTo>
                    <a:pt x="362712" y="83820"/>
                  </a:lnTo>
                  <a:lnTo>
                    <a:pt x="448056" y="83820"/>
                  </a:lnTo>
                  <a:lnTo>
                    <a:pt x="448056" y="149860"/>
                  </a:lnTo>
                  <a:lnTo>
                    <a:pt x="470916" y="149860"/>
                  </a:lnTo>
                  <a:lnTo>
                    <a:pt x="470916" y="83820"/>
                  </a:lnTo>
                  <a:lnTo>
                    <a:pt x="470916" y="63500"/>
                  </a:lnTo>
                  <a:lnTo>
                    <a:pt x="470916" y="0"/>
                  </a:lnTo>
                  <a:close/>
                </a:path>
                <a:path w="631189" h="184150">
                  <a:moveTo>
                    <a:pt x="630936" y="0"/>
                  </a:moveTo>
                  <a:lnTo>
                    <a:pt x="507492" y="0"/>
                  </a:lnTo>
                  <a:lnTo>
                    <a:pt x="507492" y="17780"/>
                  </a:lnTo>
                  <a:lnTo>
                    <a:pt x="559308" y="17780"/>
                  </a:lnTo>
                  <a:lnTo>
                    <a:pt x="559308" y="151130"/>
                  </a:lnTo>
                  <a:lnTo>
                    <a:pt x="579120" y="151130"/>
                  </a:lnTo>
                  <a:lnTo>
                    <a:pt x="579120" y="17780"/>
                  </a:lnTo>
                  <a:lnTo>
                    <a:pt x="630936" y="17780"/>
                  </a:lnTo>
                  <a:lnTo>
                    <a:pt x="630936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48383" y="533400"/>
              <a:ext cx="822960" cy="39624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920240" y="775715"/>
              <a:ext cx="521334" cy="183515"/>
            </a:xfrm>
            <a:custGeom>
              <a:avLst/>
              <a:gdLst/>
              <a:ahLst/>
              <a:cxnLst/>
              <a:rect l="l" t="t" r="r" b="b"/>
              <a:pathLst>
                <a:path w="521335" h="183515">
                  <a:moveTo>
                    <a:pt x="105156" y="0"/>
                  </a:moveTo>
                  <a:lnTo>
                    <a:pt x="83820" y="0"/>
                  </a:lnTo>
                  <a:lnTo>
                    <a:pt x="83820" y="131064"/>
                  </a:lnTo>
                  <a:lnTo>
                    <a:pt x="105156" y="131064"/>
                  </a:lnTo>
                  <a:lnTo>
                    <a:pt x="105156" y="0"/>
                  </a:lnTo>
                  <a:close/>
                </a:path>
                <a:path w="521335" h="183515">
                  <a:moveTo>
                    <a:pt x="210312" y="132207"/>
                  </a:moveTo>
                  <a:lnTo>
                    <a:pt x="187452" y="132207"/>
                  </a:lnTo>
                  <a:lnTo>
                    <a:pt x="187452" y="0"/>
                  </a:lnTo>
                  <a:lnTo>
                    <a:pt x="166116" y="0"/>
                  </a:lnTo>
                  <a:lnTo>
                    <a:pt x="166116" y="132207"/>
                  </a:lnTo>
                  <a:lnTo>
                    <a:pt x="21336" y="132207"/>
                  </a:lnTo>
                  <a:lnTo>
                    <a:pt x="21336" y="127"/>
                  </a:lnTo>
                  <a:lnTo>
                    <a:pt x="0" y="127"/>
                  </a:lnTo>
                  <a:lnTo>
                    <a:pt x="0" y="132207"/>
                  </a:lnTo>
                  <a:lnTo>
                    <a:pt x="0" y="149987"/>
                  </a:lnTo>
                  <a:lnTo>
                    <a:pt x="190500" y="149987"/>
                  </a:lnTo>
                  <a:lnTo>
                    <a:pt x="190500" y="183007"/>
                  </a:lnTo>
                  <a:lnTo>
                    <a:pt x="210312" y="183007"/>
                  </a:lnTo>
                  <a:lnTo>
                    <a:pt x="210312" y="149987"/>
                  </a:lnTo>
                  <a:lnTo>
                    <a:pt x="210312" y="132207"/>
                  </a:lnTo>
                  <a:close/>
                </a:path>
                <a:path w="521335" h="183515">
                  <a:moveTo>
                    <a:pt x="352044" y="130937"/>
                  </a:moveTo>
                  <a:lnTo>
                    <a:pt x="265176" y="130937"/>
                  </a:lnTo>
                  <a:lnTo>
                    <a:pt x="265176" y="83947"/>
                  </a:lnTo>
                  <a:lnTo>
                    <a:pt x="339852" y="83947"/>
                  </a:lnTo>
                  <a:lnTo>
                    <a:pt x="339852" y="63627"/>
                  </a:lnTo>
                  <a:lnTo>
                    <a:pt x="265176" y="63627"/>
                  </a:lnTo>
                  <a:lnTo>
                    <a:pt x="265176" y="17907"/>
                  </a:lnTo>
                  <a:lnTo>
                    <a:pt x="348996" y="17907"/>
                  </a:lnTo>
                  <a:lnTo>
                    <a:pt x="348996" y="127"/>
                  </a:lnTo>
                  <a:lnTo>
                    <a:pt x="243840" y="127"/>
                  </a:lnTo>
                  <a:lnTo>
                    <a:pt x="243840" y="17907"/>
                  </a:lnTo>
                  <a:lnTo>
                    <a:pt x="243840" y="63627"/>
                  </a:lnTo>
                  <a:lnTo>
                    <a:pt x="243840" y="83947"/>
                  </a:lnTo>
                  <a:lnTo>
                    <a:pt x="243840" y="130937"/>
                  </a:lnTo>
                  <a:lnTo>
                    <a:pt x="243840" y="151257"/>
                  </a:lnTo>
                  <a:lnTo>
                    <a:pt x="352044" y="151257"/>
                  </a:lnTo>
                  <a:lnTo>
                    <a:pt x="352044" y="130937"/>
                  </a:lnTo>
                  <a:close/>
                </a:path>
                <a:path w="521335" h="183515">
                  <a:moveTo>
                    <a:pt x="521208" y="127"/>
                  </a:moveTo>
                  <a:lnTo>
                    <a:pt x="499872" y="127"/>
                  </a:lnTo>
                  <a:lnTo>
                    <a:pt x="499872" y="66167"/>
                  </a:lnTo>
                  <a:lnTo>
                    <a:pt x="414528" y="66167"/>
                  </a:lnTo>
                  <a:lnTo>
                    <a:pt x="414528" y="127"/>
                  </a:lnTo>
                  <a:lnTo>
                    <a:pt x="393192" y="127"/>
                  </a:lnTo>
                  <a:lnTo>
                    <a:pt x="393192" y="66167"/>
                  </a:lnTo>
                  <a:lnTo>
                    <a:pt x="393192" y="83947"/>
                  </a:lnTo>
                  <a:lnTo>
                    <a:pt x="393192" y="149987"/>
                  </a:lnTo>
                  <a:lnTo>
                    <a:pt x="414528" y="149987"/>
                  </a:lnTo>
                  <a:lnTo>
                    <a:pt x="414528" y="83947"/>
                  </a:lnTo>
                  <a:lnTo>
                    <a:pt x="499872" y="83947"/>
                  </a:lnTo>
                  <a:lnTo>
                    <a:pt x="499872" y="149987"/>
                  </a:lnTo>
                  <a:lnTo>
                    <a:pt x="521208" y="149987"/>
                  </a:lnTo>
                  <a:lnTo>
                    <a:pt x="521208" y="83947"/>
                  </a:lnTo>
                  <a:lnTo>
                    <a:pt x="521208" y="66167"/>
                  </a:lnTo>
                  <a:lnTo>
                    <a:pt x="521208" y="127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8383" y="771144"/>
              <a:ext cx="1237488" cy="42976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496312" y="1014602"/>
              <a:ext cx="137160" cy="149860"/>
            </a:xfrm>
            <a:custGeom>
              <a:avLst/>
              <a:gdLst/>
              <a:ahLst/>
              <a:cxnLst/>
              <a:rect l="l" t="t" r="r" b="b"/>
              <a:pathLst>
                <a:path w="137160" h="149859">
                  <a:moveTo>
                    <a:pt x="137160" y="0"/>
                  </a:moveTo>
                  <a:lnTo>
                    <a:pt x="103632" y="0"/>
                  </a:lnTo>
                  <a:lnTo>
                    <a:pt x="103632" y="59690"/>
                  </a:lnTo>
                  <a:lnTo>
                    <a:pt x="35052" y="59690"/>
                  </a:lnTo>
                  <a:lnTo>
                    <a:pt x="35052" y="0"/>
                  </a:lnTo>
                  <a:lnTo>
                    <a:pt x="0" y="0"/>
                  </a:lnTo>
                  <a:lnTo>
                    <a:pt x="0" y="59690"/>
                  </a:lnTo>
                  <a:lnTo>
                    <a:pt x="0" y="88900"/>
                  </a:lnTo>
                  <a:lnTo>
                    <a:pt x="0" y="149860"/>
                  </a:lnTo>
                  <a:lnTo>
                    <a:pt x="35052" y="149860"/>
                  </a:lnTo>
                  <a:lnTo>
                    <a:pt x="35052" y="88900"/>
                  </a:lnTo>
                  <a:lnTo>
                    <a:pt x="103632" y="88900"/>
                  </a:lnTo>
                  <a:lnTo>
                    <a:pt x="103632" y="149860"/>
                  </a:lnTo>
                  <a:lnTo>
                    <a:pt x="137160" y="149860"/>
                  </a:lnTo>
                  <a:lnTo>
                    <a:pt x="137160" y="88900"/>
                  </a:lnTo>
                  <a:lnTo>
                    <a:pt x="137160" y="59690"/>
                  </a:lnTo>
                  <a:lnTo>
                    <a:pt x="137160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45663" y="1005840"/>
              <a:ext cx="390144" cy="195072"/>
            </a:xfrm>
            <a:prstGeom prst="rect">
              <a:avLst/>
            </a:prstGeom>
          </p:spPr>
        </p:pic>
      </p:grpSp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43865" marR="5080" indent="-431800">
              <a:lnSpc>
                <a:spcPts val="2700"/>
              </a:lnSpc>
              <a:spcBef>
                <a:spcPts val="640"/>
              </a:spcBef>
            </a:pPr>
            <a:r>
              <a:rPr spc="-2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spc="-20" dirty="0"/>
              <a:t>ОКТЯБРЬ</a:t>
            </a:r>
          </a:p>
          <a:p>
            <a:pPr marR="5080" algn="r">
              <a:lnSpc>
                <a:spcPts val="2700"/>
              </a:lnSpc>
            </a:pPr>
            <a:r>
              <a:rPr spc="-20" dirty="0"/>
              <a:t>2026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95056" y="1629715"/>
            <a:ext cx="44488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82065" marR="5080" indent="-1270000">
              <a:lnSpc>
                <a:spcPct val="1125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8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</a:t>
            </a:r>
            <a:r>
              <a:rPr sz="1600" b="1" spc="-2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5" dirty="0">
                <a:solidFill>
                  <a:srgbClr val="58595B"/>
                </a:solidFill>
                <a:latin typeface="Calibri"/>
                <a:cs typeface="Calibri"/>
              </a:rPr>
              <a:t>понедельник</a:t>
            </a:r>
            <a:r>
              <a:rPr sz="1600" b="1" spc="-4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2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четверг</a:t>
            </a:r>
            <a:r>
              <a:rPr sz="1600" b="1" spc="-30" dirty="0">
                <a:solidFill>
                  <a:srgbClr val="58595B"/>
                </a:solidFill>
                <a:latin typeface="Calibri"/>
                <a:cs typeface="Calibri"/>
              </a:rPr>
              <a:t> 08:00-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17:00,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5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08:00</a:t>
            </a:r>
            <a:r>
              <a:rPr sz="1600" b="1" spc="-2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4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58595B"/>
                </a:solidFill>
                <a:latin typeface="Calibri"/>
                <a:cs typeface="Calibri"/>
              </a:rPr>
              <a:t>15:45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381000" y="2196084"/>
          <a:ext cx="6878320" cy="54489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41375"/>
                <a:gridCol w="4796155"/>
                <a:gridCol w="1152525"/>
              </a:tblGrid>
              <a:tr h="676275">
                <a:tc>
                  <a:txBody>
                    <a:bodyPr/>
                    <a:lstStyle/>
                    <a:p>
                      <a:pPr marL="18732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Дата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Мероприятие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227965" marR="220345" indent="26034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Время начала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</a:tr>
              <a:tr h="63944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13.10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58419">
                        <a:lnSpc>
                          <a:spcPct val="101099"/>
                        </a:lnSpc>
                        <a:spcBef>
                          <a:spcPts val="21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Территория</a:t>
                      </a:r>
                      <a:r>
                        <a:rPr sz="1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хорошего</a:t>
                      </a:r>
                      <a:r>
                        <a:rPr sz="1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настроения.</a:t>
                      </a:r>
                      <a:r>
                        <a:rPr sz="1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Настольные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игры.</a:t>
                      </a:r>
                      <a:r>
                        <a:rPr sz="18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Свободное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общение.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</a:tr>
              <a:tr h="118808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10" dirty="0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14.10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634365">
                        <a:lnSpc>
                          <a:spcPct val="100000"/>
                        </a:lnSpc>
                        <a:spcBef>
                          <a:spcPts val="240"/>
                        </a:spcBef>
                        <a:tabLst>
                          <a:tab pos="1581150" algn="l"/>
                        </a:tabLst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«Компьютерная грамотность» Практическое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	занятие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по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получению государственных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услуг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СФР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через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Единый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портал</a:t>
                      </a:r>
                      <a:r>
                        <a:rPr sz="18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государственных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услуг.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</a:tr>
              <a:tr h="63944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10" dirty="0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15.10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1234440">
                        <a:lnSpc>
                          <a:spcPct val="101099"/>
                        </a:lnSpc>
                        <a:spcBef>
                          <a:spcPts val="21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Поэтический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час.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Ко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дню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рождения М.Ю.Лермонтова.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</a:tr>
              <a:tr h="64135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16.10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246379">
                        <a:lnSpc>
                          <a:spcPct val="101099"/>
                        </a:lnSpc>
                        <a:spcBef>
                          <a:spcPts val="21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Просмотр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фильмов</a:t>
                      </a:r>
                      <a:r>
                        <a:rPr sz="18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Русского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географического общества.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</a:tr>
              <a:tr h="38544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19.10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День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отца.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Чествуем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отцов.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</a:tr>
              <a:tr h="63944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20.10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2565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Национальные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кухни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России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(к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году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единства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народов</a:t>
                      </a:r>
                      <a:r>
                        <a:rPr sz="1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России).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</a:tr>
              <a:tr h="63944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21.10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58419">
                        <a:lnSpc>
                          <a:spcPct val="101200"/>
                        </a:lnSpc>
                        <a:spcBef>
                          <a:spcPts val="21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Территория</a:t>
                      </a:r>
                      <a:r>
                        <a:rPr sz="1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хорошего</a:t>
                      </a:r>
                      <a:r>
                        <a:rPr sz="1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настроения.</a:t>
                      </a:r>
                      <a:r>
                        <a:rPr sz="1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Настольные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игры.</a:t>
                      </a:r>
                      <a:r>
                        <a:rPr sz="18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Свободное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общение.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spc="-10" dirty="0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17" name="object 17"/>
          <p:cNvSpPr txBox="1"/>
          <p:nvPr/>
        </p:nvSpPr>
        <p:spPr>
          <a:xfrm>
            <a:off x="420268" y="8841816"/>
            <a:ext cx="3171825" cy="170815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>
              <a:lnSpc>
                <a:spcPct val="75000"/>
              </a:lnSpc>
              <a:spcBef>
                <a:spcPts val="280"/>
              </a:spcBef>
            </a:pPr>
            <a:r>
              <a:rPr sz="36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МЫ</a:t>
            </a:r>
            <a:r>
              <a:rPr sz="3600" b="1" spc="-1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spc="-65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3600" b="1" spc="-1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spc="-2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3600">
              <a:latin typeface="Calibri"/>
              <a:cs typeface="Calibri"/>
            </a:endParaRPr>
          </a:p>
          <a:p>
            <a:pPr marL="15240">
              <a:lnSpc>
                <a:spcPts val="1490"/>
              </a:lnSpc>
              <a:spcBef>
                <a:spcPts val="844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>
              <a:latin typeface="Calibri"/>
              <a:cs typeface="Calibri"/>
            </a:endParaRPr>
          </a:p>
          <a:p>
            <a:pPr marL="15240" marR="278130">
              <a:lnSpc>
                <a:spcPct val="86500"/>
              </a:lnSpc>
              <a:spcBef>
                <a:spcPts val="1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Адрес: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 г.Благодарный,</a:t>
            </a:r>
            <a:r>
              <a:rPr sz="13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ул.Вокзальная, </a:t>
            </a:r>
            <a:r>
              <a:rPr sz="1300" spc="-25" dirty="0">
                <a:solidFill>
                  <a:srgbClr val="FFFFFF"/>
                </a:solidFill>
                <a:latin typeface="Calibri"/>
                <a:cs typeface="Calibri"/>
              </a:rPr>
              <a:t>23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Контактный</a:t>
            </a:r>
            <a:r>
              <a:rPr sz="13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номер:</a:t>
            </a:r>
            <a:r>
              <a:rPr sz="13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Calibri"/>
                <a:cs typeface="Calibri"/>
              </a:rPr>
              <a:t>8(86549)2-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40-</a:t>
            </a:r>
            <a:r>
              <a:rPr sz="1300" spc="-25" dirty="0">
                <a:solidFill>
                  <a:srgbClr val="FFFFFF"/>
                </a:solidFill>
                <a:latin typeface="Calibri"/>
                <a:cs typeface="Calibri"/>
              </a:rPr>
              <a:t>12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Дырина</a:t>
            </a:r>
            <a:r>
              <a:rPr sz="13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И.В.,</a:t>
            </a:r>
            <a:r>
              <a:rPr sz="13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Иванова </a:t>
            </a:r>
            <a:r>
              <a:rPr sz="1300" spc="-20" dirty="0">
                <a:solidFill>
                  <a:srgbClr val="FFFFFF"/>
                </a:solidFill>
                <a:latin typeface="Calibri"/>
                <a:cs typeface="Calibri"/>
              </a:rPr>
              <a:t>С.И.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227064" y="8601456"/>
            <a:ext cx="815340" cy="815340"/>
            <a:chOff x="6227064" y="8601456"/>
            <a:chExt cx="815340" cy="815340"/>
          </a:xfrm>
        </p:grpSpPr>
        <p:sp>
          <p:nvSpPr>
            <p:cNvPr id="13" name="object 13"/>
            <p:cNvSpPr/>
            <p:nvPr/>
          </p:nvSpPr>
          <p:spPr>
            <a:xfrm>
              <a:off x="6227064" y="8601456"/>
              <a:ext cx="815340" cy="815340"/>
            </a:xfrm>
            <a:custGeom>
              <a:avLst/>
              <a:gdLst/>
              <a:ahLst/>
              <a:cxnLst/>
              <a:rect l="l" t="t" r="r" b="b"/>
              <a:pathLst>
                <a:path w="815340" h="815340">
                  <a:moveTo>
                    <a:pt x="408432" y="0"/>
                  </a:moveTo>
                  <a:lnTo>
                    <a:pt x="360803" y="2748"/>
                  </a:lnTo>
                  <a:lnTo>
                    <a:pt x="314788" y="10787"/>
                  </a:lnTo>
                  <a:lnTo>
                    <a:pt x="270692" y="23813"/>
                  </a:lnTo>
                  <a:lnTo>
                    <a:pt x="228822" y="41516"/>
                  </a:lnTo>
                  <a:lnTo>
                    <a:pt x="189484" y="63592"/>
                  </a:lnTo>
                  <a:lnTo>
                    <a:pt x="152986" y="89733"/>
                  </a:lnTo>
                  <a:lnTo>
                    <a:pt x="119633" y="119634"/>
                  </a:lnTo>
                  <a:lnTo>
                    <a:pt x="89733" y="152986"/>
                  </a:lnTo>
                  <a:lnTo>
                    <a:pt x="63592" y="189484"/>
                  </a:lnTo>
                  <a:lnTo>
                    <a:pt x="41516" y="228822"/>
                  </a:lnTo>
                  <a:lnTo>
                    <a:pt x="23813" y="270692"/>
                  </a:lnTo>
                  <a:lnTo>
                    <a:pt x="10787" y="314788"/>
                  </a:lnTo>
                  <a:lnTo>
                    <a:pt x="2748" y="360803"/>
                  </a:lnTo>
                  <a:lnTo>
                    <a:pt x="0" y="408432"/>
                  </a:lnTo>
                  <a:lnTo>
                    <a:pt x="2748" y="455756"/>
                  </a:lnTo>
                  <a:lnTo>
                    <a:pt x="10787" y="501511"/>
                  </a:lnTo>
                  <a:lnTo>
                    <a:pt x="23813" y="545387"/>
                  </a:lnTo>
                  <a:lnTo>
                    <a:pt x="41516" y="587073"/>
                  </a:lnTo>
                  <a:lnTo>
                    <a:pt x="63592" y="626260"/>
                  </a:lnTo>
                  <a:lnTo>
                    <a:pt x="89733" y="662637"/>
                  </a:lnTo>
                  <a:lnTo>
                    <a:pt x="119634" y="695896"/>
                  </a:lnTo>
                  <a:lnTo>
                    <a:pt x="152986" y="725726"/>
                  </a:lnTo>
                  <a:lnTo>
                    <a:pt x="189484" y="751816"/>
                  </a:lnTo>
                  <a:lnTo>
                    <a:pt x="228822" y="773858"/>
                  </a:lnTo>
                  <a:lnTo>
                    <a:pt x="270692" y="791541"/>
                  </a:lnTo>
                  <a:lnTo>
                    <a:pt x="314788" y="804556"/>
                  </a:lnTo>
                  <a:lnTo>
                    <a:pt x="360803" y="812592"/>
                  </a:lnTo>
                  <a:lnTo>
                    <a:pt x="408432" y="815340"/>
                  </a:lnTo>
                  <a:lnTo>
                    <a:pt x="456038" y="812592"/>
                  </a:lnTo>
                  <a:lnTo>
                    <a:pt x="501991" y="804556"/>
                  </a:lnTo>
                  <a:lnTo>
                    <a:pt x="545991" y="791541"/>
                  </a:lnTo>
                  <a:lnTo>
                    <a:pt x="587739" y="773858"/>
                  </a:lnTo>
                  <a:lnTo>
                    <a:pt x="626934" y="751816"/>
                  </a:lnTo>
                  <a:lnTo>
                    <a:pt x="663277" y="725726"/>
                  </a:lnTo>
                  <a:lnTo>
                    <a:pt x="696467" y="695896"/>
                  </a:lnTo>
                  <a:lnTo>
                    <a:pt x="726205" y="662637"/>
                  </a:lnTo>
                  <a:lnTo>
                    <a:pt x="752191" y="626260"/>
                  </a:lnTo>
                  <a:lnTo>
                    <a:pt x="774125" y="587073"/>
                  </a:lnTo>
                  <a:lnTo>
                    <a:pt x="791706" y="545387"/>
                  </a:lnTo>
                  <a:lnTo>
                    <a:pt x="804636" y="501511"/>
                  </a:lnTo>
                  <a:lnTo>
                    <a:pt x="812614" y="455756"/>
                  </a:lnTo>
                  <a:lnTo>
                    <a:pt x="815339" y="408432"/>
                  </a:lnTo>
                  <a:lnTo>
                    <a:pt x="812614" y="360803"/>
                  </a:lnTo>
                  <a:lnTo>
                    <a:pt x="804636" y="314788"/>
                  </a:lnTo>
                  <a:lnTo>
                    <a:pt x="791706" y="270692"/>
                  </a:lnTo>
                  <a:lnTo>
                    <a:pt x="774125" y="228822"/>
                  </a:lnTo>
                  <a:lnTo>
                    <a:pt x="752191" y="189484"/>
                  </a:lnTo>
                  <a:lnTo>
                    <a:pt x="726205" y="152986"/>
                  </a:lnTo>
                  <a:lnTo>
                    <a:pt x="696467" y="119634"/>
                  </a:lnTo>
                  <a:lnTo>
                    <a:pt x="663277" y="89733"/>
                  </a:lnTo>
                  <a:lnTo>
                    <a:pt x="626934" y="63592"/>
                  </a:lnTo>
                  <a:lnTo>
                    <a:pt x="587739" y="41516"/>
                  </a:lnTo>
                  <a:lnTo>
                    <a:pt x="545991" y="23813"/>
                  </a:lnTo>
                  <a:lnTo>
                    <a:pt x="501991" y="10787"/>
                  </a:lnTo>
                  <a:lnTo>
                    <a:pt x="456038" y="2748"/>
                  </a:lnTo>
                  <a:lnTo>
                    <a:pt x="4084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30696" y="8744712"/>
              <a:ext cx="606551" cy="527304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163311" y="9555480"/>
            <a:ext cx="859536" cy="862584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6334747" y="9577456"/>
            <a:ext cx="882650" cy="63500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96520">
              <a:lnSpc>
                <a:spcPts val="800"/>
              </a:lnSpc>
              <a:spcBef>
                <a:spcPts val="60"/>
              </a:spcBef>
            </a:pPr>
            <a:r>
              <a:rPr sz="800" spc="-20" dirty="0">
                <a:solidFill>
                  <a:srgbClr val="FFFFFF"/>
                </a:solidFill>
                <a:latin typeface="Calibri"/>
                <a:cs typeface="Calibri"/>
              </a:rPr>
              <a:t>Отделение</a:t>
            </a:r>
            <a:r>
              <a:rPr sz="8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>
              <a:latin typeface="Calibri"/>
              <a:cs typeface="Calibri"/>
            </a:endParaRPr>
          </a:p>
          <a:p>
            <a:pPr marL="12700">
              <a:lnSpc>
                <a:spcPts val="72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социального</a:t>
            </a:r>
            <a:endParaRPr sz="800">
              <a:latin typeface="Calibri"/>
              <a:cs typeface="Calibri"/>
            </a:endParaRPr>
          </a:p>
          <a:p>
            <a:pPr marL="12700">
              <a:lnSpc>
                <a:spcPts val="805"/>
              </a:lnSpc>
            </a:pPr>
            <a:r>
              <a:rPr sz="800" spc="-2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>
              <a:latin typeface="Calibri"/>
              <a:cs typeface="Calibri"/>
            </a:endParaRPr>
          </a:p>
          <a:p>
            <a:pPr marL="12700" marR="5080">
              <a:lnSpc>
                <a:spcPts val="790"/>
              </a:lnSpc>
              <a:spcBef>
                <a:spcPts val="90"/>
              </a:spcBef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30" dirty="0">
                <a:solidFill>
                  <a:srgbClr val="FFFFFF"/>
                </a:solidFill>
                <a:latin typeface="Calibri"/>
                <a:cs typeface="Calibri"/>
              </a:rPr>
              <a:t>Ставропольскому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Calibri"/>
                <a:cs typeface="Calibri"/>
              </a:rPr>
              <a:t>краю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5968" y="210312"/>
            <a:ext cx="850391" cy="963168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548383" y="533400"/>
            <a:ext cx="1487805" cy="668020"/>
            <a:chOff x="1548383" y="533400"/>
            <a:chExt cx="1487805" cy="668020"/>
          </a:xfrm>
        </p:grpSpPr>
        <p:sp>
          <p:nvSpPr>
            <p:cNvPr id="6" name="object 6"/>
            <p:cNvSpPr/>
            <p:nvPr/>
          </p:nvSpPr>
          <p:spPr>
            <a:xfrm>
              <a:off x="1578864" y="539622"/>
              <a:ext cx="631190" cy="184150"/>
            </a:xfrm>
            <a:custGeom>
              <a:avLst/>
              <a:gdLst/>
              <a:ahLst/>
              <a:cxnLst/>
              <a:rect l="l" t="t" r="r" b="b"/>
              <a:pathLst>
                <a:path w="631189" h="184150">
                  <a:moveTo>
                    <a:pt x="149352" y="130810"/>
                  </a:moveTo>
                  <a:lnTo>
                    <a:pt x="126492" y="130810"/>
                  </a:lnTo>
                  <a:lnTo>
                    <a:pt x="126492" y="0"/>
                  </a:lnTo>
                  <a:lnTo>
                    <a:pt x="105156" y="0"/>
                  </a:lnTo>
                  <a:lnTo>
                    <a:pt x="105156" y="130810"/>
                  </a:lnTo>
                  <a:lnTo>
                    <a:pt x="21336" y="130810"/>
                  </a:lnTo>
                  <a:lnTo>
                    <a:pt x="21336" y="0"/>
                  </a:lnTo>
                  <a:lnTo>
                    <a:pt x="0" y="0"/>
                  </a:lnTo>
                  <a:lnTo>
                    <a:pt x="0" y="130810"/>
                  </a:lnTo>
                  <a:lnTo>
                    <a:pt x="0" y="151130"/>
                  </a:lnTo>
                  <a:lnTo>
                    <a:pt x="129540" y="151130"/>
                  </a:lnTo>
                  <a:lnTo>
                    <a:pt x="129540" y="184150"/>
                  </a:lnTo>
                  <a:lnTo>
                    <a:pt x="149352" y="184150"/>
                  </a:lnTo>
                  <a:lnTo>
                    <a:pt x="149352" y="151130"/>
                  </a:lnTo>
                  <a:lnTo>
                    <a:pt x="149352" y="130810"/>
                  </a:lnTo>
                  <a:close/>
                </a:path>
                <a:path w="631189" h="184150">
                  <a:moveTo>
                    <a:pt x="295656" y="130810"/>
                  </a:moveTo>
                  <a:lnTo>
                    <a:pt x="207264" y="130810"/>
                  </a:lnTo>
                  <a:lnTo>
                    <a:pt x="207264" y="82550"/>
                  </a:lnTo>
                  <a:lnTo>
                    <a:pt x="283464" y="82550"/>
                  </a:lnTo>
                  <a:lnTo>
                    <a:pt x="283464" y="63500"/>
                  </a:lnTo>
                  <a:lnTo>
                    <a:pt x="207264" y="63500"/>
                  </a:lnTo>
                  <a:lnTo>
                    <a:pt x="207264" y="17780"/>
                  </a:lnTo>
                  <a:lnTo>
                    <a:pt x="292608" y="17780"/>
                  </a:lnTo>
                  <a:lnTo>
                    <a:pt x="292608" y="0"/>
                  </a:lnTo>
                  <a:lnTo>
                    <a:pt x="185928" y="0"/>
                  </a:lnTo>
                  <a:lnTo>
                    <a:pt x="185928" y="17780"/>
                  </a:lnTo>
                  <a:lnTo>
                    <a:pt x="185928" y="63500"/>
                  </a:lnTo>
                  <a:lnTo>
                    <a:pt x="185928" y="82550"/>
                  </a:lnTo>
                  <a:lnTo>
                    <a:pt x="185928" y="130810"/>
                  </a:lnTo>
                  <a:lnTo>
                    <a:pt x="185928" y="151130"/>
                  </a:lnTo>
                  <a:lnTo>
                    <a:pt x="295656" y="151130"/>
                  </a:lnTo>
                  <a:lnTo>
                    <a:pt x="295656" y="130810"/>
                  </a:lnTo>
                  <a:close/>
                </a:path>
                <a:path w="631189" h="184150">
                  <a:moveTo>
                    <a:pt x="470916" y="0"/>
                  </a:moveTo>
                  <a:lnTo>
                    <a:pt x="448056" y="0"/>
                  </a:lnTo>
                  <a:lnTo>
                    <a:pt x="448056" y="63500"/>
                  </a:lnTo>
                  <a:lnTo>
                    <a:pt x="362712" y="63500"/>
                  </a:lnTo>
                  <a:lnTo>
                    <a:pt x="362712" y="0"/>
                  </a:lnTo>
                  <a:lnTo>
                    <a:pt x="341376" y="0"/>
                  </a:lnTo>
                  <a:lnTo>
                    <a:pt x="341376" y="63500"/>
                  </a:lnTo>
                  <a:lnTo>
                    <a:pt x="341376" y="83820"/>
                  </a:lnTo>
                  <a:lnTo>
                    <a:pt x="341376" y="149860"/>
                  </a:lnTo>
                  <a:lnTo>
                    <a:pt x="362712" y="149860"/>
                  </a:lnTo>
                  <a:lnTo>
                    <a:pt x="362712" y="83820"/>
                  </a:lnTo>
                  <a:lnTo>
                    <a:pt x="448056" y="83820"/>
                  </a:lnTo>
                  <a:lnTo>
                    <a:pt x="448056" y="149860"/>
                  </a:lnTo>
                  <a:lnTo>
                    <a:pt x="470916" y="149860"/>
                  </a:lnTo>
                  <a:lnTo>
                    <a:pt x="470916" y="83820"/>
                  </a:lnTo>
                  <a:lnTo>
                    <a:pt x="470916" y="63500"/>
                  </a:lnTo>
                  <a:lnTo>
                    <a:pt x="470916" y="0"/>
                  </a:lnTo>
                  <a:close/>
                </a:path>
                <a:path w="631189" h="184150">
                  <a:moveTo>
                    <a:pt x="630936" y="0"/>
                  </a:moveTo>
                  <a:lnTo>
                    <a:pt x="507492" y="0"/>
                  </a:lnTo>
                  <a:lnTo>
                    <a:pt x="507492" y="17780"/>
                  </a:lnTo>
                  <a:lnTo>
                    <a:pt x="559308" y="17780"/>
                  </a:lnTo>
                  <a:lnTo>
                    <a:pt x="559308" y="151130"/>
                  </a:lnTo>
                  <a:lnTo>
                    <a:pt x="579120" y="151130"/>
                  </a:lnTo>
                  <a:lnTo>
                    <a:pt x="579120" y="17780"/>
                  </a:lnTo>
                  <a:lnTo>
                    <a:pt x="630936" y="17780"/>
                  </a:lnTo>
                  <a:lnTo>
                    <a:pt x="630936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48383" y="533400"/>
              <a:ext cx="822960" cy="39624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920240" y="775715"/>
              <a:ext cx="521334" cy="183515"/>
            </a:xfrm>
            <a:custGeom>
              <a:avLst/>
              <a:gdLst/>
              <a:ahLst/>
              <a:cxnLst/>
              <a:rect l="l" t="t" r="r" b="b"/>
              <a:pathLst>
                <a:path w="521335" h="183515">
                  <a:moveTo>
                    <a:pt x="105156" y="0"/>
                  </a:moveTo>
                  <a:lnTo>
                    <a:pt x="83820" y="0"/>
                  </a:lnTo>
                  <a:lnTo>
                    <a:pt x="83820" y="131064"/>
                  </a:lnTo>
                  <a:lnTo>
                    <a:pt x="105156" y="131064"/>
                  </a:lnTo>
                  <a:lnTo>
                    <a:pt x="105156" y="0"/>
                  </a:lnTo>
                  <a:close/>
                </a:path>
                <a:path w="521335" h="183515">
                  <a:moveTo>
                    <a:pt x="210312" y="132207"/>
                  </a:moveTo>
                  <a:lnTo>
                    <a:pt x="187452" y="132207"/>
                  </a:lnTo>
                  <a:lnTo>
                    <a:pt x="187452" y="0"/>
                  </a:lnTo>
                  <a:lnTo>
                    <a:pt x="166116" y="0"/>
                  </a:lnTo>
                  <a:lnTo>
                    <a:pt x="166116" y="132207"/>
                  </a:lnTo>
                  <a:lnTo>
                    <a:pt x="21336" y="132207"/>
                  </a:lnTo>
                  <a:lnTo>
                    <a:pt x="21336" y="127"/>
                  </a:lnTo>
                  <a:lnTo>
                    <a:pt x="0" y="127"/>
                  </a:lnTo>
                  <a:lnTo>
                    <a:pt x="0" y="132207"/>
                  </a:lnTo>
                  <a:lnTo>
                    <a:pt x="0" y="149987"/>
                  </a:lnTo>
                  <a:lnTo>
                    <a:pt x="190500" y="149987"/>
                  </a:lnTo>
                  <a:lnTo>
                    <a:pt x="190500" y="183007"/>
                  </a:lnTo>
                  <a:lnTo>
                    <a:pt x="210312" y="183007"/>
                  </a:lnTo>
                  <a:lnTo>
                    <a:pt x="210312" y="149987"/>
                  </a:lnTo>
                  <a:lnTo>
                    <a:pt x="210312" y="132207"/>
                  </a:lnTo>
                  <a:close/>
                </a:path>
                <a:path w="521335" h="183515">
                  <a:moveTo>
                    <a:pt x="352044" y="130937"/>
                  </a:moveTo>
                  <a:lnTo>
                    <a:pt x="265176" y="130937"/>
                  </a:lnTo>
                  <a:lnTo>
                    <a:pt x="265176" y="83947"/>
                  </a:lnTo>
                  <a:lnTo>
                    <a:pt x="339852" y="83947"/>
                  </a:lnTo>
                  <a:lnTo>
                    <a:pt x="339852" y="63627"/>
                  </a:lnTo>
                  <a:lnTo>
                    <a:pt x="265176" y="63627"/>
                  </a:lnTo>
                  <a:lnTo>
                    <a:pt x="265176" y="17907"/>
                  </a:lnTo>
                  <a:lnTo>
                    <a:pt x="348996" y="17907"/>
                  </a:lnTo>
                  <a:lnTo>
                    <a:pt x="348996" y="127"/>
                  </a:lnTo>
                  <a:lnTo>
                    <a:pt x="243840" y="127"/>
                  </a:lnTo>
                  <a:lnTo>
                    <a:pt x="243840" y="17907"/>
                  </a:lnTo>
                  <a:lnTo>
                    <a:pt x="243840" y="63627"/>
                  </a:lnTo>
                  <a:lnTo>
                    <a:pt x="243840" y="83947"/>
                  </a:lnTo>
                  <a:lnTo>
                    <a:pt x="243840" y="130937"/>
                  </a:lnTo>
                  <a:lnTo>
                    <a:pt x="243840" y="151257"/>
                  </a:lnTo>
                  <a:lnTo>
                    <a:pt x="352044" y="151257"/>
                  </a:lnTo>
                  <a:lnTo>
                    <a:pt x="352044" y="130937"/>
                  </a:lnTo>
                  <a:close/>
                </a:path>
                <a:path w="521335" h="183515">
                  <a:moveTo>
                    <a:pt x="521208" y="127"/>
                  </a:moveTo>
                  <a:lnTo>
                    <a:pt x="499872" y="127"/>
                  </a:lnTo>
                  <a:lnTo>
                    <a:pt x="499872" y="66167"/>
                  </a:lnTo>
                  <a:lnTo>
                    <a:pt x="414528" y="66167"/>
                  </a:lnTo>
                  <a:lnTo>
                    <a:pt x="414528" y="127"/>
                  </a:lnTo>
                  <a:lnTo>
                    <a:pt x="393192" y="127"/>
                  </a:lnTo>
                  <a:lnTo>
                    <a:pt x="393192" y="66167"/>
                  </a:lnTo>
                  <a:lnTo>
                    <a:pt x="393192" y="83947"/>
                  </a:lnTo>
                  <a:lnTo>
                    <a:pt x="393192" y="149987"/>
                  </a:lnTo>
                  <a:lnTo>
                    <a:pt x="414528" y="149987"/>
                  </a:lnTo>
                  <a:lnTo>
                    <a:pt x="414528" y="83947"/>
                  </a:lnTo>
                  <a:lnTo>
                    <a:pt x="499872" y="83947"/>
                  </a:lnTo>
                  <a:lnTo>
                    <a:pt x="499872" y="149987"/>
                  </a:lnTo>
                  <a:lnTo>
                    <a:pt x="521208" y="149987"/>
                  </a:lnTo>
                  <a:lnTo>
                    <a:pt x="521208" y="83947"/>
                  </a:lnTo>
                  <a:lnTo>
                    <a:pt x="521208" y="66167"/>
                  </a:lnTo>
                  <a:lnTo>
                    <a:pt x="521208" y="127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8383" y="771144"/>
              <a:ext cx="1237488" cy="42976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496312" y="1014602"/>
              <a:ext cx="137160" cy="149860"/>
            </a:xfrm>
            <a:custGeom>
              <a:avLst/>
              <a:gdLst/>
              <a:ahLst/>
              <a:cxnLst/>
              <a:rect l="l" t="t" r="r" b="b"/>
              <a:pathLst>
                <a:path w="137160" h="149859">
                  <a:moveTo>
                    <a:pt x="137160" y="0"/>
                  </a:moveTo>
                  <a:lnTo>
                    <a:pt x="103632" y="0"/>
                  </a:lnTo>
                  <a:lnTo>
                    <a:pt x="103632" y="59690"/>
                  </a:lnTo>
                  <a:lnTo>
                    <a:pt x="35052" y="59690"/>
                  </a:lnTo>
                  <a:lnTo>
                    <a:pt x="35052" y="0"/>
                  </a:lnTo>
                  <a:lnTo>
                    <a:pt x="0" y="0"/>
                  </a:lnTo>
                  <a:lnTo>
                    <a:pt x="0" y="59690"/>
                  </a:lnTo>
                  <a:lnTo>
                    <a:pt x="0" y="88900"/>
                  </a:lnTo>
                  <a:lnTo>
                    <a:pt x="0" y="149860"/>
                  </a:lnTo>
                  <a:lnTo>
                    <a:pt x="35052" y="149860"/>
                  </a:lnTo>
                  <a:lnTo>
                    <a:pt x="35052" y="88900"/>
                  </a:lnTo>
                  <a:lnTo>
                    <a:pt x="103632" y="88900"/>
                  </a:lnTo>
                  <a:lnTo>
                    <a:pt x="103632" y="149860"/>
                  </a:lnTo>
                  <a:lnTo>
                    <a:pt x="137160" y="149860"/>
                  </a:lnTo>
                  <a:lnTo>
                    <a:pt x="137160" y="88900"/>
                  </a:lnTo>
                  <a:lnTo>
                    <a:pt x="137160" y="59690"/>
                  </a:lnTo>
                  <a:lnTo>
                    <a:pt x="137160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45663" y="1005840"/>
              <a:ext cx="390144" cy="195072"/>
            </a:xfrm>
            <a:prstGeom prst="rect">
              <a:avLst/>
            </a:prstGeom>
          </p:spPr>
        </p:pic>
      </p:grpSp>
      <p:sp>
        <p:nvSpPr>
          <p:cNvPr id="2" name="object 2"/>
          <p:cNvSpPr txBox="1"/>
          <p:nvPr/>
        </p:nvSpPr>
        <p:spPr>
          <a:xfrm>
            <a:off x="4853394" y="298348"/>
            <a:ext cx="2304415" cy="112268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43865" marR="5080" indent="-431800">
              <a:lnSpc>
                <a:spcPts val="2700"/>
              </a:lnSpc>
              <a:spcBef>
                <a:spcPts val="640"/>
              </a:spcBef>
            </a:pPr>
            <a:r>
              <a:rPr sz="2700" b="1" spc="-20" dirty="0">
                <a:solidFill>
                  <a:srgbClr val="FFFFFF"/>
                </a:solidFill>
                <a:latin typeface="Calibri"/>
                <a:cs typeface="Calibri"/>
              </a:rPr>
              <a:t>МЕРОПРИЯТИЯ </a:t>
            </a:r>
            <a:r>
              <a:rPr sz="2700" b="1" dirty="0">
                <a:solidFill>
                  <a:srgbClr val="FFFFFF"/>
                </a:solidFill>
                <a:latin typeface="Calibri"/>
                <a:cs typeface="Calibri"/>
              </a:rPr>
              <a:t>НА</a:t>
            </a:r>
            <a:r>
              <a:rPr sz="27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b="1" spc="-20" dirty="0">
                <a:solidFill>
                  <a:srgbClr val="FFFFFF"/>
                </a:solidFill>
                <a:latin typeface="Calibri"/>
                <a:cs typeface="Calibri"/>
              </a:rPr>
              <a:t>ОКТЯБРЬ</a:t>
            </a:r>
            <a:endParaRPr sz="2700">
              <a:latin typeface="Calibri"/>
              <a:cs typeface="Calibri"/>
            </a:endParaRPr>
          </a:p>
          <a:p>
            <a:pPr marR="5080" algn="r">
              <a:lnSpc>
                <a:spcPts val="2700"/>
              </a:lnSpc>
            </a:pPr>
            <a:r>
              <a:rPr sz="2700" b="1" spc="-20" dirty="0">
                <a:solidFill>
                  <a:srgbClr val="FFFFFF"/>
                </a:solidFill>
                <a:latin typeface="Calibri"/>
                <a:cs typeface="Calibri"/>
              </a:rPr>
              <a:t>2026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07756" y="1724101"/>
            <a:ext cx="4423410" cy="4775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515"/>
              </a:lnSpc>
            </a:pP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8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</a:t>
            </a:r>
            <a:r>
              <a:rPr sz="1600" b="1" spc="-2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5" dirty="0">
                <a:solidFill>
                  <a:srgbClr val="58595B"/>
                </a:solidFill>
                <a:latin typeface="Calibri"/>
                <a:cs typeface="Calibri"/>
              </a:rPr>
              <a:t>понедельник</a:t>
            </a:r>
            <a:r>
              <a:rPr sz="1600" b="1" spc="-4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2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четверг</a:t>
            </a:r>
            <a:r>
              <a:rPr sz="1600" b="1" spc="-30" dirty="0">
                <a:solidFill>
                  <a:srgbClr val="58595B"/>
                </a:solidFill>
                <a:latin typeface="Calibri"/>
                <a:cs typeface="Calibri"/>
              </a:rPr>
              <a:t> 08:00-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17:00,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24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5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08:00</a:t>
            </a:r>
            <a:r>
              <a:rPr sz="1600" b="1" spc="-2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4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15:45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381000" y="1709928"/>
          <a:ext cx="6878320" cy="54483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41375"/>
                <a:gridCol w="4796155"/>
                <a:gridCol w="1152525"/>
              </a:tblGrid>
              <a:tr h="676275">
                <a:tc>
                  <a:txBody>
                    <a:bodyPr/>
                    <a:lstStyle/>
                    <a:p>
                      <a:pPr marL="18732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Дата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Мероприятие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227965" marR="220345" indent="26034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Время начала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</a:tr>
              <a:tr h="91376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22.10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92710" marR="144780">
                        <a:lnSpc>
                          <a:spcPct val="100600"/>
                        </a:lnSpc>
                        <a:spcBef>
                          <a:spcPts val="22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Мошенничество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социальных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сетях,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как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защитить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себя.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Рекомендации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от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Социального фонда.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</a:tr>
              <a:tr h="38671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spc="-10" dirty="0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23.10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Клуб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любителей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вязания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«Веселые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петельки».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</a:tr>
              <a:tr h="63944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0" dirty="0">
                          <a:solidFill>
                            <a:srgbClr val="231F20"/>
                          </a:solidFill>
                          <a:latin typeface="Calibri"/>
                          <a:cs typeface="Calibri"/>
                        </a:rPr>
                        <a:t>26.10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114935">
                        <a:lnSpc>
                          <a:spcPct val="101099"/>
                        </a:lnSpc>
                        <a:spcBef>
                          <a:spcPts val="20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Территория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хорошего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настроения.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Настольные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игры.</a:t>
                      </a:r>
                      <a:r>
                        <a:rPr sz="1800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Свободное</a:t>
                      </a:r>
                      <a:r>
                        <a:rPr sz="1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общение.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</a:tr>
              <a:tr h="63944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27.10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309245">
                        <a:lnSpc>
                          <a:spcPct val="101099"/>
                        </a:lnSpc>
                        <a:spcBef>
                          <a:spcPts val="20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«Школа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здорового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мозга».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Нейрогимнастика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для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пожилых.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</a:tr>
              <a:tr h="63944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28.10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114935">
                        <a:lnSpc>
                          <a:spcPct val="101099"/>
                        </a:lnSpc>
                        <a:spcBef>
                          <a:spcPts val="20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Территория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хорошего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настроения.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Настольные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игры.</a:t>
                      </a:r>
                      <a:r>
                        <a:rPr sz="1800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Свободное</a:t>
                      </a:r>
                      <a:r>
                        <a:rPr sz="1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общение.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</a:tr>
              <a:tr h="91376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29.10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243204">
                        <a:lnSpc>
                          <a:spcPct val="100499"/>
                        </a:lnSpc>
                        <a:spcBef>
                          <a:spcPts val="21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Предоставление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Социальным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фондом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услуги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по</a:t>
                      </a:r>
                      <a:r>
                        <a:rPr sz="18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обеспечению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техническими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средствами реабилитации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отдельных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категорий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граждан.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</a:tr>
              <a:tr h="63944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30.10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1076325">
                        <a:lnSpc>
                          <a:spcPct val="101099"/>
                        </a:lnSpc>
                        <a:spcBef>
                          <a:spcPts val="20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Исторический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час.</a:t>
                      </a:r>
                      <a:r>
                        <a:rPr sz="18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День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основания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Российского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военно-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морского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флота.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sp>
        <p:nvSpPr>
          <p:cNvPr id="17" name="object 17"/>
          <p:cNvSpPr txBox="1"/>
          <p:nvPr/>
        </p:nvSpPr>
        <p:spPr>
          <a:xfrm>
            <a:off x="420268" y="8841816"/>
            <a:ext cx="3171825" cy="170815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>
              <a:lnSpc>
                <a:spcPct val="75000"/>
              </a:lnSpc>
              <a:spcBef>
                <a:spcPts val="280"/>
              </a:spcBef>
            </a:pPr>
            <a:r>
              <a:rPr sz="36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МЫ</a:t>
            </a:r>
            <a:r>
              <a:rPr sz="3600" b="1" spc="-1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spc="-65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3600" b="1" spc="-1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spc="-2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3600">
              <a:latin typeface="Calibri"/>
              <a:cs typeface="Calibri"/>
            </a:endParaRPr>
          </a:p>
          <a:p>
            <a:pPr marL="15240">
              <a:lnSpc>
                <a:spcPts val="1490"/>
              </a:lnSpc>
              <a:spcBef>
                <a:spcPts val="844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>
              <a:latin typeface="Calibri"/>
              <a:cs typeface="Calibri"/>
            </a:endParaRPr>
          </a:p>
          <a:p>
            <a:pPr marL="15240" marR="278130">
              <a:lnSpc>
                <a:spcPct val="86500"/>
              </a:lnSpc>
              <a:spcBef>
                <a:spcPts val="1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Адрес: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 г.Благодарный,</a:t>
            </a:r>
            <a:r>
              <a:rPr sz="13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ул.Вокзальная, </a:t>
            </a:r>
            <a:r>
              <a:rPr sz="1300" spc="-25" dirty="0">
                <a:solidFill>
                  <a:srgbClr val="FFFFFF"/>
                </a:solidFill>
                <a:latin typeface="Calibri"/>
                <a:cs typeface="Calibri"/>
              </a:rPr>
              <a:t>23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Контактный</a:t>
            </a:r>
            <a:r>
              <a:rPr sz="13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номер:</a:t>
            </a:r>
            <a:r>
              <a:rPr sz="13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Calibri"/>
                <a:cs typeface="Calibri"/>
              </a:rPr>
              <a:t>8(86549)2-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40-</a:t>
            </a:r>
            <a:r>
              <a:rPr sz="1300" spc="-25" dirty="0">
                <a:solidFill>
                  <a:srgbClr val="FFFFFF"/>
                </a:solidFill>
                <a:latin typeface="Calibri"/>
                <a:cs typeface="Calibri"/>
              </a:rPr>
              <a:t>12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Дырина</a:t>
            </a:r>
            <a:r>
              <a:rPr sz="13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И.В.,</a:t>
            </a:r>
            <a:r>
              <a:rPr sz="13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Иванова </a:t>
            </a:r>
            <a:r>
              <a:rPr sz="1300" spc="-20" dirty="0">
                <a:solidFill>
                  <a:srgbClr val="FFFFFF"/>
                </a:solidFill>
                <a:latin typeface="Calibri"/>
                <a:cs typeface="Calibri"/>
              </a:rPr>
              <a:t>С.И.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227064" y="8601456"/>
            <a:ext cx="815340" cy="815340"/>
            <a:chOff x="6227064" y="8601456"/>
            <a:chExt cx="815340" cy="815340"/>
          </a:xfrm>
        </p:grpSpPr>
        <p:sp>
          <p:nvSpPr>
            <p:cNvPr id="13" name="object 13"/>
            <p:cNvSpPr/>
            <p:nvPr/>
          </p:nvSpPr>
          <p:spPr>
            <a:xfrm>
              <a:off x="6227064" y="8601456"/>
              <a:ext cx="815340" cy="815340"/>
            </a:xfrm>
            <a:custGeom>
              <a:avLst/>
              <a:gdLst/>
              <a:ahLst/>
              <a:cxnLst/>
              <a:rect l="l" t="t" r="r" b="b"/>
              <a:pathLst>
                <a:path w="815340" h="815340">
                  <a:moveTo>
                    <a:pt x="408432" y="0"/>
                  </a:moveTo>
                  <a:lnTo>
                    <a:pt x="360803" y="2748"/>
                  </a:lnTo>
                  <a:lnTo>
                    <a:pt x="314788" y="10787"/>
                  </a:lnTo>
                  <a:lnTo>
                    <a:pt x="270692" y="23813"/>
                  </a:lnTo>
                  <a:lnTo>
                    <a:pt x="228822" y="41516"/>
                  </a:lnTo>
                  <a:lnTo>
                    <a:pt x="189484" y="63592"/>
                  </a:lnTo>
                  <a:lnTo>
                    <a:pt x="152986" y="89733"/>
                  </a:lnTo>
                  <a:lnTo>
                    <a:pt x="119633" y="119634"/>
                  </a:lnTo>
                  <a:lnTo>
                    <a:pt x="89733" y="152986"/>
                  </a:lnTo>
                  <a:lnTo>
                    <a:pt x="63592" y="189484"/>
                  </a:lnTo>
                  <a:lnTo>
                    <a:pt x="41516" y="228822"/>
                  </a:lnTo>
                  <a:lnTo>
                    <a:pt x="23813" y="270692"/>
                  </a:lnTo>
                  <a:lnTo>
                    <a:pt x="10787" y="314788"/>
                  </a:lnTo>
                  <a:lnTo>
                    <a:pt x="2748" y="360803"/>
                  </a:lnTo>
                  <a:lnTo>
                    <a:pt x="0" y="408432"/>
                  </a:lnTo>
                  <a:lnTo>
                    <a:pt x="2748" y="455756"/>
                  </a:lnTo>
                  <a:lnTo>
                    <a:pt x="10787" y="501511"/>
                  </a:lnTo>
                  <a:lnTo>
                    <a:pt x="23813" y="545387"/>
                  </a:lnTo>
                  <a:lnTo>
                    <a:pt x="41516" y="587073"/>
                  </a:lnTo>
                  <a:lnTo>
                    <a:pt x="63592" y="626260"/>
                  </a:lnTo>
                  <a:lnTo>
                    <a:pt x="89733" y="662637"/>
                  </a:lnTo>
                  <a:lnTo>
                    <a:pt x="119634" y="695896"/>
                  </a:lnTo>
                  <a:lnTo>
                    <a:pt x="152986" y="725726"/>
                  </a:lnTo>
                  <a:lnTo>
                    <a:pt x="189484" y="751816"/>
                  </a:lnTo>
                  <a:lnTo>
                    <a:pt x="228822" y="773858"/>
                  </a:lnTo>
                  <a:lnTo>
                    <a:pt x="270692" y="791541"/>
                  </a:lnTo>
                  <a:lnTo>
                    <a:pt x="314788" y="804556"/>
                  </a:lnTo>
                  <a:lnTo>
                    <a:pt x="360803" y="812592"/>
                  </a:lnTo>
                  <a:lnTo>
                    <a:pt x="408432" y="815340"/>
                  </a:lnTo>
                  <a:lnTo>
                    <a:pt x="456038" y="812592"/>
                  </a:lnTo>
                  <a:lnTo>
                    <a:pt x="501991" y="804556"/>
                  </a:lnTo>
                  <a:lnTo>
                    <a:pt x="545991" y="791541"/>
                  </a:lnTo>
                  <a:lnTo>
                    <a:pt x="587739" y="773858"/>
                  </a:lnTo>
                  <a:lnTo>
                    <a:pt x="626934" y="751816"/>
                  </a:lnTo>
                  <a:lnTo>
                    <a:pt x="663277" y="725726"/>
                  </a:lnTo>
                  <a:lnTo>
                    <a:pt x="696467" y="695896"/>
                  </a:lnTo>
                  <a:lnTo>
                    <a:pt x="726205" y="662637"/>
                  </a:lnTo>
                  <a:lnTo>
                    <a:pt x="752191" y="626260"/>
                  </a:lnTo>
                  <a:lnTo>
                    <a:pt x="774125" y="587073"/>
                  </a:lnTo>
                  <a:lnTo>
                    <a:pt x="791706" y="545387"/>
                  </a:lnTo>
                  <a:lnTo>
                    <a:pt x="804636" y="501511"/>
                  </a:lnTo>
                  <a:lnTo>
                    <a:pt x="812614" y="455756"/>
                  </a:lnTo>
                  <a:lnTo>
                    <a:pt x="815339" y="408432"/>
                  </a:lnTo>
                  <a:lnTo>
                    <a:pt x="812614" y="360803"/>
                  </a:lnTo>
                  <a:lnTo>
                    <a:pt x="804636" y="314788"/>
                  </a:lnTo>
                  <a:lnTo>
                    <a:pt x="791706" y="270692"/>
                  </a:lnTo>
                  <a:lnTo>
                    <a:pt x="774125" y="228822"/>
                  </a:lnTo>
                  <a:lnTo>
                    <a:pt x="752191" y="189484"/>
                  </a:lnTo>
                  <a:lnTo>
                    <a:pt x="726205" y="152986"/>
                  </a:lnTo>
                  <a:lnTo>
                    <a:pt x="696467" y="119634"/>
                  </a:lnTo>
                  <a:lnTo>
                    <a:pt x="663277" y="89733"/>
                  </a:lnTo>
                  <a:lnTo>
                    <a:pt x="626934" y="63592"/>
                  </a:lnTo>
                  <a:lnTo>
                    <a:pt x="587739" y="41516"/>
                  </a:lnTo>
                  <a:lnTo>
                    <a:pt x="545991" y="23813"/>
                  </a:lnTo>
                  <a:lnTo>
                    <a:pt x="501991" y="10787"/>
                  </a:lnTo>
                  <a:lnTo>
                    <a:pt x="456038" y="2748"/>
                  </a:lnTo>
                  <a:lnTo>
                    <a:pt x="4084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30696" y="8744712"/>
              <a:ext cx="606551" cy="527304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163311" y="9555480"/>
            <a:ext cx="859536" cy="862584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6334747" y="9577456"/>
            <a:ext cx="882650" cy="63500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96520">
              <a:lnSpc>
                <a:spcPts val="800"/>
              </a:lnSpc>
              <a:spcBef>
                <a:spcPts val="60"/>
              </a:spcBef>
            </a:pPr>
            <a:r>
              <a:rPr sz="800" spc="-20" dirty="0">
                <a:solidFill>
                  <a:srgbClr val="FFFFFF"/>
                </a:solidFill>
                <a:latin typeface="Calibri"/>
                <a:cs typeface="Calibri"/>
              </a:rPr>
              <a:t>Отделение</a:t>
            </a:r>
            <a:r>
              <a:rPr sz="8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>
              <a:latin typeface="Calibri"/>
              <a:cs typeface="Calibri"/>
            </a:endParaRPr>
          </a:p>
          <a:p>
            <a:pPr marL="12700">
              <a:lnSpc>
                <a:spcPts val="72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социального</a:t>
            </a:r>
            <a:endParaRPr sz="800">
              <a:latin typeface="Calibri"/>
              <a:cs typeface="Calibri"/>
            </a:endParaRPr>
          </a:p>
          <a:p>
            <a:pPr marL="12700">
              <a:lnSpc>
                <a:spcPts val="805"/>
              </a:lnSpc>
            </a:pPr>
            <a:r>
              <a:rPr sz="800" spc="-2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>
              <a:latin typeface="Calibri"/>
              <a:cs typeface="Calibri"/>
            </a:endParaRPr>
          </a:p>
          <a:p>
            <a:pPr marL="12700" marR="5080">
              <a:lnSpc>
                <a:spcPts val="790"/>
              </a:lnSpc>
              <a:spcBef>
                <a:spcPts val="90"/>
              </a:spcBef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30" dirty="0">
                <a:solidFill>
                  <a:srgbClr val="FFFFFF"/>
                </a:solidFill>
                <a:latin typeface="Calibri"/>
                <a:cs typeface="Calibri"/>
              </a:rPr>
              <a:t>Ставропольскому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Calibri"/>
                <a:cs typeface="Calibri"/>
              </a:rPr>
              <a:t>краю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414</Words>
  <Application>Microsoft Office PowerPoint</Application>
  <PresentationFormat>Произвольный</PresentationFormat>
  <Paragraphs>106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5" baseType="lpstr">
      <vt:lpstr>Calibri</vt:lpstr>
      <vt:lpstr>Office Theme</vt:lpstr>
      <vt:lpstr>МЕРОПРИЯТИЯ НА ОКТЯБРЬ 2026</vt:lpstr>
      <vt:lpstr>МЕРОПРИЯТИЯ НА ОКТЯБРЬ 2026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ОКТЯБРЬ 2026</dc:title>
  <dc:creator>Долидзе Марина Владимировна</dc:creator>
  <cp:lastModifiedBy>Долидзе Марина Владимировна</cp:lastModifiedBy>
  <cp:revision>2</cp:revision>
  <dcterms:created xsi:type="dcterms:W3CDTF">2026-09-28T07:53:29Z</dcterms:created>
  <dcterms:modified xsi:type="dcterms:W3CDTF">2026-09-28T07:54:39Z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StructuredOutput v10.0.20070.1</vt:lpwstr>
  </property>
  <property fmtid="{D5CDD505-2E9C-101B-9397-08002B2CF9AE}" pid="3" name="Created">
    <vt:filetime>2026-09-24T00:00:00Z</vt:filetime>
  </property>
  <property fmtid="{D5CDD505-2E9C-101B-9397-08002B2CF9AE}" pid="4" name="LastSaved">
    <vt:filetime>2026-09-28T00:00:00Z</vt:filetime>
  </property>
  <property fmtid="{D5CDD505-2E9C-101B-9397-08002B2CF9AE}" pid="5" name="Producer">
    <vt:lpwstr>3-Heights(TM) PDF Security Shell 4.8.25.2 (http://www.pdf-tools.com)</vt:lpwstr>
  </property>
</Properties>
</file>