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2436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1755" y="30238"/>
            <a:ext cx="3715918" cy="16542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5841" y="7614005"/>
            <a:ext cx="7341234" cy="3075305"/>
          </a:xfrm>
          <a:custGeom>
            <a:avLst/>
            <a:gdLst/>
            <a:ahLst/>
            <a:cxnLst/>
            <a:rect l="l" t="t" r="r" b="b"/>
            <a:pathLst>
              <a:path w="7341234" h="3075304">
                <a:moveTo>
                  <a:pt x="0" y="0"/>
                </a:moveTo>
                <a:lnTo>
                  <a:pt x="1435" y="3074758"/>
                </a:lnTo>
                <a:lnTo>
                  <a:pt x="7341120" y="3074758"/>
                </a:lnTo>
                <a:lnTo>
                  <a:pt x="7341120" y="1317955"/>
                </a:lnTo>
                <a:lnTo>
                  <a:pt x="5717882" y="1317955"/>
                </a:lnTo>
                <a:lnTo>
                  <a:pt x="5424843" y="1315796"/>
                </a:lnTo>
                <a:lnTo>
                  <a:pt x="5124958" y="1307515"/>
                </a:lnTo>
                <a:lnTo>
                  <a:pt x="4921554" y="1298511"/>
                </a:lnTo>
                <a:lnTo>
                  <a:pt x="4716360" y="1286637"/>
                </a:lnTo>
                <a:lnTo>
                  <a:pt x="4508995" y="1271879"/>
                </a:lnTo>
                <a:lnTo>
                  <a:pt x="4300194" y="1254239"/>
                </a:lnTo>
                <a:lnTo>
                  <a:pt x="4090314" y="1233360"/>
                </a:lnTo>
                <a:lnTo>
                  <a:pt x="3774592" y="1196632"/>
                </a:lnTo>
                <a:lnTo>
                  <a:pt x="3563277" y="1168552"/>
                </a:lnTo>
                <a:lnTo>
                  <a:pt x="3352317" y="1136878"/>
                </a:lnTo>
                <a:lnTo>
                  <a:pt x="3141713" y="1102309"/>
                </a:lnTo>
                <a:lnTo>
                  <a:pt x="2931833" y="1064158"/>
                </a:lnTo>
                <a:lnTo>
                  <a:pt x="2723032" y="1023112"/>
                </a:lnTo>
                <a:lnTo>
                  <a:pt x="2567520" y="989990"/>
                </a:lnTo>
                <a:lnTo>
                  <a:pt x="2361603" y="942835"/>
                </a:lnTo>
                <a:lnTo>
                  <a:pt x="2259355" y="917994"/>
                </a:lnTo>
                <a:lnTo>
                  <a:pt x="2107438" y="879119"/>
                </a:lnTo>
                <a:lnTo>
                  <a:pt x="2006638" y="852119"/>
                </a:lnTo>
                <a:lnTo>
                  <a:pt x="1807197" y="795235"/>
                </a:lnTo>
                <a:lnTo>
                  <a:pt x="1708556" y="765708"/>
                </a:lnTo>
                <a:lnTo>
                  <a:pt x="1610995" y="735114"/>
                </a:lnTo>
                <a:lnTo>
                  <a:pt x="1513801" y="703440"/>
                </a:lnTo>
                <a:lnTo>
                  <a:pt x="1322641" y="637908"/>
                </a:lnTo>
                <a:lnTo>
                  <a:pt x="1228674" y="603719"/>
                </a:lnTo>
                <a:lnTo>
                  <a:pt x="1135443" y="568439"/>
                </a:lnTo>
                <a:lnTo>
                  <a:pt x="1043635" y="532434"/>
                </a:lnTo>
                <a:lnTo>
                  <a:pt x="952563" y="495350"/>
                </a:lnTo>
                <a:lnTo>
                  <a:pt x="862558" y="457200"/>
                </a:lnTo>
                <a:lnTo>
                  <a:pt x="774001" y="418312"/>
                </a:lnTo>
                <a:lnTo>
                  <a:pt x="643674" y="358190"/>
                </a:lnTo>
                <a:lnTo>
                  <a:pt x="600481" y="337680"/>
                </a:lnTo>
                <a:lnTo>
                  <a:pt x="515874" y="295910"/>
                </a:lnTo>
                <a:lnTo>
                  <a:pt x="432358" y="253072"/>
                </a:lnTo>
                <a:lnTo>
                  <a:pt x="350278" y="209156"/>
                </a:lnTo>
                <a:lnTo>
                  <a:pt x="269633" y="164515"/>
                </a:lnTo>
                <a:lnTo>
                  <a:pt x="190792" y="118795"/>
                </a:lnTo>
                <a:lnTo>
                  <a:pt x="113042" y="71996"/>
                </a:lnTo>
                <a:lnTo>
                  <a:pt x="74879" y="48234"/>
                </a:lnTo>
                <a:lnTo>
                  <a:pt x="37084" y="24117"/>
                </a:lnTo>
                <a:lnTo>
                  <a:pt x="0" y="0"/>
                </a:lnTo>
                <a:close/>
              </a:path>
              <a:path w="7341234" h="3075304">
                <a:moveTo>
                  <a:pt x="7341120" y="1199870"/>
                </a:moveTo>
                <a:lnTo>
                  <a:pt x="7268400" y="1211389"/>
                </a:lnTo>
                <a:lnTo>
                  <a:pt x="7118273" y="1232636"/>
                </a:lnTo>
                <a:lnTo>
                  <a:pt x="6961682" y="1251712"/>
                </a:lnTo>
                <a:lnTo>
                  <a:pt x="6799313" y="1268628"/>
                </a:lnTo>
                <a:lnTo>
                  <a:pt x="6630835" y="1283030"/>
                </a:lnTo>
                <a:lnTo>
                  <a:pt x="6369113" y="1299959"/>
                </a:lnTo>
                <a:lnTo>
                  <a:pt x="6188392" y="1308239"/>
                </a:lnTo>
                <a:lnTo>
                  <a:pt x="6003353" y="1313992"/>
                </a:lnTo>
                <a:lnTo>
                  <a:pt x="5717882" y="1317955"/>
                </a:lnTo>
                <a:lnTo>
                  <a:pt x="7341120" y="1317955"/>
                </a:lnTo>
                <a:lnTo>
                  <a:pt x="7341120" y="1199870"/>
                </a:lnTo>
                <a:close/>
              </a:path>
            </a:pathLst>
          </a:custGeom>
          <a:solidFill>
            <a:srgbClr val="4156A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8718" y="8472957"/>
            <a:ext cx="98996" cy="128524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595083" y="8474747"/>
            <a:ext cx="90805" cy="125730"/>
          </a:xfrm>
          <a:custGeom>
            <a:avLst/>
            <a:gdLst/>
            <a:ahLst/>
            <a:cxnLst/>
            <a:rect l="l" t="t" r="r" b="b"/>
            <a:pathLst>
              <a:path w="90804" h="125729">
                <a:moveTo>
                  <a:pt x="90360" y="0"/>
                </a:moveTo>
                <a:lnTo>
                  <a:pt x="0" y="0"/>
                </a:lnTo>
                <a:lnTo>
                  <a:pt x="0" y="20320"/>
                </a:lnTo>
                <a:lnTo>
                  <a:pt x="0" y="58420"/>
                </a:lnTo>
                <a:lnTo>
                  <a:pt x="0" y="77470"/>
                </a:lnTo>
                <a:lnTo>
                  <a:pt x="0" y="125730"/>
                </a:lnTo>
                <a:lnTo>
                  <a:pt x="22682" y="125730"/>
                </a:lnTo>
                <a:lnTo>
                  <a:pt x="22682" y="77470"/>
                </a:lnTo>
                <a:lnTo>
                  <a:pt x="82435" y="77470"/>
                </a:lnTo>
                <a:lnTo>
                  <a:pt x="82435" y="58420"/>
                </a:lnTo>
                <a:lnTo>
                  <a:pt x="22682" y="58420"/>
                </a:lnTo>
                <a:lnTo>
                  <a:pt x="22682" y="20320"/>
                </a:lnTo>
                <a:lnTo>
                  <a:pt x="90360" y="20320"/>
                </a:lnTo>
                <a:lnTo>
                  <a:pt x="903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3155" y="8472957"/>
            <a:ext cx="287997" cy="128524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25994" y="8472957"/>
            <a:ext cx="314998" cy="128524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69796" y="8474760"/>
            <a:ext cx="105841" cy="124917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03362" y="8474760"/>
            <a:ext cx="108724" cy="12672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45138" y="69748"/>
            <a:ext cx="2305050" cy="13702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0626" y="1930323"/>
            <a:ext cx="6877050" cy="6886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279" y="213842"/>
            <a:ext cx="835202" cy="95291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577162" y="539279"/>
            <a:ext cx="291465" cy="180975"/>
          </a:xfrm>
          <a:custGeom>
            <a:avLst/>
            <a:gdLst/>
            <a:ahLst/>
            <a:cxnLst/>
            <a:rect l="l" t="t" r="r" b="b"/>
            <a:pathLst>
              <a:path w="291464" h="180975">
                <a:moveTo>
                  <a:pt x="147243" y="128778"/>
                </a:moveTo>
                <a:lnTo>
                  <a:pt x="124193" y="128778"/>
                </a:lnTo>
                <a:lnTo>
                  <a:pt x="124193" y="0"/>
                </a:lnTo>
                <a:lnTo>
                  <a:pt x="103314" y="0"/>
                </a:lnTo>
                <a:lnTo>
                  <a:pt x="103314" y="128778"/>
                </a:lnTo>
                <a:lnTo>
                  <a:pt x="20878" y="128778"/>
                </a:lnTo>
                <a:lnTo>
                  <a:pt x="20878" y="508"/>
                </a:lnTo>
                <a:lnTo>
                  <a:pt x="0" y="508"/>
                </a:lnTo>
                <a:lnTo>
                  <a:pt x="0" y="128778"/>
                </a:lnTo>
                <a:lnTo>
                  <a:pt x="0" y="147828"/>
                </a:lnTo>
                <a:lnTo>
                  <a:pt x="127431" y="147828"/>
                </a:lnTo>
                <a:lnTo>
                  <a:pt x="127431" y="180848"/>
                </a:lnTo>
                <a:lnTo>
                  <a:pt x="147243" y="180848"/>
                </a:lnTo>
                <a:lnTo>
                  <a:pt x="147243" y="147828"/>
                </a:lnTo>
                <a:lnTo>
                  <a:pt x="147243" y="128778"/>
                </a:lnTo>
                <a:close/>
              </a:path>
              <a:path w="291464" h="180975">
                <a:moveTo>
                  <a:pt x="290880" y="128778"/>
                </a:moveTo>
                <a:lnTo>
                  <a:pt x="204482" y="128778"/>
                </a:lnTo>
                <a:lnTo>
                  <a:pt x="204482" y="81788"/>
                </a:lnTo>
                <a:lnTo>
                  <a:pt x="278638" y="81788"/>
                </a:lnTo>
                <a:lnTo>
                  <a:pt x="278638" y="62738"/>
                </a:lnTo>
                <a:lnTo>
                  <a:pt x="204482" y="62738"/>
                </a:lnTo>
                <a:lnTo>
                  <a:pt x="204482" y="18288"/>
                </a:lnTo>
                <a:lnTo>
                  <a:pt x="287997" y="18288"/>
                </a:lnTo>
                <a:lnTo>
                  <a:pt x="287997" y="508"/>
                </a:lnTo>
                <a:lnTo>
                  <a:pt x="183235" y="508"/>
                </a:lnTo>
                <a:lnTo>
                  <a:pt x="183235" y="18288"/>
                </a:lnTo>
                <a:lnTo>
                  <a:pt x="183235" y="62738"/>
                </a:lnTo>
                <a:lnTo>
                  <a:pt x="183235" y="81788"/>
                </a:lnTo>
                <a:lnTo>
                  <a:pt x="183235" y="128778"/>
                </a:lnTo>
                <a:lnTo>
                  <a:pt x="183235" y="147828"/>
                </a:lnTo>
                <a:lnTo>
                  <a:pt x="290880" y="147828"/>
                </a:lnTo>
                <a:lnTo>
                  <a:pt x="290880" y="128778"/>
                </a:lnTo>
                <a:close/>
              </a:path>
            </a:pathLst>
          </a:custGeom>
          <a:solidFill>
            <a:srgbClr val="57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917725" y="539787"/>
            <a:ext cx="443865" cy="147955"/>
            <a:chOff x="1917725" y="539787"/>
            <a:chExt cx="443865" cy="147955"/>
          </a:xfrm>
        </p:grpSpPr>
        <p:sp>
          <p:nvSpPr>
            <p:cNvPr id="7" name="object 7"/>
            <p:cNvSpPr/>
            <p:nvPr/>
          </p:nvSpPr>
          <p:spPr>
            <a:xfrm>
              <a:off x="1917725" y="539787"/>
              <a:ext cx="286385" cy="147955"/>
            </a:xfrm>
            <a:custGeom>
              <a:avLst/>
              <a:gdLst/>
              <a:ahLst/>
              <a:cxnLst/>
              <a:rect l="l" t="t" r="r" b="b"/>
              <a:pathLst>
                <a:path w="286385" h="147954">
                  <a:moveTo>
                    <a:pt x="127431" y="571"/>
                  </a:moveTo>
                  <a:lnTo>
                    <a:pt x="106197" y="571"/>
                  </a:lnTo>
                  <a:lnTo>
                    <a:pt x="106197" y="63500"/>
                  </a:lnTo>
                  <a:lnTo>
                    <a:pt x="20878" y="63500"/>
                  </a:lnTo>
                  <a:lnTo>
                    <a:pt x="20878" y="0"/>
                  </a:lnTo>
                  <a:lnTo>
                    <a:pt x="0" y="0"/>
                  </a:lnTo>
                  <a:lnTo>
                    <a:pt x="0" y="63500"/>
                  </a:lnTo>
                  <a:lnTo>
                    <a:pt x="0" y="82550"/>
                  </a:lnTo>
                  <a:lnTo>
                    <a:pt x="0" y="146050"/>
                  </a:lnTo>
                  <a:lnTo>
                    <a:pt x="20878" y="146050"/>
                  </a:lnTo>
                  <a:lnTo>
                    <a:pt x="20878" y="82550"/>
                  </a:lnTo>
                  <a:lnTo>
                    <a:pt x="106197" y="82550"/>
                  </a:lnTo>
                  <a:lnTo>
                    <a:pt x="106197" y="146367"/>
                  </a:lnTo>
                  <a:lnTo>
                    <a:pt x="127431" y="146367"/>
                  </a:lnTo>
                  <a:lnTo>
                    <a:pt x="127431" y="82550"/>
                  </a:lnTo>
                  <a:lnTo>
                    <a:pt x="127431" y="81927"/>
                  </a:lnTo>
                  <a:lnTo>
                    <a:pt x="127431" y="63576"/>
                  </a:lnTo>
                  <a:lnTo>
                    <a:pt x="127431" y="571"/>
                  </a:lnTo>
                  <a:close/>
                </a:path>
                <a:path w="286385" h="147954">
                  <a:moveTo>
                    <a:pt x="286194" y="215"/>
                  </a:moveTo>
                  <a:lnTo>
                    <a:pt x="164160" y="215"/>
                  </a:lnTo>
                  <a:lnTo>
                    <a:pt x="164160" y="18567"/>
                  </a:lnTo>
                  <a:lnTo>
                    <a:pt x="214553" y="18567"/>
                  </a:lnTo>
                  <a:lnTo>
                    <a:pt x="214553" y="147447"/>
                  </a:lnTo>
                  <a:lnTo>
                    <a:pt x="235432" y="147447"/>
                  </a:lnTo>
                  <a:lnTo>
                    <a:pt x="235432" y="18567"/>
                  </a:lnTo>
                  <a:lnTo>
                    <a:pt x="286194" y="18567"/>
                  </a:lnTo>
                  <a:lnTo>
                    <a:pt x="286194" y="215"/>
                  </a:lnTo>
                  <a:close/>
                </a:path>
              </a:pathLst>
            </a:custGeom>
            <a:solidFill>
              <a:srgbClr val="57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4242" y="540003"/>
              <a:ext cx="117005" cy="145796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6638" y="774712"/>
            <a:ext cx="155524" cy="149402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762925" y="776007"/>
            <a:ext cx="673735" cy="179070"/>
            <a:chOff x="1762925" y="776007"/>
            <a:chExt cx="673735" cy="17907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2925" y="776160"/>
              <a:ext cx="118440" cy="14579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917725" y="776007"/>
              <a:ext cx="518795" cy="179070"/>
            </a:xfrm>
            <a:custGeom>
              <a:avLst/>
              <a:gdLst/>
              <a:ahLst/>
              <a:cxnLst/>
              <a:rect l="l" t="t" r="r" b="b"/>
              <a:pathLst>
                <a:path w="518794" h="179069">
                  <a:moveTo>
                    <a:pt x="103670" y="508"/>
                  </a:moveTo>
                  <a:lnTo>
                    <a:pt x="82791" y="508"/>
                  </a:lnTo>
                  <a:lnTo>
                    <a:pt x="82791" y="129387"/>
                  </a:lnTo>
                  <a:lnTo>
                    <a:pt x="103670" y="129387"/>
                  </a:lnTo>
                  <a:lnTo>
                    <a:pt x="103670" y="508"/>
                  </a:lnTo>
                  <a:close/>
                </a:path>
                <a:path w="518794" h="179069">
                  <a:moveTo>
                    <a:pt x="209156" y="129540"/>
                  </a:moveTo>
                  <a:lnTo>
                    <a:pt x="186829" y="129540"/>
                  </a:lnTo>
                  <a:lnTo>
                    <a:pt x="186829" y="508"/>
                  </a:lnTo>
                  <a:lnTo>
                    <a:pt x="165950" y="508"/>
                  </a:lnTo>
                  <a:lnTo>
                    <a:pt x="165950" y="129540"/>
                  </a:lnTo>
                  <a:lnTo>
                    <a:pt x="20878" y="129540"/>
                  </a:lnTo>
                  <a:lnTo>
                    <a:pt x="20878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147320"/>
                  </a:lnTo>
                  <a:lnTo>
                    <a:pt x="189357" y="147320"/>
                  </a:lnTo>
                  <a:lnTo>
                    <a:pt x="189357" y="179070"/>
                  </a:lnTo>
                  <a:lnTo>
                    <a:pt x="209156" y="179070"/>
                  </a:lnTo>
                  <a:lnTo>
                    <a:pt x="209156" y="147320"/>
                  </a:lnTo>
                  <a:lnTo>
                    <a:pt x="209156" y="129540"/>
                  </a:lnTo>
                  <a:close/>
                </a:path>
                <a:path w="518794" h="179069">
                  <a:moveTo>
                    <a:pt x="349910" y="129540"/>
                  </a:moveTo>
                  <a:lnTo>
                    <a:pt x="263156" y="129540"/>
                  </a:lnTo>
                  <a:lnTo>
                    <a:pt x="263156" y="81280"/>
                  </a:lnTo>
                  <a:lnTo>
                    <a:pt x="337680" y="81280"/>
                  </a:lnTo>
                  <a:lnTo>
                    <a:pt x="337680" y="63500"/>
                  </a:lnTo>
                  <a:lnTo>
                    <a:pt x="263156" y="63500"/>
                  </a:lnTo>
                  <a:lnTo>
                    <a:pt x="263156" y="19050"/>
                  </a:lnTo>
                  <a:lnTo>
                    <a:pt x="347040" y="19050"/>
                  </a:lnTo>
                  <a:lnTo>
                    <a:pt x="347040" y="0"/>
                  </a:lnTo>
                  <a:lnTo>
                    <a:pt x="241554" y="0"/>
                  </a:lnTo>
                  <a:lnTo>
                    <a:pt x="241554" y="19050"/>
                  </a:lnTo>
                  <a:lnTo>
                    <a:pt x="241554" y="63500"/>
                  </a:lnTo>
                  <a:lnTo>
                    <a:pt x="241554" y="81280"/>
                  </a:lnTo>
                  <a:lnTo>
                    <a:pt x="241554" y="129540"/>
                  </a:lnTo>
                  <a:lnTo>
                    <a:pt x="241554" y="147320"/>
                  </a:lnTo>
                  <a:lnTo>
                    <a:pt x="349910" y="147320"/>
                  </a:lnTo>
                  <a:lnTo>
                    <a:pt x="349910" y="129540"/>
                  </a:lnTo>
                  <a:close/>
                </a:path>
                <a:path w="518794" h="179069">
                  <a:moveTo>
                    <a:pt x="518388" y="82588"/>
                  </a:moveTo>
                  <a:lnTo>
                    <a:pt x="497154" y="82588"/>
                  </a:lnTo>
                  <a:lnTo>
                    <a:pt x="497154" y="147027"/>
                  </a:lnTo>
                  <a:lnTo>
                    <a:pt x="518388" y="147027"/>
                  </a:lnTo>
                  <a:lnTo>
                    <a:pt x="518388" y="82588"/>
                  </a:lnTo>
                  <a:close/>
                </a:path>
                <a:path w="518794" h="179069">
                  <a:moveTo>
                    <a:pt x="518388" y="508"/>
                  </a:moveTo>
                  <a:lnTo>
                    <a:pt x="497154" y="508"/>
                  </a:lnTo>
                  <a:lnTo>
                    <a:pt x="497154" y="63500"/>
                  </a:lnTo>
                  <a:lnTo>
                    <a:pt x="411480" y="63500"/>
                  </a:lnTo>
                  <a:lnTo>
                    <a:pt x="411480" y="0"/>
                  </a:lnTo>
                  <a:lnTo>
                    <a:pt x="390232" y="0"/>
                  </a:lnTo>
                  <a:lnTo>
                    <a:pt x="390232" y="63500"/>
                  </a:lnTo>
                  <a:lnTo>
                    <a:pt x="390232" y="82550"/>
                  </a:lnTo>
                  <a:lnTo>
                    <a:pt x="390232" y="147320"/>
                  </a:lnTo>
                  <a:lnTo>
                    <a:pt x="411480" y="147320"/>
                  </a:lnTo>
                  <a:lnTo>
                    <a:pt x="411480" y="82550"/>
                  </a:lnTo>
                  <a:lnTo>
                    <a:pt x="518388" y="82550"/>
                  </a:lnTo>
                  <a:lnTo>
                    <a:pt x="518388" y="63868"/>
                  </a:lnTo>
                  <a:lnTo>
                    <a:pt x="518388" y="63500"/>
                  </a:lnTo>
                  <a:lnTo>
                    <a:pt x="518388" y="508"/>
                  </a:lnTo>
                  <a:close/>
                </a:path>
              </a:pathLst>
            </a:custGeom>
            <a:solidFill>
              <a:srgbClr val="57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489034" y="776160"/>
            <a:ext cx="287020" cy="146050"/>
            <a:chOff x="2489034" y="776160"/>
            <a:chExt cx="287020" cy="14605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89034" y="776160"/>
              <a:ext cx="125641" cy="14579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8960" y="776160"/>
              <a:ext cx="116636" cy="145796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1556638" y="1009434"/>
            <a:ext cx="1469390" cy="184150"/>
            <a:chOff x="1556638" y="1009434"/>
            <a:chExt cx="1469390" cy="184150"/>
          </a:xfrm>
        </p:grpSpPr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6638" y="1016634"/>
              <a:ext cx="138963" cy="15120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25841" y="1016634"/>
              <a:ext cx="160197" cy="15120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7725" y="1009434"/>
              <a:ext cx="356044" cy="18360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00046" y="1016634"/>
              <a:ext cx="160197" cy="15120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493721" y="1015923"/>
              <a:ext cx="133985" cy="146685"/>
            </a:xfrm>
            <a:custGeom>
              <a:avLst/>
              <a:gdLst/>
              <a:ahLst/>
              <a:cxnLst/>
              <a:rect l="l" t="t" r="r" b="b"/>
              <a:pathLst>
                <a:path w="133985" h="146684">
                  <a:moveTo>
                    <a:pt x="133921" y="58534"/>
                  </a:moveTo>
                  <a:lnTo>
                    <a:pt x="33477" y="58534"/>
                  </a:lnTo>
                  <a:lnTo>
                    <a:pt x="33477" y="114"/>
                  </a:lnTo>
                  <a:lnTo>
                    <a:pt x="0" y="114"/>
                  </a:lnTo>
                  <a:lnTo>
                    <a:pt x="0" y="58534"/>
                  </a:lnTo>
                  <a:lnTo>
                    <a:pt x="0" y="86474"/>
                  </a:lnTo>
                  <a:lnTo>
                    <a:pt x="0" y="146164"/>
                  </a:lnTo>
                  <a:lnTo>
                    <a:pt x="33477" y="146164"/>
                  </a:lnTo>
                  <a:lnTo>
                    <a:pt x="33477" y="86474"/>
                  </a:lnTo>
                  <a:lnTo>
                    <a:pt x="100076" y="86474"/>
                  </a:lnTo>
                  <a:lnTo>
                    <a:pt x="100076" y="145796"/>
                  </a:lnTo>
                  <a:lnTo>
                    <a:pt x="133921" y="145796"/>
                  </a:lnTo>
                  <a:lnTo>
                    <a:pt x="133921" y="86474"/>
                  </a:lnTo>
                  <a:lnTo>
                    <a:pt x="133921" y="58534"/>
                  </a:lnTo>
                  <a:close/>
                </a:path>
                <a:path w="133985" h="146684">
                  <a:moveTo>
                    <a:pt x="133921" y="0"/>
                  </a:moveTo>
                  <a:lnTo>
                    <a:pt x="100076" y="0"/>
                  </a:lnTo>
                  <a:lnTo>
                    <a:pt x="100076" y="57950"/>
                  </a:lnTo>
                  <a:lnTo>
                    <a:pt x="133921" y="57950"/>
                  </a:lnTo>
                  <a:lnTo>
                    <a:pt x="133921" y="0"/>
                  </a:lnTo>
                  <a:close/>
                </a:path>
              </a:pathLst>
            </a:custGeom>
            <a:solidFill>
              <a:srgbClr val="57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61475" y="1015568"/>
              <a:ext cx="165963" cy="17711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61640" y="1015568"/>
              <a:ext cx="164160" cy="145796"/>
            </a:xfrm>
            <a:prstGeom prst="rect">
              <a:avLst/>
            </a:prstGeom>
          </p:spPr>
        </p:pic>
      </p:grp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50215" marR="5080" indent="-438150">
              <a:lnSpc>
                <a:spcPts val="2700"/>
              </a:lnSpc>
              <a:spcBef>
                <a:spcPts val="640"/>
              </a:spcBef>
            </a:pPr>
            <a:r>
              <a:rPr spc="-20" dirty="0"/>
              <a:t>МЕРОПРИЯТИЯ </a:t>
            </a:r>
            <a:r>
              <a:rPr dirty="0"/>
              <a:t>НА</a:t>
            </a:r>
            <a:r>
              <a:rPr spc="-10" dirty="0"/>
              <a:t> </a:t>
            </a:r>
            <a:r>
              <a:rPr spc="-25" dirty="0"/>
              <a:t>ОКТЯБРЬ</a:t>
            </a:r>
          </a:p>
          <a:p>
            <a:pPr marR="5080" algn="r">
              <a:lnSpc>
                <a:spcPts val="2705"/>
              </a:lnSpc>
            </a:pPr>
            <a:r>
              <a:rPr spc="-20" dirty="0"/>
              <a:t>2026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0898" y="1580298"/>
            <a:ext cx="63519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Время</a:t>
            </a:r>
            <a:r>
              <a:rPr sz="1600" b="1" spc="-30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7595B"/>
                </a:solidFill>
                <a:latin typeface="Calibri"/>
                <a:cs typeface="Calibri"/>
              </a:rPr>
              <a:t>работы:</a:t>
            </a:r>
            <a:r>
              <a:rPr sz="1600" b="1" spc="-50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7595B"/>
                </a:solidFill>
                <a:latin typeface="Calibri"/>
                <a:cs typeface="Calibri"/>
              </a:rPr>
              <a:t>понедельник</a:t>
            </a:r>
            <a:r>
              <a:rPr sz="1600" b="1" spc="-2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–</a:t>
            </a:r>
            <a:r>
              <a:rPr sz="1600" b="1" spc="-40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7595B"/>
                </a:solidFill>
                <a:latin typeface="Calibri"/>
                <a:cs typeface="Calibri"/>
              </a:rPr>
              <a:t>четверг</a:t>
            </a:r>
            <a:r>
              <a:rPr sz="1600" b="1" spc="-5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08:00</a:t>
            </a:r>
            <a:r>
              <a:rPr sz="1600" b="1" spc="-2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–</a:t>
            </a:r>
            <a:r>
              <a:rPr sz="1600" b="1" spc="-3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spc="-30" dirty="0">
                <a:solidFill>
                  <a:srgbClr val="57595B"/>
                </a:solidFill>
                <a:latin typeface="Calibri"/>
                <a:cs typeface="Calibri"/>
              </a:rPr>
              <a:t>17:00,</a:t>
            </a:r>
            <a:r>
              <a:rPr sz="1600" b="1" spc="-60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57595B"/>
                </a:solidFill>
                <a:latin typeface="Calibri"/>
                <a:cs typeface="Calibri"/>
              </a:rPr>
              <a:t>пятница</a:t>
            </a:r>
            <a:r>
              <a:rPr sz="1600" b="1" spc="-60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spc="-40" dirty="0">
                <a:solidFill>
                  <a:srgbClr val="57595B"/>
                </a:solidFill>
                <a:latin typeface="Calibri"/>
                <a:cs typeface="Calibri"/>
              </a:rPr>
              <a:t>08:00-15-</a:t>
            </a:r>
            <a:r>
              <a:rPr sz="1600" b="1" spc="-25" dirty="0">
                <a:solidFill>
                  <a:srgbClr val="57595B"/>
                </a:solidFill>
                <a:latin typeface="Calibri"/>
                <a:cs typeface="Calibri"/>
              </a:rPr>
              <a:t>45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225120" y="8602205"/>
            <a:ext cx="811530" cy="811530"/>
            <a:chOff x="6225120" y="8602205"/>
            <a:chExt cx="811530" cy="811530"/>
          </a:xfrm>
        </p:grpSpPr>
        <p:sp>
          <p:nvSpPr>
            <p:cNvPr id="25" name="object 25"/>
            <p:cNvSpPr/>
            <p:nvPr/>
          </p:nvSpPr>
          <p:spPr>
            <a:xfrm>
              <a:off x="6225120" y="8602205"/>
              <a:ext cx="811530" cy="811530"/>
            </a:xfrm>
            <a:custGeom>
              <a:avLst/>
              <a:gdLst/>
              <a:ahLst/>
              <a:cxnLst/>
              <a:rect l="l" t="t" r="r" b="b"/>
              <a:pathLst>
                <a:path w="811529" h="811529">
                  <a:moveTo>
                    <a:pt x="405714" y="0"/>
                  </a:moveTo>
                  <a:lnTo>
                    <a:pt x="352635" y="3481"/>
                  </a:lnTo>
                  <a:lnTo>
                    <a:pt x="300736" y="13814"/>
                  </a:lnTo>
                  <a:lnTo>
                    <a:pt x="250655" y="30828"/>
                  </a:lnTo>
                  <a:lnTo>
                    <a:pt x="203034" y="54356"/>
                  </a:lnTo>
                  <a:lnTo>
                    <a:pt x="158697" y="83912"/>
                  </a:lnTo>
                  <a:lnTo>
                    <a:pt x="118846" y="118837"/>
                  </a:lnTo>
                  <a:lnTo>
                    <a:pt x="83920" y="158690"/>
                  </a:lnTo>
                  <a:lnTo>
                    <a:pt x="54356" y="203034"/>
                  </a:lnTo>
                  <a:lnTo>
                    <a:pt x="30828" y="250648"/>
                  </a:lnTo>
                  <a:lnTo>
                    <a:pt x="13814" y="300726"/>
                  </a:lnTo>
                  <a:lnTo>
                    <a:pt x="3481" y="352628"/>
                  </a:lnTo>
                  <a:lnTo>
                    <a:pt x="0" y="405714"/>
                  </a:lnTo>
                  <a:lnTo>
                    <a:pt x="3481" y="458805"/>
                  </a:lnTo>
                  <a:lnTo>
                    <a:pt x="13814" y="510746"/>
                  </a:lnTo>
                  <a:lnTo>
                    <a:pt x="30828" y="560930"/>
                  </a:lnTo>
                  <a:lnTo>
                    <a:pt x="54356" y="608749"/>
                  </a:lnTo>
                  <a:lnTo>
                    <a:pt x="83920" y="652887"/>
                  </a:lnTo>
                  <a:lnTo>
                    <a:pt x="118846" y="692635"/>
                  </a:lnTo>
                  <a:lnTo>
                    <a:pt x="158697" y="727521"/>
                  </a:lnTo>
                  <a:lnTo>
                    <a:pt x="203034" y="757072"/>
                  </a:lnTo>
                  <a:lnTo>
                    <a:pt x="250655" y="780599"/>
                  </a:lnTo>
                  <a:lnTo>
                    <a:pt x="300736" y="797613"/>
                  </a:lnTo>
                  <a:lnTo>
                    <a:pt x="352635" y="807946"/>
                  </a:lnTo>
                  <a:lnTo>
                    <a:pt x="405714" y="811428"/>
                  </a:lnTo>
                  <a:lnTo>
                    <a:pt x="458805" y="807946"/>
                  </a:lnTo>
                  <a:lnTo>
                    <a:pt x="510747" y="797613"/>
                  </a:lnTo>
                  <a:lnTo>
                    <a:pt x="560935" y="780599"/>
                  </a:lnTo>
                  <a:lnTo>
                    <a:pt x="608761" y="757072"/>
                  </a:lnTo>
                  <a:lnTo>
                    <a:pt x="652893" y="727521"/>
                  </a:lnTo>
                  <a:lnTo>
                    <a:pt x="692638" y="692635"/>
                  </a:lnTo>
                  <a:lnTo>
                    <a:pt x="727526" y="652887"/>
                  </a:lnTo>
                  <a:lnTo>
                    <a:pt x="757085" y="608749"/>
                  </a:lnTo>
                  <a:lnTo>
                    <a:pt x="780612" y="560930"/>
                  </a:lnTo>
                  <a:lnTo>
                    <a:pt x="797626" y="510746"/>
                  </a:lnTo>
                  <a:lnTo>
                    <a:pt x="807959" y="458805"/>
                  </a:lnTo>
                  <a:lnTo>
                    <a:pt x="811441" y="405714"/>
                  </a:lnTo>
                  <a:lnTo>
                    <a:pt x="807959" y="352628"/>
                  </a:lnTo>
                  <a:lnTo>
                    <a:pt x="797626" y="300726"/>
                  </a:lnTo>
                  <a:lnTo>
                    <a:pt x="780612" y="250648"/>
                  </a:lnTo>
                  <a:lnTo>
                    <a:pt x="757085" y="203034"/>
                  </a:lnTo>
                  <a:lnTo>
                    <a:pt x="727526" y="158690"/>
                  </a:lnTo>
                  <a:lnTo>
                    <a:pt x="692638" y="118837"/>
                  </a:lnTo>
                  <a:lnTo>
                    <a:pt x="652893" y="83912"/>
                  </a:lnTo>
                  <a:lnTo>
                    <a:pt x="608761" y="54356"/>
                  </a:lnTo>
                  <a:lnTo>
                    <a:pt x="560935" y="30828"/>
                  </a:lnTo>
                  <a:lnTo>
                    <a:pt x="510747" y="13814"/>
                  </a:lnTo>
                  <a:lnTo>
                    <a:pt x="458805" y="3481"/>
                  </a:lnTo>
                  <a:lnTo>
                    <a:pt x="4057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32397" y="8751595"/>
              <a:ext cx="597242" cy="512279"/>
            </a:xfrm>
            <a:prstGeom prst="rect">
              <a:avLst/>
            </a:prstGeom>
          </p:spPr>
        </p:pic>
      </p:grpSp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378726" y="1930323"/>
          <a:ext cx="6790687" cy="6299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2644"/>
                <a:gridCol w="4796789"/>
                <a:gridCol w="1151254"/>
              </a:tblGrid>
              <a:tr h="551815">
                <a:tc>
                  <a:txBody>
                    <a:bodyPr/>
                    <a:lstStyle/>
                    <a:p>
                      <a:pPr marR="205740" algn="r">
                        <a:lnSpc>
                          <a:spcPts val="2075"/>
                        </a:lnSpc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Дата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75"/>
                        </a:lnSpc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marL="227965" marR="220345" indent="27305">
                        <a:lnSpc>
                          <a:spcPts val="1810"/>
                        </a:lnSpc>
                        <a:spcBef>
                          <a:spcPts val="265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Время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начала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</a:tr>
              <a:tr h="551815">
                <a:tc>
                  <a:txBody>
                    <a:bodyPr/>
                    <a:lstStyle/>
                    <a:p>
                      <a:pPr marR="227329" algn="r">
                        <a:lnSpc>
                          <a:spcPts val="2075"/>
                        </a:lnSpc>
                      </a:pPr>
                      <a:r>
                        <a:rPr sz="1800" spc="-1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01.10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678815">
                        <a:lnSpc>
                          <a:spcPts val="181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Онлайн-</a:t>
                      </a:r>
                      <a:r>
                        <a:rPr sz="180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лекция</a:t>
                      </a:r>
                      <a:r>
                        <a:rPr sz="1800" spc="-5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РГО</a:t>
                      </a:r>
                      <a:r>
                        <a:rPr sz="1800" spc="-5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"Знание"</a:t>
                      </a:r>
                      <a:r>
                        <a:rPr sz="1800" spc="-5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«Наш</a:t>
                      </a:r>
                      <a:r>
                        <a:rPr sz="1800" spc="-45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день: </a:t>
                      </a:r>
                      <a:r>
                        <a:rPr sz="180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говорим</a:t>
                      </a:r>
                      <a:r>
                        <a:rPr sz="1800" spc="-55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800" spc="-5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главном</a:t>
                      </a:r>
                      <a:r>
                        <a:rPr sz="1800" spc="-55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800" spc="-5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пожилых</a:t>
                      </a:r>
                      <a:r>
                        <a:rPr sz="1800" spc="-45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людей»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</a:tr>
              <a:tr h="551815">
                <a:tc>
                  <a:txBody>
                    <a:bodyPr/>
                    <a:lstStyle/>
                    <a:p>
                      <a:pPr marR="227329" algn="r">
                        <a:lnSpc>
                          <a:spcPts val="2075"/>
                        </a:lnSpc>
                      </a:pPr>
                      <a:r>
                        <a:rPr sz="1800" spc="-1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02.10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115695">
                        <a:lnSpc>
                          <a:spcPts val="181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«А</a:t>
                      </a:r>
                      <a:r>
                        <a:rPr sz="1800" spc="-35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35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сердце</a:t>
                      </a:r>
                      <a:r>
                        <a:rPr sz="1800" spc="-3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молодость</a:t>
                      </a:r>
                      <a:r>
                        <a:rPr sz="1800" spc="-4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живет»</a:t>
                      </a:r>
                      <a:r>
                        <a:rPr sz="1800" spc="-35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игры, викторина,</a:t>
                      </a:r>
                      <a:r>
                        <a:rPr sz="1800" spc="-6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чаепитие.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2"/>
                    </a:solidFill>
                  </a:tcPr>
                </a:tc>
              </a:tr>
              <a:tr h="551815">
                <a:tc>
                  <a:txBody>
                    <a:bodyPr/>
                    <a:lstStyle/>
                    <a:p>
                      <a:pPr marR="222250" algn="r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05.10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268095">
                        <a:lnSpc>
                          <a:spcPts val="181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"Учителей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мы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вспомним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школу.." воспоминания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школьных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годах.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</a:tr>
              <a:tr h="551815">
                <a:tc>
                  <a:txBody>
                    <a:bodyPr/>
                    <a:lstStyle/>
                    <a:p>
                      <a:pPr marR="222250" algn="r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06.10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454659">
                        <a:lnSpc>
                          <a:spcPts val="1810"/>
                        </a:lnSpc>
                        <a:spcBef>
                          <a:spcPts val="265"/>
                        </a:spcBef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Мастер-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класс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приготовлению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домашних заготовок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зиму.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2"/>
                    </a:solidFill>
                  </a:tcPr>
                </a:tc>
              </a:tr>
              <a:tr h="781685">
                <a:tc>
                  <a:txBody>
                    <a:bodyPr/>
                    <a:lstStyle/>
                    <a:p>
                      <a:pPr marR="222250" algn="r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07.10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6995" algn="just">
                        <a:lnSpc>
                          <a:spcPts val="1810"/>
                        </a:lnSpc>
                        <a:spcBef>
                          <a:spcPts val="265"/>
                        </a:spcBef>
                        <a:tabLst>
                          <a:tab pos="1583690" algn="l"/>
                          <a:tab pos="3241675" algn="l"/>
                        </a:tabLst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Круглый</a:t>
                      </a:r>
                      <a:r>
                        <a:rPr sz="1800" spc="495" dirty="0">
                          <a:latin typeface="Calibri"/>
                          <a:cs typeface="Calibri"/>
                        </a:rPr>
                        <a:t>  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стол</a:t>
                      </a:r>
                      <a:r>
                        <a:rPr sz="1800" spc="495" dirty="0">
                          <a:latin typeface="Calibri"/>
                          <a:cs typeface="Calibri"/>
                        </a:rPr>
                        <a:t>  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800" spc="490" dirty="0">
                          <a:latin typeface="Calibri"/>
                          <a:cs typeface="Calibri"/>
                        </a:rPr>
                        <a:t>  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социально-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правовым вопросам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«Цифровое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удостоверение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пенсионера».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</a:tr>
              <a:tr h="551815">
                <a:tc>
                  <a:txBody>
                    <a:bodyPr/>
                    <a:lstStyle/>
                    <a:p>
                      <a:pPr marR="222250" algn="r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08.10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6360">
                        <a:lnSpc>
                          <a:spcPts val="181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Волонтерская</a:t>
                      </a:r>
                      <a:r>
                        <a:rPr sz="1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деятельность</a:t>
                      </a:r>
                      <a:r>
                        <a:rPr sz="1800" spc="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помощь</a:t>
                      </a:r>
                      <a:r>
                        <a:rPr sz="1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бойцам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СВО.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Плетение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сетей.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18:00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2"/>
                    </a:solidFill>
                  </a:tcPr>
                </a:tc>
              </a:tr>
              <a:tr h="551815">
                <a:tc>
                  <a:txBody>
                    <a:bodyPr/>
                    <a:lstStyle/>
                    <a:p>
                      <a:pPr marR="222250" algn="r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09.10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347345">
                        <a:lnSpc>
                          <a:spcPts val="181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Посещение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музея.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Лекция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"Донское,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Родина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моя"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</a:tr>
              <a:tr h="551815">
                <a:tc>
                  <a:txBody>
                    <a:bodyPr/>
                    <a:lstStyle/>
                    <a:p>
                      <a:pPr marR="222250" algn="r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12.10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290955">
                        <a:lnSpc>
                          <a:spcPts val="181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«Домашний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кинотеатр».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Просмотр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художественного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фильма.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2"/>
                    </a:solidFill>
                  </a:tcPr>
                </a:tc>
              </a:tr>
              <a:tr h="551815">
                <a:tc>
                  <a:txBody>
                    <a:bodyPr/>
                    <a:lstStyle/>
                    <a:p>
                      <a:pPr marR="222250" algn="r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13.10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6995">
                        <a:lnSpc>
                          <a:spcPts val="1810"/>
                        </a:lnSpc>
                        <a:spcBef>
                          <a:spcPts val="265"/>
                        </a:spcBef>
                        <a:tabLst>
                          <a:tab pos="1089025" algn="l"/>
                          <a:tab pos="2827020" algn="l"/>
                          <a:tab pos="3665854" algn="l"/>
                          <a:tab pos="4603750" algn="l"/>
                        </a:tabLst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"Неделя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ставропольской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книги"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встреча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с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литератором.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</a:tr>
              <a:tr h="551815">
                <a:tc>
                  <a:txBody>
                    <a:bodyPr/>
                    <a:lstStyle/>
                    <a:p>
                      <a:pPr marR="222250" algn="r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14.10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221615">
                        <a:lnSpc>
                          <a:spcPts val="181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День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здоровья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«Здоровый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образ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жизни-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залог долголетия».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</a:tr>
            </a:tbl>
          </a:graphicData>
        </a:graphic>
      </p:graphicFrame>
      <p:sp>
        <p:nvSpPr>
          <p:cNvPr id="29" name="object 29"/>
          <p:cNvSpPr txBox="1"/>
          <p:nvPr/>
        </p:nvSpPr>
        <p:spPr>
          <a:xfrm>
            <a:off x="417144" y="8862555"/>
            <a:ext cx="4388485" cy="17132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1184275">
              <a:lnSpc>
                <a:spcPct val="75000"/>
              </a:lnSpc>
              <a:spcBef>
                <a:spcPts val="280"/>
              </a:spcBef>
            </a:pP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3600" b="1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3600" b="1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3600">
              <a:latin typeface="Calibri"/>
              <a:cs typeface="Calibri"/>
            </a:endParaRPr>
          </a:p>
          <a:p>
            <a:pPr marL="14604">
              <a:lnSpc>
                <a:spcPts val="1495"/>
              </a:lnSpc>
              <a:spcBef>
                <a:spcPts val="835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>
              <a:latin typeface="Calibri"/>
              <a:cs typeface="Calibri"/>
            </a:endParaRPr>
          </a:p>
          <a:p>
            <a:pPr marL="14604" marR="5080">
              <a:lnSpc>
                <a:spcPts val="1300"/>
              </a:lnSpc>
              <a:spcBef>
                <a:spcPts val="195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Адрес: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356170,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Труновский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район,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с.Донское,</a:t>
            </a:r>
            <a:r>
              <a:rPr sz="13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ул.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Ленина,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д.4В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Контактный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номер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 (86546)38-0-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08</a:t>
            </a:r>
            <a:endParaRPr sz="1300">
              <a:latin typeface="Calibri"/>
              <a:cs typeface="Calibri"/>
            </a:endParaRPr>
          </a:p>
          <a:p>
            <a:pPr marL="14604">
              <a:lnSpc>
                <a:spcPts val="1435"/>
              </a:lnSpc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ФИО</a:t>
            </a:r>
            <a:r>
              <a:rPr sz="13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Ботиева</a:t>
            </a:r>
            <a:r>
              <a:rPr sz="13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Нина</a:t>
            </a:r>
            <a:r>
              <a:rPr sz="13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Васильевна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160594" y="9557994"/>
            <a:ext cx="857885" cy="857885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6331940" y="9583642"/>
            <a:ext cx="880110" cy="6350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102870">
              <a:lnSpc>
                <a:spcPts val="800"/>
              </a:lnSpc>
              <a:spcBef>
                <a:spcPts val="60"/>
              </a:spcBef>
            </a:pP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>
              <a:latin typeface="Calibri"/>
              <a:cs typeface="Calibri"/>
            </a:endParaRPr>
          </a:p>
          <a:p>
            <a:pPr marL="12700" marR="193675">
              <a:lnSpc>
                <a:spcPct val="833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Ставропольскому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краю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279" y="213842"/>
            <a:ext cx="835202" cy="95291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577162" y="539279"/>
            <a:ext cx="291465" cy="180975"/>
          </a:xfrm>
          <a:custGeom>
            <a:avLst/>
            <a:gdLst/>
            <a:ahLst/>
            <a:cxnLst/>
            <a:rect l="l" t="t" r="r" b="b"/>
            <a:pathLst>
              <a:path w="291464" h="180975">
                <a:moveTo>
                  <a:pt x="147243" y="128778"/>
                </a:moveTo>
                <a:lnTo>
                  <a:pt x="124193" y="128778"/>
                </a:lnTo>
                <a:lnTo>
                  <a:pt x="124193" y="0"/>
                </a:lnTo>
                <a:lnTo>
                  <a:pt x="103314" y="0"/>
                </a:lnTo>
                <a:lnTo>
                  <a:pt x="103314" y="128778"/>
                </a:lnTo>
                <a:lnTo>
                  <a:pt x="20878" y="128778"/>
                </a:lnTo>
                <a:lnTo>
                  <a:pt x="20878" y="508"/>
                </a:lnTo>
                <a:lnTo>
                  <a:pt x="0" y="508"/>
                </a:lnTo>
                <a:lnTo>
                  <a:pt x="0" y="128778"/>
                </a:lnTo>
                <a:lnTo>
                  <a:pt x="0" y="147828"/>
                </a:lnTo>
                <a:lnTo>
                  <a:pt x="127431" y="147828"/>
                </a:lnTo>
                <a:lnTo>
                  <a:pt x="127431" y="180848"/>
                </a:lnTo>
                <a:lnTo>
                  <a:pt x="147243" y="180848"/>
                </a:lnTo>
                <a:lnTo>
                  <a:pt x="147243" y="147828"/>
                </a:lnTo>
                <a:lnTo>
                  <a:pt x="147243" y="128778"/>
                </a:lnTo>
                <a:close/>
              </a:path>
              <a:path w="291464" h="180975">
                <a:moveTo>
                  <a:pt x="290880" y="128778"/>
                </a:moveTo>
                <a:lnTo>
                  <a:pt x="204482" y="128778"/>
                </a:lnTo>
                <a:lnTo>
                  <a:pt x="204482" y="81788"/>
                </a:lnTo>
                <a:lnTo>
                  <a:pt x="278638" y="81788"/>
                </a:lnTo>
                <a:lnTo>
                  <a:pt x="278638" y="62738"/>
                </a:lnTo>
                <a:lnTo>
                  <a:pt x="204482" y="62738"/>
                </a:lnTo>
                <a:lnTo>
                  <a:pt x="204482" y="18288"/>
                </a:lnTo>
                <a:lnTo>
                  <a:pt x="287997" y="18288"/>
                </a:lnTo>
                <a:lnTo>
                  <a:pt x="287997" y="508"/>
                </a:lnTo>
                <a:lnTo>
                  <a:pt x="183235" y="508"/>
                </a:lnTo>
                <a:lnTo>
                  <a:pt x="183235" y="18288"/>
                </a:lnTo>
                <a:lnTo>
                  <a:pt x="183235" y="62738"/>
                </a:lnTo>
                <a:lnTo>
                  <a:pt x="183235" y="81788"/>
                </a:lnTo>
                <a:lnTo>
                  <a:pt x="183235" y="128778"/>
                </a:lnTo>
                <a:lnTo>
                  <a:pt x="183235" y="147828"/>
                </a:lnTo>
                <a:lnTo>
                  <a:pt x="290880" y="147828"/>
                </a:lnTo>
                <a:lnTo>
                  <a:pt x="290880" y="128778"/>
                </a:lnTo>
                <a:close/>
              </a:path>
            </a:pathLst>
          </a:custGeom>
          <a:solidFill>
            <a:srgbClr val="57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917725" y="539787"/>
            <a:ext cx="443865" cy="147955"/>
            <a:chOff x="1917725" y="539787"/>
            <a:chExt cx="443865" cy="147955"/>
          </a:xfrm>
        </p:grpSpPr>
        <p:sp>
          <p:nvSpPr>
            <p:cNvPr id="7" name="object 7"/>
            <p:cNvSpPr/>
            <p:nvPr/>
          </p:nvSpPr>
          <p:spPr>
            <a:xfrm>
              <a:off x="1917725" y="539787"/>
              <a:ext cx="286385" cy="147955"/>
            </a:xfrm>
            <a:custGeom>
              <a:avLst/>
              <a:gdLst/>
              <a:ahLst/>
              <a:cxnLst/>
              <a:rect l="l" t="t" r="r" b="b"/>
              <a:pathLst>
                <a:path w="286385" h="147954">
                  <a:moveTo>
                    <a:pt x="127431" y="571"/>
                  </a:moveTo>
                  <a:lnTo>
                    <a:pt x="106197" y="571"/>
                  </a:lnTo>
                  <a:lnTo>
                    <a:pt x="106197" y="63500"/>
                  </a:lnTo>
                  <a:lnTo>
                    <a:pt x="20878" y="63500"/>
                  </a:lnTo>
                  <a:lnTo>
                    <a:pt x="20878" y="0"/>
                  </a:lnTo>
                  <a:lnTo>
                    <a:pt x="0" y="0"/>
                  </a:lnTo>
                  <a:lnTo>
                    <a:pt x="0" y="63500"/>
                  </a:lnTo>
                  <a:lnTo>
                    <a:pt x="0" y="82550"/>
                  </a:lnTo>
                  <a:lnTo>
                    <a:pt x="0" y="146050"/>
                  </a:lnTo>
                  <a:lnTo>
                    <a:pt x="20878" y="146050"/>
                  </a:lnTo>
                  <a:lnTo>
                    <a:pt x="20878" y="82550"/>
                  </a:lnTo>
                  <a:lnTo>
                    <a:pt x="106197" y="82550"/>
                  </a:lnTo>
                  <a:lnTo>
                    <a:pt x="106197" y="146367"/>
                  </a:lnTo>
                  <a:lnTo>
                    <a:pt x="127431" y="146367"/>
                  </a:lnTo>
                  <a:lnTo>
                    <a:pt x="127431" y="82550"/>
                  </a:lnTo>
                  <a:lnTo>
                    <a:pt x="127431" y="81927"/>
                  </a:lnTo>
                  <a:lnTo>
                    <a:pt x="127431" y="63576"/>
                  </a:lnTo>
                  <a:lnTo>
                    <a:pt x="127431" y="571"/>
                  </a:lnTo>
                  <a:close/>
                </a:path>
                <a:path w="286385" h="147954">
                  <a:moveTo>
                    <a:pt x="286194" y="215"/>
                  </a:moveTo>
                  <a:lnTo>
                    <a:pt x="164160" y="215"/>
                  </a:lnTo>
                  <a:lnTo>
                    <a:pt x="164160" y="18567"/>
                  </a:lnTo>
                  <a:lnTo>
                    <a:pt x="214553" y="18567"/>
                  </a:lnTo>
                  <a:lnTo>
                    <a:pt x="214553" y="147447"/>
                  </a:lnTo>
                  <a:lnTo>
                    <a:pt x="235432" y="147447"/>
                  </a:lnTo>
                  <a:lnTo>
                    <a:pt x="235432" y="18567"/>
                  </a:lnTo>
                  <a:lnTo>
                    <a:pt x="286194" y="18567"/>
                  </a:lnTo>
                  <a:lnTo>
                    <a:pt x="286194" y="215"/>
                  </a:lnTo>
                  <a:close/>
                </a:path>
              </a:pathLst>
            </a:custGeom>
            <a:solidFill>
              <a:srgbClr val="57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4242" y="540003"/>
              <a:ext cx="117005" cy="145796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6638" y="774712"/>
            <a:ext cx="155524" cy="149402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762925" y="776007"/>
            <a:ext cx="673735" cy="179070"/>
            <a:chOff x="1762925" y="776007"/>
            <a:chExt cx="673735" cy="17907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2925" y="776160"/>
              <a:ext cx="118440" cy="14579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917725" y="776007"/>
              <a:ext cx="518795" cy="179070"/>
            </a:xfrm>
            <a:custGeom>
              <a:avLst/>
              <a:gdLst/>
              <a:ahLst/>
              <a:cxnLst/>
              <a:rect l="l" t="t" r="r" b="b"/>
              <a:pathLst>
                <a:path w="518794" h="179069">
                  <a:moveTo>
                    <a:pt x="103670" y="508"/>
                  </a:moveTo>
                  <a:lnTo>
                    <a:pt x="82791" y="508"/>
                  </a:lnTo>
                  <a:lnTo>
                    <a:pt x="82791" y="129387"/>
                  </a:lnTo>
                  <a:lnTo>
                    <a:pt x="103670" y="129387"/>
                  </a:lnTo>
                  <a:lnTo>
                    <a:pt x="103670" y="508"/>
                  </a:lnTo>
                  <a:close/>
                </a:path>
                <a:path w="518794" h="179069">
                  <a:moveTo>
                    <a:pt x="209156" y="129540"/>
                  </a:moveTo>
                  <a:lnTo>
                    <a:pt x="186829" y="129540"/>
                  </a:lnTo>
                  <a:lnTo>
                    <a:pt x="186829" y="508"/>
                  </a:lnTo>
                  <a:lnTo>
                    <a:pt x="165950" y="508"/>
                  </a:lnTo>
                  <a:lnTo>
                    <a:pt x="165950" y="129540"/>
                  </a:lnTo>
                  <a:lnTo>
                    <a:pt x="20878" y="129540"/>
                  </a:lnTo>
                  <a:lnTo>
                    <a:pt x="20878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147320"/>
                  </a:lnTo>
                  <a:lnTo>
                    <a:pt x="189357" y="147320"/>
                  </a:lnTo>
                  <a:lnTo>
                    <a:pt x="189357" y="179070"/>
                  </a:lnTo>
                  <a:lnTo>
                    <a:pt x="209156" y="179070"/>
                  </a:lnTo>
                  <a:lnTo>
                    <a:pt x="209156" y="147320"/>
                  </a:lnTo>
                  <a:lnTo>
                    <a:pt x="209156" y="129540"/>
                  </a:lnTo>
                  <a:close/>
                </a:path>
                <a:path w="518794" h="179069">
                  <a:moveTo>
                    <a:pt x="349910" y="129540"/>
                  </a:moveTo>
                  <a:lnTo>
                    <a:pt x="263156" y="129540"/>
                  </a:lnTo>
                  <a:lnTo>
                    <a:pt x="263156" y="81280"/>
                  </a:lnTo>
                  <a:lnTo>
                    <a:pt x="337680" y="81280"/>
                  </a:lnTo>
                  <a:lnTo>
                    <a:pt x="337680" y="63500"/>
                  </a:lnTo>
                  <a:lnTo>
                    <a:pt x="263156" y="63500"/>
                  </a:lnTo>
                  <a:lnTo>
                    <a:pt x="263156" y="19050"/>
                  </a:lnTo>
                  <a:lnTo>
                    <a:pt x="347040" y="19050"/>
                  </a:lnTo>
                  <a:lnTo>
                    <a:pt x="347040" y="0"/>
                  </a:lnTo>
                  <a:lnTo>
                    <a:pt x="241554" y="0"/>
                  </a:lnTo>
                  <a:lnTo>
                    <a:pt x="241554" y="19050"/>
                  </a:lnTo>
                  <a:lnTo>
                    <a:pt x="241554" y="63500"/>
                  </a:lnTo>
                  <a:lnTo>
                    <a:pt x="241554" y="81280"/>
                  </a:lnTo>
                  <a:lnTo>
                    <a:pt x="241554" y="129540"/>
                  </a:lnTo>
                  <a:lnTo>
                    <a:pt x="241554" y="147320"/>
                  </a:lnTo>
                  <a:lnTo>
                    <a:pt x="349910" y="147320"/>
                  </a:lnTo>
                  <a:lnTo>
                    <a:pt x="349910" y="129540"/>
                  </a:lnTo>
                  <a:close/>
                </a:path>
                <a:path w="518794" h="179069">
                  <a:moveTo>
                    <a:pt x="518388" y="82588"/>
                  </a:moveTo>
                  <a:lnTo>
                    <a:pt x="497154" y="82588"/>
                  </a:lnTo>
                  <a:lnTo>
                    <a:pt x="497154" y="147027"/>
                  </a:lnTo>
                  <a:lnTo>
                    <a:pt x="518388" y="147027"/>
                  </a:lnTo>
                  <a:lnTo>
                    <a:pt x="518388" y="82588"/>
                  </a:lnTo>
                  <a:close/>
                </a:path>
                <a:path w="518794" h="179069">
                  <a:moveTo>
                    <a:pt x="518388" y="508"/>
                  </a:moveTo>
                  <a:lnTo>
                    <a:pt x="497154" y="508"/>
                  </a:lnTo>
                  <a:lnTo>
                    <a:pt x="497154" y="63500"/>
                  </a:lnTo>
                  <a:lnTo>
                    <a:pt x="411480" y="63500"/>
                  </a:lnTo>
                  <a:lnTo>
                    <a:pt x="411480" y="0"/>
                  </a:lnTo>
                  <a:lnTo>
                    <a:pt x="390232" y="0"/>
                  </a:lnTo>
                  <a:lnTo>
                    <a:pt x="390232" y="63500"/>
                  </a:lnTo>
                  <a:lnTo>
                    <a:pt x="390232" y="82550"/>
                  </a:lnTo>
                  <a:lnTo>
                    <a:pt x="390232" y="147320"/>
                  </a:lnTo>
                  <a:lnTo>
                    <a:pt x="411480" y="147320"/>
                  </a:lnTo>
                  <a:lnTo>
                    <a:pt x="411480" y="82550"/>
                  </a:lnTo>
                  <a:lnTo>
                    <a:pt x="518388" y="82550"/>
                  </a:lnTo>
                  <a:lnTo>
                    <a:pt x="518388" y="63868"/>
                  </a:lnTo>
                  <a:lnTo>
                    <a:pt x="518388" y="63500"/>
                  </a:lnTo>
                  <a:lnTo>
                    <a:pt x="518388" y="508"/>
                  </a:lnTo>
                  <a:close/>
                </a:path>
              </a:pathLst>
            </a:custGeom>
            <a:solidFill>
              <a:srgbClr val="57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489034" y="776160"/>
            <a:ext cx="287020" cy="146050"/>
            <a:chOff x="2489034" y="776160"/>
            <a:chExt cx="287020" cy="14605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89034" y="776160"/>
              <a:ext cx="125641" cy="14579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8960" y="776160"/>
              <a:ext cx="116636" cy="145796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1556638" y="1009434"/>
            <a:ext cx="1469390" cy="184150"/>
            <a:chOff x="1556638" y="1009434"/>
            <a:chExt cx="1469390" cy="184150"/>
          </a:xfrm>
        </p:grpSpPr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6638" y="1016634"/>
              <a:ext cx="138963" cy="15120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25841" y="1016634"/>
              <a:ext cx="160197" cy="15120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7725" y="1009434"/>
              <a:ext cx="356044" cy="18360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00046" y="1016634"/>
              <a:ext cx="160197" cy="15120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493721" y="1015923"/>
              <a:ext cx="133985" cy="146685"/>
            </a:xfrm>
            <a:custGeom>
              <a:avLst/>
              <a:gdLst/>
              <a:ahLst/>
              <a:cxnLst/>
              <a:rect l="l" t="t" r="r" b="b"/>
              <a:pathLst>
                <a:path w="133985" h="146684">
                  <a:moveTo>
                    <a:pt x="133921" y="58534"/>
                  </a:moveTo>
                  <a:lnTo>
                    <a:pt x="33477" y="58534"/>
                  </a:lnTo>
                  <a:lnTo>
                    <a:pt x="33477" y="114"/>
                  </a:lnTo>
                  <a:lnTo>
                    <a:pt x="0" y="114"/>
                  </a:lnTo>
                  <a:lnTo>
                    <a:pt x="0" y="58534"/>
                  </a:lnTo>
                  <a:lnTo>
                    <a:pt x="0" y="86474"/>
                  </a:lnTo>
                  <a:lnTo>
                    <a:pt x="0" y="146164"/>
                  </a:lnTo>
                  <a:lnTo>
                    <a:pt x="33477" y="146164"/>
                  </a:lnTo>
                  <a:lnTo>
                    <a:pt x="33477" y="86474"/>
                  </a:lnTo>
                  <a:lnTo>
                    <a:pt x="100076" y="86474"/>
                  </a:lnTo>
                  <a:lnTo>
                    <a:pt x="100076" y="145796"/>
                  </a:lnTo>
                  <a:lnTo>
                    <a:pt x="133921" y="145796"/>
                  </a:lnTo>
                  <a:lnTo>
                    <a:pt x="133921" y="86474"/>
                  </a:lnTo>
                  <a:lnTo>
                    <a:pt x="133921" y="58534"/>
                  </a:lnTo>
                  <a:close/>
                </a:path>
                <a:path w="133985" h="146684">
                  <a:moveTo>
                    <a:pt x="133921" y="0"/>
                  </a:moveTo>
                  <a:lnTo>
                    <a:pt x="100076" y="0"/>
                  </a:lnTo>
                  <a:lnTo>
                    <a:pt x="100076" y="57950"/>
                  </a:lnTo>
                  <a:lnTo>
                    <a:pt x="133921" y="57950"/>
                  </a:lnTo>
                  <a:lnTo>
                    <a:pt x="133921" y="0"/>
                  </a:lnTo>
                  <a:close/>
                </a:path>
              </a:pathLst>
            </a:custGeom>
            <a:solidFill>
              <a:srgbClr val="57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61475" y="1015568"/>
              <a:ext cx="165963" cy="17711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61640" y="1015568"/>
              <a:ext cx="164160" cy="145796"/>
            </a:xfrm>
            <a:prstGeom prst="rect">
              <a:avLst/>
            </a:prstGeom>
          </p:spPr>
        </p:pic>
      </p:grp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8231" rIns="0" bIns="0" rtlCol="0">
            <a:spAutoFit/>
          </a:bodyPr>
          <a:lstStyle/>
          <a:p>
            <a:pPr marL="450215" marR="5080" indent="-438150">
              <a:lnSpc>
                <a:spcPts val="2700"/>
              </a:lnSpc>
              <a:spcBef>
                <a:spcPts val="640"/>
              </a:spcBef>
            </a:pPr>
            <a:r>
              <a:rPr spc="-20" dirty="0"/>
              <a:t>МЕРОПРИЯТИЯ </a:t>
            </a:r>
            <a:r>
              <a:rPr dirty="0"/>
              <a:t>НА</a:t>
            </a:r>
            <a:r>
              <a:rPr spc="-10" dirty="0"/>
              <a:t> </a:t>
            </a:r>
            <a:r>
              <a:rPr spc="-25" dirty="0"/>
              <a:t>ОКТЯБРЬ</a:t>
            </a:r>
          </a:p>
          <a:p>
            <a:pPr marR="5080" algn="r">
              <a:lnSpc>
                <a:spcPts val="2705"/>
              </a:lnSpc>
            </a:pPr>
            <a:r>
              <a:rPr spc="-20" dirty="0"/>
              <a:t>2026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6938" y="1469059"/>
            <a:ext cx="65836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Время</a:t>
            </a:r>
            <a:r>
              <a:rPr sz="1600" b="1" spc="-3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7595B"/>
                </a:solidFill>
                <a:latin typeface="Calibri"/>
                <a:cs typeface="Calibri"/>
              </a:rPr>
              <a:t>работы:</a:t>
            </a:r>
            <a:r>
              <a:rPr sz="1600" b="1" spc="-4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7595B"/>
                </a:solidFill>
                <a:latin typeface="Calibri"/>
                <a:cs typeface="Calibri"/>
              </a:rPr>
              <a:t>понедельник</a:t>
            </a:r>
            <a:r>
              <a:rPr sz="1600" b="1" spc="-2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–</a:t>
            </a:r>
            <a:r>
              <a:rPr sz="1600" b="1" spc="-3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четверг</a:t>
            </a:r>
            <a:r>
              <a:rPr sz="1600" b="1" spc="-2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08:00</a:t>
            </a:r>
            <a:r>
              <a:rPr sz="1600" b="1" spc="-30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–</a:t>
            </a:r>
            <a:r>
              <a:rPr sz="1600" b="1" spc="-30" dirty="0">
                <a:solidFill>
                  <a:srgbClr val="57595B"/>
                </a:solidFill>
                <a:latin typeface="Calibri"/>
                <a:cs typeface="Calibri"/>
              </a:rPr>
              <a:t> 17:00,</a:t>
            </a:r>
            <a:r>
              <a:rPr sz="1600" b="1" spc="-60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57595B"/>
                </a:solidFill>
                <a:latin typeface="Calibri"/>
                <a:cs typeface="Calibri"/>
              </a:rPr>
              <a:t>пятница</a:t>
            </a:r>
            <a:r>
              <a:rPr sz="1600" b="1" spc="-65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95B"/>
                </a:solidFill>
                <a:latin typeface="Calibri"/>
                <a:cs typeface="Calibri"/>
              </a:rPr>
              <a:t>—</a:t>
            </a:r>
            <a:r>
              <a:rPr sz="1600" b="1" spc="-70" dirty="0">
                <a:solidFill>
                  <a:srgbClr val="57595B"/>
                </a:solidFill>
                <a:latin typeface="Calibri"/>
                <a:cs typeface="Calibri"/>
              </a:rPr>
              <a:t> </a:t>
            </a:r>
            <a:r>
              <a:rPr sz="1600" b="1" spc="-40" dirty="0">
                <a:solidFill>
                  <a:srgbClr val="57595B"/>
                </a:solidFill>
                <a:latin typeface="Calibri"/>
                <a:cs typeface="Calibri"/>
              </a:rPr>
              <a:t>08:00-</a:t>
            </a:r>
            <a:r>
              <a:rPr sz="1600" b="1" spc="-10" dirty="0">
                <a:solidFill>
                  <a:srgbClr val="57595B"/>
                </a:solidFill>
                <a:latin typeface="Calibri"/>
                <a:cs typeface="Calibri"/>
              </a:rPr>
              <a:t>15:45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84124" y="8273160"/>
            <a:ext cx="772795" cy="552450"/>
          </a:xfrm>
          <a:custGeom>
            <a:avLst/>
            <a:gdLst/>
            <a:ahLst/>
            <a:cxnLst/>
            <a:rect l="l" t="t" r="r" b="b"/>
            <a:pathLst>
              <a:path w="772794" h="552450">
                <a:moveTo>
                  <a:pt x="772553" y="0"/>
                </a:moveTo>
                <a:lnTo>
                  <a:pt x="0" y="0"/>
                </a:lnTo>
                <a:lnTo>
                  <a:pt x="0" y="551878"/>
                </a:lnTo>
                <a:lnTo>
                  <a:pt x="772553" y="551878"/>
                </a:lnTo>
                <a:lnTo>
                  <a:pt x="772553" y="0"/>
                </a:lnTo>
                <a:close/>
              </a:path>
            </a:pathLst>
          </a:custGeom>
          <a:solidFill>
            <a:srgbClr val="CFD8E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6225120" y="8602205"/>
            <a:ext cx="811530" cy="811530"/>
            <a:chOff x="6225120" y="8602205"/>
            <a:chExt cx="811530" cy="811530"/>
          </a:xfrm>
        </p:grpSpPr>
        <p:sp>
          <p:nvSpPr>
            <p:cNvPr id="25" name="object 25"/>
            <p:cNvSpPr/>
            <p:nvPr/>
          </p:nvSpPr>
          <p:spPr>
            <a:xfrm>
              <a:off x="6225120" y="8602205"/>
              <a:ext cx="811530" cy="811530"/>
            </a:xfrm>
            <a:custGeom>
              <a:avLst/>
              <a:gdLst/>
              <a:ahLst/>
              <a:cxnLst/>
              <a:rect l="l" t="t" r="r" b="b"/>
              <a:pathLst>
                <a:path w="811529" h="811529">
                  <a:moveTo>
                    <a:pt x="405714" y="0"/>
                  </a:moveTo>
                  <a:lnTo>
                    <a:pt x="352635" y="3481"/>
                  </a:lnTo>
                  <a:lnTo>
                    <a:pt x="300736" y="13814"/>
                  </a:lnTo>
                  <a:lnTo>
                    <a:pt x="250655" y="30828"/>
                  </a:lnTo>
                  <a:lnTo>
                    <a:pt x="203034" y="54356"/>
                  </a:lnTo>
                  <a:lnTo>
                    <a:pt x="158697" y="83912"/>
                  </a:lnTo>
                  <a:lnTo>
                    <a:pt x="118846" y="118837"/>
                  </a:lnTo>
                  <a:lnTo>
                    <a:pt x="83920" y="158690"/>
                  </a:lnTo>
                  <a:lnTo>
                    <a:pt x="54356" y="203034"/>
                  </a:lnTo>
                  <a:lnTo>
                    <a:pt x="30828" y="250648"/>
                  </a:lnTo>
                  <a:lnTo>
                    <a:pt x="13814" y="300726"/>
                  </a:lnTo>
                  <a:lnTo>
                    <a:pt x="3481" y="352628"/>
                  </a:lnTo>
                  <a:lnTo>
                    <a:pt x="0" y="405714"/>
                  </a:lnTo>
                  <a:lnTo>
                    <a:pt x="3481" y="458805"/>
                  </a:lnTo>
                  <a:lnTo>
                    <a:pt x="13814" y="510746"/>
                  </a:lnTo>
                  <a:lnTo>
                    <a:pt x="30828" y="560930"/>
                  </a:lnTo>
                  <a:lnTo>
                    <a:pt x="54356" y="608749"/>
                  </a:lnTo>
                  <a:lnTo>
                    <a:pt x="83920" y="652887"/>
                  </a:lnTo>
                  <a:lnTo>
                    <a:pt x="118846" y="692635"/>
                  </a:lnTo>
                  <a:lnTo>
                    <a:pt x="158697" y="727521"/>
                  </a:lnTo>
                  <a:lnTo>
                    <a:pt x="203034" y="757072"/>
                  </a:lnTo>
                  <a:lnTo>
                    <a:pt x="250655" y="780599"/>
                  </a:lnTo>
                  <a:lnTo>
                    <a:pt x="300736" y="797613"/>
                  </a:lnTo>
                  <a:lnTo>
                    <a:pt x="352635" y="807946"/>
                  </a:lnTo>
                  <a:lnTo>
                    <a:pt x="405714" y="811428"/>
                  </a:lnTo>
                  <a:lnTo>
                    <a:pt x="458805" y="807946"/>
                  </a:lnTo>
                  <a:lnTo>
                    <a:pt x="510747" y="797613"/>
                  </a:lnTo>
                  <a:lnTo>
                    <a:pt x="560935" y="780599"/>
                  </a:lnTo>
                  <a:lnTo>
                    <a:pt x="608761" y="757072"/>
                  </a:lnTo>
                  <a:lnTo>
                    <a:pt x="652893" y="727521"/>
                  </a:lnTo>
                  <a:lnTo>
                    <a:pt x="692638" y="692635"/>
                  </a:lnTo>
                  <a:lnTo>
                    <a:pt x="727526" y="652887"/>
                  </a:lnTo>
                  <a:lnTo>
                    <a:pt x="757085" y="608749"/>
                  </a:lnTo>
                  <a:lnTo>
                    <a:pt x="780612" y="560930"/>
                  </a:lnTo>
                  <a:lnTo>
                    <a:pt x="797626" y="510746"/>
                  </a:lnTo>
                  <a:lnTo>
                    <a:pt x="807959" y="458805"/>
                  </a:lnTo>
                  <a:lnTo>
                    <a:pt x="811441" y="405714"/>
                  </a:lnTo>
                  <a:lnTo>
                    <a:pt x="807959" y="352628"/>
                  </a:lnTo>
                  <a:lnTo>
                    <a:pt x="797626" y="300726"/>
                  </a:lnTo>
                  <a:lnTo>
                    <a:pt x="780612" y="250648"/>
                  </a:lnTo>
                  <a:lnTo>
                    <a:pt x="757085" y="203034"/>
                  </a:lnTo>
                  <a:lnTo>
                    <a:pt x="727526" y="158690"/>
                  </a:lnTo>
                  <a:lnTo>
                    <a:pt x="692638" y="118837"/>
                  </a:lnTo>
                  <a:lnTo>
                    <a:pt x="652893" y="83912"/>
                  </a:lnTo>
                  <a:lnTo>
                    <a:pt x="608761" y="54356"/>
                  </a:lnTo>
                  <a:lnTo>
                    <a:pt x="560935" y="30828"/>
                  </a:lnTo>
                  <a:lnTo>
                    <a:pt x="510747" y="13814"/>
                  </a:lnTo>
                  <a:lnTo>
                    <a:pt x="458805" y="3481"/>
                  </a:lnTo>
                  <a:lnTo>
                    <a:pt x="4057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32397" y="8751595"/>
              <a:ext cx="597242" cy="512279"/>
            </a:xfrm>
            <a:prstGeom prst="rect">
              <a:avLst/>
            </a:prstGeom>
          </p:spPr>
        </p:pic>
      </p:grpSp>
      <p:graphicFrame>
        <p:nvGraphicFramePr>
          <p:cNvPr id="29" name="object 29"/>
          <p:cNvGraphicFramePr>
            <a:graphicFrameLocks noGrp="1"/>
          </p:cNvGraphicFramePr>
          <p:nvPr/>
        </p:nvGraphicFramePr>
        <p:xfrm>
          <a:off x="378726" y="1930323"/>
          <a:ext cx="6877050" cy="68865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2795"/>
                <a:gridCol w="4866640"/>
                <a:gridCol w="1151255"/>
              </a:tblGrid>
              <a:tr h="551815">
                <a:tc>
                  <a:txBody>
                    <a:bodyPr/>
                    <a:lstStyle/>
                    <a:p>
                      <a:pPr marL="270510" marR="144780" indent="-118745">
                        <a:lnSpc>
                          <a:spcPts val="1810"/>
                        </a:lnSpc>
                        <a:spcBef>
                          <a:spcPts val="265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Дата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75"/>
                        </a:lnSpc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  <a:tc>
                  <a:txBody>
                    <a:bodyPr/>
                    <a:lstStyle/>
                    <a:p>
                      <a:pPr marL="227965" marR="220345" indent="27305">
                        <a:lnSpc>
                          <a:spcPts val="1810"/>
                        </a:lnSpc>
                        <a:spcBef>
                          <a:spcPts val="265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Время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начала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0BC"/>
                    </a:solidFill>
                  </a:tcPr>
                </a:tc>
              </a:tr>
              <a:tr h="55181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500" spc="-10" dirty="0">
                          <a:latin typeface="Arial"/>
                          <a:cs typeface="Arial"/>
                        </a:rPr>
                        <a:t>15.10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6360">
                        <a:lnSpc>
                          <a:spcPts val="1810"/>
                        </a:lnSpc>
                        <a:spcBef>
                          <a:spcPts val="265"/>
                        </a:spcBef>
                        <a:tabLst>
                          <a:tab pos="1238885" algn="l"/>
                          <a:tab pos="1743710" algn="l"/>
                          <a:tab pos="3456304" algn="l"/>
                        </a:tabLst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Участие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праздничном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мероприятии "Женщины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села-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гордость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опора»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</a:tr>
              <a:tr h="579755"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solidFill>
                            <a:srgbClr val="231F1F"/>
                          </a:solidFill>
                          <a:latin typeface="Calibri"/>
                          <a:cs typeface="Calibri"/>
                        </a:rPr>
                        <a:t>16.10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8900">
                        <a:lnSpc>
                          <a:spcPts val="181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«Пенсия:</a:t>
                      </a:r>
                      <a:r>
                        <a:rPr sz="1800" spc="3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вопросы</a:t>
                      </a:r>
                      <a:r>
                        <a:rPr sz="1800" spc="3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spc="3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ответы»</a:t>
                      </a:r>
                      <a:r>
                        <a:rPr sz="1800" spc="3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—</a:t>
                      </a:r>
                      <a:r>
                        <a:rPr sz="1800" spc="3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консультация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800" spc="3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вопросам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пенсионного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законодательства.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2"/>
                    </a:solidFill>
                  </a:tcPr>
                </a:tc>
              </a:tr>
              <a:tr h="781685"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19.10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7630" algn="just">
                        <a:lnSpc>
                          <a:spcPts val="181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Просмотр</a:t>
                      </a:r>
                      <a:r>
                        <a:rPr sz="1800" spc="260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фильма</a:t>
                      </a:r>
                      <a:r>
                        <a:rPr sz="1800" spc="260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из</a:t>
                      </a:r>
                      <a:r>
                        <a:rPr sz="1800" spc="254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цикла</a:t>
                      </a:r>
                      <a:r>
                        <a:rPr sz="1800" spc="260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ВОО</a:t>
                      </a:r>
                      <a:r>
                        <a:rPr sz="1800" spc="260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«Русское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географическое</a:t>
                      </a:r>
                      <a:r>
                        <a:rPr sz="1800" spc="310" dirty="0">
                          <a:latin typeface="Calibri"/>
                          <a:cs typeface="Calibri"/>
                        </a:rPr>
                        <a:t>  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общество»</a:t>
                      </a:r>
                      <a:r>
                        <a:rPr sz="1800" spc="310" dirty="0">
                          <a:latin typeface="Calibri"/>
                          <a:cs typeface="Calibri"/>
                        </a:rPr>
                        <a:t>  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«Экскурсия</a:t>
                      </a:r>
                      <a:r>
                        <a:rPr sz="1800" spc="310" dirty="0">
                          <a:latin typeface="Calibri"/>
                          <a:cs typeface="Calibri"/>
                        </a:rPr>
                        <a:t>  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в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Долине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гейзеров».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20.10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07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День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настольных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игр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«Играй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побеждай».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2"/>
                    </a:solidFill>
                  </a:tcPr>
                </a:tc>
              </a:tr>
              <a:tr h="551815"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21.10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6995">
                        <a:lnSpc>
                          <a:spcPts val="1810"/>
                        </a:lnSpc>
                        <a:spcBef>
                          <a:spcPts val="265"/>
                        </a:spcBef>
                        <a:tabLst>
                          <a:tab pos="1142365" algn="l"/>
                          <a:tab pos="2447290" algn="l"/>
                          <a:tab pos="2906395" algn="l"/>
                          <a:tab pos="4102100" algn="l"/>
                        </a:tabLst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Лекция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«Бабушки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дедушки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нового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поколения: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искусство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быть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рядом».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</a:tr>
              <a:tr h="551815"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22.10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219075">
                        <a:lnSpc>
                          <a:spcPts val="181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Беседа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«Терроризм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безопасность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человека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в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современном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мире».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2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23.10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075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Мастер-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класс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"Искусство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своими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руками"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</a:tr>
              <a:tr h="551815"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26.10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7630">
                        <a:lnSpc>
                          <a:spcPts val="1810"/>
                        </a:lnSpc>
                        <a:spcBef>
                          <a:spcPts val="265"/>
                        </a:spcBef>
                        <a:tabLst>
                          <a:tab pos="1591310" algn="l"/>
                          <a:tab pos="2651125" algn="l"/>
                          <a:tab pos="3524885" algn="l"/>
                          <a:tab pos="4184015" algn="l"/>
                        </a:tabLst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Литературная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гостиная: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«Тайны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слов: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языки народов</a:t>
                      </a:r>
                      <a:r>
                        <a:rPr sz="18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России»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</a:tr>
              <a:tr h="551815"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27.10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511175">
                        <a:lnSpc>
                          <a:spcPts val="1810"/>
                        </a:lnSpc>
                        <a:spcBef>
                          <a:spcPts val="26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Час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компьютерной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грамотности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«Цифровая забота»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EBF2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28.10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2075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Мастер-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класс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«Время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творчества».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</a:tr>
              <a:tr h="551815"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29.10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1900"/>
                        </a:lnSpc>
                        <a:tabLst>
                          <a:tab pos="1874520" algn="l"/>
                          <a:tab pos="3536950" algn="l"/>
                          <a:tab pos="4337685" algn="l"/>
                        </a:tabLst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Фотовыставка,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посвященная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Дню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села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ts val="198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«История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села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Донского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лицах»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</a:tr>
              <a:tr h="551815"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30.10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269240">
                        <a:lnSpc>
                          <a:spcPts val="181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Волонтерская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деятельность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помощь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бойцам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СВО.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Плетение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сетей.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ts val="207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8E6"/>
                    </a:solidFill>
                  </a:tcPr>
                </a:tc>
              </a:tr>
            </a:tbl>
          </a:graphicData>
        </a:graphic>
      </p:graphicFrame>
      <p:sp>
        <p:nvSpPr>
          <p:cNvPr id="30" name="object 30"/>
          <p:cNvSpPr txBox="1"/>
          <p:nvPr/>
        </p:nvSpPr>
        <p:spPr>
          <a:xfrm>
            <a:off x="417144" y="8862555"/>
            <a:ext cx="4388485" cy="171323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1184275">
              <a:lnSpc>
                <a:spcPct val="75000"/>
              </a:lnSpc>
              <a:spcBef>
                <a:spcPts val="280"/>
              </a:spcBef>
            </a:pP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3600" b="1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3600" b="1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3600">
              <a:latin typeface="Calibri"/>
              <a:cs typeface="Calibri"/>
            </a:endParaRPr>
          </a:p>
          <a:p>
            <a:pPr marL="14604">
              <a:lnSpc>
                <a:spcPts val="1495"/>
              </a:lnSpc>
              <a:spcBef>
                <a:spcPts val="835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>
              <a:latin typeface="Calibri"/>
              <a:cs typeface="Calibri"/>
            </a:endParaRPr>
          </a:p>
          <a:p>
            <a:pPr marL="14604" marR="5080">
              <a:lnSpc>
                <a:spcPts val="1300"/>
              </a:lnSpc>
              <a:spcBef>
                <a:spcPts val="195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Адрес: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356170,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Труновский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район,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с.Донское,</a:t>
            </a:r>
            <a:r>
              <a:rPr sz="13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ул.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Ленина,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д.4В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Контактный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номер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 (86546)38-0-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08</a:t>
            </a:r>
            <a:endParaRPr sz="1300">
              <a:latin typeface="Calibri"/>
              <a:cs typeface="Calibri"/>
            </a:endParaRPr>
          </a:p>
          <a:p>
            <a:pPr marL="14604">
              <a:lnSpc>
                <a:spcPts val="1435"/>
              </a:lnSpc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ФИО</a:t>
            </a:r>
            <a:r>
              <a:rPr sz="13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Ботиева</a:t>
            </a:r>
            <a:r>
              <a:rPr sz="13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Нина</a:t>
            </a:r>
            <a:r>
              <a:rPr sz="13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Васильевна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160594" y="9557994"/>
            <a:ext cx="857885" cy="857885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6331940" y="9583642"/>
            <a:ext cx="880110" cy="6350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102870">
              <a:lnSpc>
                <a:spcPts val="800"/>
              </a:lnSpc>
              <a:spcBef>
                <a:spcPts val="60"/>
              </a:spcBef>
            </a:pP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>
              <a:latin typeface="Calibri"/>
              <a:cs typeface="Calibri"/>
            </a:endParaRPr>
          </a:p>
          <a:p>
            <a:pPr marL="12700" marR="193675">
              <a:lnSpc>
                <a:spcPct val="833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Ставропольскому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краю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341</Words>
  <Application>Microsoft Office PowerPoint</Application>
  <PresentationFormat>Произвольный</PresentationFormat>
  <Paragraphs>93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МЕРОПРИЯТИЯ НА ОКТЯБРЬ 2026</vt:lpstr>
      <vt:lpstr>МЕРОПРИЯТИЯ НА ОКТЯБРЬ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Долидзе Марина Владимировна</cp:lastModifiedBy>
  <cp:revision>1</cp:revision>
  <dcterms:created xsi:type="dcterms:W3CDTF">2026-09-28T07:58:19Z</dcterms:created>
  <dcterms:modified xsi:type="dcterms:W3CDTF">2026-09-28T07:58:54Z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v10.0.20070.1</vt:lpwstr>
  </property>
  <property fmtid="{D5CDD505-2E9C-101B-9397-08002B2CF9AE}" pid="3" name="Created">
    <vt:filetime>2026-09-23T00:00:00Z</vt:filetime>
  </property>
  <property fmtid="{D5CDD505-2E9C-101B-9397-08002B2CF9AE}" pid="4" name="Creator">
    <vt:lpwstr>Impress</vt:lpwstr>
  </property>
  <property fmtid="{D5CDD505-2E9C-101B-9397-08002B2CF9AE}" pid="5" name="LastSaved">
    <vt:filetime>2026-09-28T00:00:00Z</vt:filetime>
  </property>
  <property fmtid="{D5CDD505-2E9C-101B-9397-08002B2CF9AE}" pid="6" name="Producer">
    <vt:lpwstr>3-Heights(TM) PDF Security Shell 4.8.25.2 (http://www.pdf-tools.com)</vt:lpwstr>
  </property>
</Properties>
</file>