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7556500" cy="106934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3216" y="-72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25" cy="496701"/>
          </a:xfrm>
          <a:prstGeom prst="rect">
            <a:avLst/>
          </a:prstGeom>
        </p:spPr>
        <p:txBody>
          <a:bodyPr vert="horz" lIns="83786" tIns="41893" rIns="83786" bIns="41893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923" y="0"/>
            <a:ext cx="2946325" cy="496701"/>
          </a:xfrm>
          <a:prstGeom prst="rect">
            <a:avLst/>
          </a:prstGeom>
        </p:spPr>
        <p:txBody>
          <a:bodyPr vert="horz" lIns="83786" tIns="41893" rIns="83786" bIns="41893" rtlCol="0"/>
          <a:lstStyle>
            <a:lvl1pPr algn="r">
              <a:defRPr sz="1100"/>
            </a:lvl1pPr>
          </a:lstStyle>
          <a:p>
            <a:fld id="{07B054F3-4D96-43F6-9D96-29B243DAA186}" type="datetimeFigureOut">
              <a:rPr lang="ru-RU" smtClean="0"/>
              <a:pPr/>
              <a:t>25.09.2026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84388" y="744538"/>
            <a:ext cx="26289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3786" tIns="41893" rIns="83786" bIns="4189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82" y="4714969"/>
            <a:ext cx="5438711" cy="4467355"/>
          </a:xfrm>
          <a:prstGeom prst="rect">
            <a:avLst/>
          </a:prstGeom>
        </p:spPr>
        <p:txBody>
          <a:bodyPr vert="horz" lIns="83786" tIns="41893" rIns="83786" bIns="41893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464"/>
            <a:ext cx="2946325" cy="496700"/>
          </a:xfrm>
          <a:prstGeom prst="rect">
            <a:avLst/>
          </a:prstGeom>
        </p:spPr>
        <p:txBody>
          <a:bodyPr vert="horz" lIns="83786" tIns="41893" rIns="83786" bIns="41893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923" y="9428464"/>
            <a:ext cx="2946325" cy="496700"/>
          </a:xfrm>
          <a:prstGeom prst="rect">
            <a:avLst/>
          </a:prstGeom>
        </p:spPr>
        <p:txBody>
          <a:bodyPr vert="horz" lIns="83786" tIns="41893" rIns="83786" bIns="41893" rtlCol="0" anchor="b"/>
          <a:lstStyle>
            <a:lvl1pPr algn="r">
              <a:defRPr sz="1100"/>
            </a:lvl1pPr>
          </a:lstStyle>
          <a:p>
            <a:fld id="{4997BAA7-5182-4AA2-A45B-745A8FA514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109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7BAA7-5182-4AA2-A45B-745A8FA514F3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520" cy="43747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378000" y="2459520"/>
            <a:ext cx="6805440" cy="70567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520" cy="43747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440" cy="7056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520" cy="43747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3321000" cy="7056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3865320" y="2459520"/>
            <a:ext cx="3321000" cy="7056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520" cy="43747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822920" y="-1309680"/>
            <a:ext cx="2315520" cy="20279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520" cy="43747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3321000" cy="336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378000" y="6145560"/>
            <a:ext cx="3321000" cy="336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3865320" y="2459520"/>
            <a:ext cx="3321000" cy="7056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520" cy="43747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3321000" cy="7056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3865320" y="2459520"/>
            <a:ext cx="3321000" cy="336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3865320" y="6145560"/>
            <a:ext cx="3321000" cy="336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520" cy="43747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3321000" cy="336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3865320" y="2459520"/>
            <a:ext cx="3321000" cy="336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378000" y="6145560"/>
            <a:ext cx="6805440" cy="336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520" cy="43747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440" cy="336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378000" y="6145560"/>
            <a:ext cx="6805440" cy="336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520" cy="43747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3321000" cy="336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3865320" y="2459520"/>
            <a:ext cx="3321000" cy="336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3865320" y="6145560"/>
            <a:ext cx="3321000" cy="336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378000" y="6145560"/>
            <a:ext cx="3321000" cy="336600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520" cy="43747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440" cy="7056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440" cy="7056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7" name="Рисунок 36"/>
          <p:cNvPicPr/>
          <p:nvPr/>
        </p:nvPicPr>
        <p:blipFill>
          <a:blip r:embed="rId2"/>
          <a:stretch/>
        </p:blipFill>
        <p:spPr>
          <a:xfrm>
            <a:off x="378000" y="3273120"/>
            <a:ext cx="6805440" cy="5429520"/>
          </a:xfrm>
          <a:prstGeom prst="rect">
            <a:avLst/>
          </a:prstGeom>
          <a:ln>
            <a:noFill/>
          </a:ln>
        </p:spPr>
      </p:pic>
      <p:pic>
        <p:nvPicPr>
          <p:cNvPr id="38" name="Рисунок 37"/>
          <p:cNvPicPr/>
          <p:nvPr/>
        </p:nvPicPr>
        <p:blipFill>
          <a:blip r:embed="rId2"/>
          <a:stretch/>
        </p:blipFill>
        <p:spPr>
          <a:xfrm>
            <a:off x="378000" y="3273120"/>
            <a:ext cx="6805440" cy="54295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520" cy="43747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440" cy="705672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FFFFFF"/>
              </a:buClr>
              <a:buSzPct val="45000"/>
              <a:buFont typeface="StarSymbol"/>
              <a:buChar char=""/>
            </a:pPr>
            <a:r>
              <a:rPr lang="ru-RU" sz="1800" spc="-1">
                <a:latin typeface="Calibri"/>
              </a:rPr>
              <a:t>Для правки структуры щёлкните мышью</a:t>
            </a:r>
            <a:endParaRPr/>
          </a:p>
          <a:p>
            <a:pPr marL="864000" lvl="1" indent="-324000">
              <a:buClr>
                <a:srgbClr val="FFFFFF"/>
              </a:buClr>
              <a:buSzPct val="75000"/>
              <a:buFont typeface="StarSymbol"/>
              <a:buChar char=""/>
            </a:pPr>
            <a:r>
              <a:rPr lang="ru-RU" sz="1800" spc="-1">
                <a:latin typeface="Calibri"/>
              </a:rPr>
              <a:t>Второй уровень структуры</a:t>
            </a:r>
            <a:endParaRPr/>
          </a:p>
          <a:p>
            <a:pPr marL="1296000" lvl="2" indent="-288000">
              <a:buClr>
                <a:srgbClr val="FFFFFF"/>
              </a:buClr>
              <a:buSzPct val="45000"/>
              <a:buFont typeface="StarSymbol"/>
              <a:buChar char=""/>
            </a:pPr>
            <a:r>
              <a:rPr lang="ru-RU" sz="1800" spc="-1">
                <a:latin typeface="Calibri"/>
              </a:rPr>
              <a:t>Третий уровень структуры</a:t>
            </a:r>
            <a:endParaRPr/>
          </a:p>
          <a:p>
            <a:pPr marL="1728000" lvl="3" indent="-216000">
              <a:buClr>
                <a:srgbClr val="FFFFFF"/>
              </a:buClr>
              <a:buSzPct val="75000"/>
              <a:buFont typeface="StarSymbol"/>
              <a:buChar char=""/>
            </a:pPr>
            <a:r>
              <a:rPr lang="ru-RU" sz="1800" spc="-1">
                <a:latin typeface="Calibri"/>
              </a:rPr>
              <a:t>Четвёртый уровень структуры</a:t>
            </a:r>
            <a:endParaRPr/>
          </a:p>
          <a:p>
            <a:pPr marL="2160000" lvl="4" indent="-216000">
              <a:buClr>
                <a:srgbClr val="FFFFFF"/>
              </a:buClr>
              <a:buSzPct val="45000"/>
              <a:buFont typeface="StarSymbol"/>
              <a:buChar char=""/>
            </a:pPr>
            <a:r>
              <a:rPr lang="ru-RU" sz="1800" spc="-1">
                <a:latin typeface="Calibri"/>
              </a:rPr>
              <a:t>Пятый уровень структуры</a:t>
            </a:r>
            <a:endParaRPr/>
          </a:p>
          <a:p>
            <a:pPr marL="2592000" lvl="5" indent="-216000">
              <a:buClr>
                <a:srgbClr val="FFFFFF"/>
              </a:buClr>
              <a:buSzPct val="45000"/>
              <a:buFont typeface="StarSymbol"/>
              <a:buChar char=""/>
            </a:pPr>
            <a:r>
              <a:rPr lang="ru-RU" sz="1800" spc="-1">
                <a:latin typeface="Calibri"/>
              </a:rPr>
              <a:t>Шестой уровень структуры</a:t>
            </a:r>
            <a:endParaRPr/>
          </a:p>
          <a:p>
            <a:pPr marL="3024000" lvl="6" indent="-216000">
              <a:buClr>
                <a:srgbClr val="FFFFFF"/>
              </a:buClr>
              <a:buSzPct val="45000"/>
              <a:buFont typeface="StarSymbol"/>
              <a:buChar char=""/>
            </a:pPr>
            <a:r>
              <a:rPr lang="ru-RU" sz="1800" spc="-1">
                <a:latin typeface="Calibri"/>
              </a:rPr>
              <a:t>Седьмой уровень структуры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2571480" y="9945000"/>
            <a:ext cx="2419200" cy="533520"/>
          </a:xfrm>
          <a:prstGeom prst="rect">
            <a:avLst/>
          </a:prstGeom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lang="ru-RU" sz="1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Footer</a:t>
            </a: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5445360" y="9945000"/>
            <a:ext cx="1738440" cy="533520"/>
          </a:xfrm>
          <a:prstGeom prst="rect">
            <a:avLst/>
          </a:prstGeom>
        </p:spPr>
        <p:txBody>
          <a:bodyPr lIns="0" tIns="0" rIns="0" bIns="0"/>
          <a:lstStyle/>
          <a:p>
            <a:pPr algn="r">
              <a:lnSpc>
                <a:spcPct val="100000"/>
              </a:lnSpc>
            </a:pPr>
            <a:fld id="{32E612B3-EF68-49BE-B01E-481A9015FBB1}" type="slidenum">
              <a:rPr lang="ru-RU" sz="140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pPr algn="r">
                <a:lnSpc>
                  <a:spcPct val="100000"/>
                </a:lnSpc>
              </a:pPr>
              <a:t>‹#›</a:t>
            </a:fld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dt"/>
          </p:nvPr>
        </p:nvSpPr>
        <p:spPr>
          <a:xfrm>
            <a:off x="378000" y="9945000"/>
            <a:ext cx="1738440" cy="5335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object 33"/>
          <p:cNvPicPr/>
          <p:nvPr/>
        </p:nvPicPr>
        <p:blipFill>
          <a:blip r:embed="rId3"/>
          <a:stretch/>
        </p:blipFill>
        <p:spPr>
          <a:xfrm>
            <a:off x="3731760" y="30600"/>
            <a:ext cx="3719160" cy="1529886"/>
          </a:xfrm>
          <a:prstGeom prst="rect">
            <a:avLst/>
          </a:prstGeom>
          <a:ln>
            <a:noFill/>
          </a:ln>
        </p:spPr>
      </p:pic>
      <p:sp>
        <p:nvSpPr>
          <p:cNvPr id="40" name="CustomShape 1"/>
          <p:cNvSpPr/>
          <p:nvPr/>
        </p:nvSpPr>
        <p:spPr>
          <a:xfrm>
            <a:off x="0" y="7346964"/>
            <a:ext cx="7556400" cy="3317316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1" name="object 36"/>
          <p:cNvPicPr/>
          <p:nvPr/>
        </p:nvPicPr>
        <p:blipFill>
          <a:blip r:embed="rId4"/>
          <a:stretch/>
        </p:blipFill>
        <p:spPr>
          <a:xfrm>
            <a:off x="379440" y="8310240"/>
            <a:ext cx="102240" cy="131760"/>
          </a:xfrm>
          <a:prstGeom prst="rect">
            <a:avLst/>
          </a:prstGeom>
          <a:ln>
            <a:noFill/>
          </a:ln>
        </p:spPr>
      </p:pic>
      <p:sp>
        <p:nvSpPr>
          <p:cNvPr id="42" name="CustomShape 2"/>
          <p:cNvSpPr/>
          <p:nvPr/>
        </p:nvSpPr>
        <p:spPr>
          <a:xfrm>
            <a:off x="506160" y="8312040"/>
            <a:ext cx="93600" cy="128520"/>
          </a:xfrm>
          <a:custGeom>
            <a:avLst/>
            <a:gdLst/>
            <a:ahLst/>
            <a:cxn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3" name="object 38"/>
          <p:cNvPicPr/>
          <p:nvPr/>
        </p:nvPicPr>
        <p:blipFill>
          <a:blip r:embed="rId5"/>
          <a:stretch/>
        </p:blipFill>
        <p:spPr>
          <a:xfrm>
            <a:off x="623880" y="8310240"/>
            <a:ext cx="291240" cy="131760"/>
          </a:xfrm>
          <a:prstGeom prst="rect">
            <a:avLst/>
          </a:prstGeom>
          <a:ln>
            <a:noFill/>
          </a:ln>
        </p:spPr>
      </p:pic>
      <p:pic>
        <p:nvPicPr>
          <p:cNvPr id="44" name="object 39"/>
          <p:cNvPicPr/>
          <p:nvPr/>
        </p:nvPicPr>
        <p:blipFill>
          <a:blip r:embed="rId6"/>
          <a:stretch/>
        </p:blipFill>
        <p:spPr>
          <a:xfrm>
            <a:off x="936720" y="8310240"/>
            <a:ext cx="318240" cy="131760"/>
          </a:xfrm>
          <a:prstGeom prst="rect">
            <a:avLst/>
          </a:prstGeom>
          <a:ln>
            <a:noFill/>
          </a:ln>
        </p:spPr>
      </p:pic>
      <p:pic>
        <p:nvPicPr>
          <p:cNvPr id="45" name="object 40"/>
          <p:cNvPicPr/>
          <p:nvPr/>
        </p:nvPicPr>
        <p:blipFill>
          <a:blip r:embed="rId7"/>
          <a:stretch/>
        </p:blipFill>
        <p:spPr>
          <a:xfrm>
            <a:off x="1280520" y="8312040"/>
            <a:ext cx="109080" cy="128160"/>
          </a:xfrm>
          <a:prstGeom prst="rect">
            <a:avLst/>
          </a:prstGeom>
          <a:ln>
            <a:noFill/>
          </a:ln>
        </p:spPr>
      </p:pic>
      <p:pic>
        <p:nvPicPr>
          <p:cNvPr id="46" name="object 41"/>
          <p:cNvPicPr/>
          <p:nvPr/>
        </p:nvPicPr>
        <p:blipFill>
          <a:blip r:embed="rId8"/>
          <a:stretch/>
        </p:blipFill>
        <p:spPr>
          <a:xfrm>
            <a:off x="1414080" y="8312040"/>
            <a:ext cx="111960" cy="129960"/>
          </a:xfrm>
          <a:prstGeom prst="rect">
            <a:avLst/>
          </a:prstGeom>
          <a:ln>
            <a:noFill/>
          </a:ln>
        </p:spPr>
      </p:pic>
      <p:sp>
        <p:nvSpPr>
          <p:cNvPr id="47" name="TextShape 3"/>
          <p:cNvSpPr txBox="1"/>
          <p:nvPr/>
        </p:nvSpPr>
        <p:spPr>
          <a:xfrm>
            <a:off x="4822920" y="316800"/>
            <a:ext cx="2315520" cy="1866240"/>
          </a:xfrm>
          <a:prstGeom prst="rect">
            <a:avLst/>
          </a:prstGeom>
          <a:noFill/>
          <a:ln>
            <a:noFill/>
          </a:ln>
        </p:spPr>
        <p:txBody>
          <a:bodyPr lIns="0" tIns="81360" rIns="0" bIns="0"/>
          <a:lstStyle/>
          <a:p>
            <a:pPr marL="439560" indent="-426960" algn="r">
              <a:lnSpc>
                <a:spcPts val="953"/>
              </a:lnSpc>
            </a:pPr>
            <a:endParaRPr/>
          </a:p>
        </p:txBody>
      </p:sp>
      <p:sp>
        <p:nvSpPr>
          <p:cNvPr id="48" name="CustomShape 4"/>
          <p:cNvSpPr/>
          <p:nvPr/>
        </p:nvSpPr>
        <p:spPr>
          <a:xfrm>
            <a:off x="360000" y="8418534"/>
            <a:ext cx="5230800" cy="223962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/>
          <a:lstStyle/>
          <a:p>
            <a:pPr marL="12600">
              <a:lnSpc>
                <a:spcPct val="75000"/>
              </a:lnSpc>
            </a:pPr>
            <a:r>
              <a:rPr lang="ru-RU" sz="3600" b="1" strike="noStrike" spc="-9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ПРИХОДИТЕ, </a:t>
            </a:r>
            <a:endParaRPr dirty="0"/>
          </a:p>
          <a:p>
            <a:pPr marL="12600">
              <a:lnSpc>
                <a:spcPct val="75000"/>
              </a:lnSpc>
            </a:pPr>
            <a:r>
              <a:rPr lang="ru-RU" sz="3600" b="1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МЫ</a:t>
            </a:r>
            <a:r>
              <a:rPr lang="ru-RU" sz="3600" b="1" strike="noStrike" spc="-134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ru-RU" sz="36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ВАС</a:t>
            </a:r>
            <a:r>
              <a:rPr lang="ru-RU" sz="3600" b="1" strike="noStrike" spc="-134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ru-RU" sz="3600" b="1" strike="noStrike" spc="-9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ЖДЕМ</a:t>
            </a:r>
            <a:r>
              <a:rPr lang="ru-RU" sz="3600" b="1" strike="noStrike" spc="-9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!</a:t>
            </a:r>
          </a:p>
          <a:p>
            <a:pPr marL="12600">
              <a:lnSpc>
                <a:spcPct val="75000"/>
              </a:lnSpc>
            </a:pPr>
            <a:endParaRPr dirty="0"/>
          </a:p>
          <a:p>
            <a:pPr marL="15120">
              <a:lnSpc>
                <a:spcPts val="504"/>
              </a:lnSpc>
            </a:pPr>
            <a:r>
              <a:rPr lang="ru-RU" sz="130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Наши</a:t>
            </a:r>
            <a:r>
              <a:rPr lang="ru-RU" sz="1300" strike="noStrike" spc="-32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ru-RU" sz="1300" strike="noStrike" spc="-9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контакты</a:t>
            </a:r>
            <a:r>
              <a:rPr lang="ru-RU" sz="1300" strike="noStrike" spc="-9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:</a:t>
            </a:r>
          </a:p>
          <a:p>
            <a:pPr marL="15120">
              <a:lnSpc>
                <a:spcPts val="504"/>
              </a:lnSpc>
            </a:pPr>
            <a:endParaRPr lang="ru-RU" sz="1300" strike="noStrike" spc="-9" dirty="0" smtClean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15120">
              <a:lnSpc>
                <a:spcPts val="504"/>
              </a:lnSpc>
            </a:pPr>
            <a:endParaRPr lang="ru-RU" sz="1300" strike="noStrike" spc="-9" dirty="0" smtClean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15120">
              <a:lnSpc>
                <a:spcPts val="504"/>
              </a:lnSpc>
            </a:pPr>
            <a:endParaRPr dirty="0"/>
          </a:p>
          <a:p>
            <a:pPr marL="15120">
              <a:lnSpc>
                <a:spcPts val="459"/>
              </a:lnSpc>
            </a:pPr>
            <a:r>
              <a:rPr lang="ru-RU" sz="130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Адрес: 357070, Андроповский район, </a:t>
            </a:r>
            <a:r>
              <a:rPr lang="ru-RU" sz="130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с.Курсавка</a:t>
            </a:r>
            <a:r>
              <a:rPr lang="ru-RU" sz="130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, </a:t>
            </a:r>
            <a:endParaRPr lang="ru-RU" sz="1300" strike="noStrike" spc="-1" dirty="0" smtClean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15120">
              <a:lnSpc>
                <a:spcPts val="459"/>
              </a:lnSpc>
            </a:pPr>
            <a:endParaRPr lang="ru-RU" dirty="0" smtClean="0"/>
          </a:p>
          <a:p>
            <a:pPr marL="15120">
              <a:lnSpc>
                <a:spcPts val="459"/>
              </a:lnSpc>
            </a:pPr>
            <a:endParaRPr lang="ru-RU" dirty="0" smtClean="0"/>
          </a:p>
          <a:p>
            <a:pPr marL="15120">
              <a:lnSpc>
                <a:spcPts val="459"/>
              </a:lnSpc>
            </a:pPr>
            <a:r>
              <a:rPr lang="ru-RU" sz="130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ул</a:t>
            </a:r>
            <a:r>
              <a:rPr lang="ru-RU" sz="130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. Комсомольская, </a:t>
            </a:r>
            <a:r>
              <a:rPr lang="ru-RU" sz="130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д.5</a:t>
            </a:r>
          </a:p>
          <a:p>
            <a:pPr marL="15120">
              <a:lnSpc>
                <a:spcPts val="459"/>
              </a:lnSpc>
            </a:pPr>
            <a:endParaRPr lang="ru-RU" sz="1300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15120">
              <a:lnSpc>
                <a:spcPts val="459"/>
              </a:lnSpc>
            </a:pPr>
            <a:r>
              <a:rPr lang="ru-RU" sz="13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r>
              <a:rPr lang="ru-RU" sz="130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Контактный номер (</a:t>
            </a:r>
            <a:r>
              <a:rPr lang="ru-RU" sz="130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86556)5-86-07</a:t>
            </a:r>
          </a:p>
          <a:p>
            <a:pPr marL="15120">
              <a:lnSpc>
                <a:spcPts val="459"/>
              </a:lnSpc>
            </a:pPr>
            <a:endParaRPr lang="ru-RU" sz="1300" spc="-1" dirty="0" smtClean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15120">
              <a:lnSpc>
                <a:spcPts val="459"/>
              </a:lnSpc>
            </a:pPr>
            <a:endParaRPr lang="ru-RU" sz="1300" spc="-1" dirty="0" smtClean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15120">
              <a:lnSpc>
                <a:spcPts val="459"/>
              </a:lnSpc>
            </a:pPr>
            <a:r>
              <a:rPr lang="ru-RU" sz="130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ФИО Данилович Светлана Леонидовна</a:t>
            </a:r>
          </a:p>
          <a:p>
            <a:pPr marL="15120">
              <a:lnSpc>
                <a:spcPts val="459"/>
              </a:lnSpc>
            </a:pPr>
            <a:endParaRPr lang="ru-RU" sz="1300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15120">
              <a:lnSpc>
                <a:spcPts val="459"/>
              </a:lnSpc>
            </a:pPr>
            <a:endParaRPr lang="ru-RU" sz="1300" strike="noStrike" spc="-1" dirty="0" smtClean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15120">
              <a:lnSpc>
                <a:spcPts val="459"/>
              </a:lnSpc>
            </a:pPr>
            <a:endParaRPr lang="ru-RU" sz="1300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15120">
              <a:lnSpc>
                <a:spcPts val="459"/>
              </a:lnSpc>
            </a:pPr>
            <a:endParaRPr lang="ru-RU" sz="1300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15120">
              <a:lnSpc>
                <a:spcPts val="459"/>
              </a:lnSpc>
            </a:pPr>
            <a:endParaRPr lang="ru-RU" sz="1300" spc="-1" dirty="0" smtClean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15120">
              <a:lnSpc>
                <a:spcPts val="459"/>
              </a:lnSpc>
            </a:pPr>
            <a:endParaRPr dirty="0"/>
          </a:p>
        </p:txBody>
      </p:sp>
      <p:sp>
        <p:nvSpPr>
          <p:cNvPr id="49" name="CustomShape 5"/>
          <p:cNvSpPr/>
          <p:nvPr/>
        </p:nvSpPr>
        <p:spPr>
          <a:xfrm rot="21597600">
            <a:off x="543600" y="1552320"/>
            <a:ext cx="6475680" cy="256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/>
          <a:lstStyle/>
          <a:p>
            <a:pPr algn="just">
              <a:lnSpc>
                <a:spcPct val="112000"/>
              </a:lnSpc>
            </a:pPr>
            <a:r>
              <a:rPr lang="ru-RU" sz="1600" b="1" strike="noStrike" spc="-1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Время</a:t>
            </a:r>
            <a:r>
              <a:rPr lang="ru-RU" sz="1600" b="1" strike="noStrike" spc="-63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ru-RU" sz="1600" b="1" strike="noStrike" spc="-9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работы: понедельник </a:t>
            </a:r>
            <a:r>
              <a:rPr lang="ru-RU" sz="1600" b="1" strike="noStrike" spc="-1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–</a:t>
            </a:r>
            <a:r>
              <a:rPr lang="ru-RU" sz="1600" b="1" strike="noStrike" spc="-9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четверг 08</a:t>
            </a:r>
            <a:r>
              <a:rPr lang="ru-RU" sz="1600" b="1" strike="noStrike" spc="-1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:00</a:t>
            </a:r>
            <a:r>
              <a:rPr lang="ru-RU" sz="1600" b="1" strike="noStrike" spc="-4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ru-RU" sz="1600" b="1" strike="noStrike" spc="-1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–</a:t>
            </a:r>
            <a:r>
              <a:rPr lang="ru-RU" sz="1600" b="1" strike="noStrike" spc="-12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ru-RU" sz="1600" b="1" strike="noStrike" spc="-18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17:00, пятница </a:t>
            </a:r>
            <a:r>
              <a:rPr lang="ru-RU" sz="1600" b="1" strike="noStrike" spc="-18" dirty="0" smtClean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08:00-15-45</a:t>
            </a:r>
          </a:p>
          <a:p>
            <a:pPr algn="just">
              <a:lnSpc>
                <a:spcPct val="112000"/>
              </a:lnSpc>
            </a:pPr>
            <a:endParaRPr lang="ru-RU" sz="1600" b="1" spc="-18" dirty="0" smtClean="0">
              <a:solidFill>
                <a:srgbClr val="58595B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algn="just">
              <a:lnSpc>
                <a:spcPct val="112000"/>
              </a:lnSpc>
            </a:pPr>
            <a:endParaRPr lang="ru-RU" sz="1600" b="1" spc="-18" dirty="0" smtClean="0">
              <a:solidFill>
                <a:srgbClr val="58595B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algn="just">
              <a:lnSpc>
                <a:spcPct val="112000"/>
              </a:lnSpc>
            </a:pPr>
            <a:endParaRPr/>
          </a:p>
        </p:txBody>
      </p:sp>
      <p:pic>
        <p:nvPicPr>
          <p:cNvPr id="51" name="object 49"/>
          <p:cNvPicPr/>
          <p:nvPr/>
        </p:nvPicPr>
        <p:blipFill>
          <a:blip r:embed="rId9"/>
          <a:stretch/>
        </p:blipFill>
        <p:spPr>
          <a:xfrm>
            <a:off x="512280" y="214200"/>
            <a:ext cx="838440" cy="956160"/>
          </a:xfrm>
          <a:prstGeom prst="rect">
            <a:avLst/>
          </a:prstGeom>
          <a:ln>
            <a:noFill/>
          </a:ln>
        </p:spPr>
      </p:pic>
      <p:sp>
        <p:nvSpPr>
          <p:cNvPr id="52" name="CustomShape 7"/>
          <p:cNvSpPr/>
          <p:nvPr/>
        </p:nvSpPr>
        <p:spPr>
          <a:xfrm>
            <a:off x="1577160" y="539640"/>
            <a:ext cx="294120" cy="184320"/>
          </a:xfrm>
          <a:custGeom>
            <a:avLst/>
            <a:gdLst/>
            <a:ahLst/>
            <a:cxnLst/>
            <a:rect l="l" t="t" r="r" b="b"/>
            <a:pathLst>
              <a:path w="295275" h="185419">
                <a:moveTo>
                  <a:pt x="149402" y="132080"/>
                </a:moveTo>
                <a:lnTo>
                  <a:pt x="126225" y="132080"/>
                </a:lnTo>
                <a:lnTo>
                  <a:pt x="126225" y="0"/>
                </a:lnTo>
                <a:lnTo>
                  <a:pt x="104965" y="0"/>
                </a:lnTo>
                <a:lnTo>
                  <a:pt x="104965" y="132080"/>
                </a:lnTo>
                <a:lnTo>
                  <a:pt x="21259" y="132080"/>
                </a:lnTo>
                <a:lnTo>
                  <a:pt x="21259" y="0"/>
                </a:lnTo>
                <a:lnTo>
                  <a:pt x="0" y="0"/>
                </a:lnTo>
                <a:lnTo>
                  <a:pt x="0" y="132080"/>
                </a:lnTo>
                <a:lnTo>
                  <a:pt x="0" y="151130"/>
                </a:lnTo>
                <a:lnTo>
                  <a:pt x="129438" y="151130"/>
                </a:lnTo>
                <a:lnTo>
                  <a:pt x="129438" y="185420"/>
                </a:lnTo>
                <a:lnTo>
                  <a:pt x="149402" y="185420"/>
                </a:lnTo>
                <a:lnTo>
                  <a:pt x="149402" y="151130"/>
                </a:lnTo>
                <a:lnTo>
                  <a:pt x="149402" y="132080"/>
                </a:lnTo>
                <a:close/>
                <a:moveTo>
                  <a:pt x="295008" y="132080"/>
                </a:moveTo>
                <a:lnTo>
                  <a:pt x="207429" y="132080"/>
                </a:lnTo>
                <a:lnTo>
                  <a:pt x="207429" y="83820"/>
                </a:lnTo>
                <a:lnTo>
                  <a:pt x="282778" y="83820"/>
                </a:lnTo>
                <a:lnTo>
                  <a:pt x="282778" y="64770"/>
                </a:lnTo>
                <a:lnTo>
                  <a:pt x="207429" y="64770"/>
                </a:lnTo>
                <a:lnTo>
                  <a:pt x="207429" y="19050"/>
                </a:lnTo>
                <a:lnTo>
                  <a:pt x="291998" y="19050"/>
                </a:lnTo>
                <a:lnTo>
                  <a:pt x="291998" y="0"/>
                </a:lnTo>
                <a:lnTo>
                  <a:pt x="185966" y="0"/>
                </a:lnTo>
                <a:lnTo>
                  <a:pt x="185966" y="19050"/>
                </a:lnTo>
                <a:lnTo>
                  <a:pt x="185966" y="64770"/>
                </a:lnTo>
                <a:lnTo>
                  <a:pt x="185966" y="83820"/>
                </a:lnTo>
                <a:lnTo>
                  <a:pt x="185966" y="132080"/>
                </a:lnTo>
                <a:lnTo>
                  <a:pt x="185966" y="151130"/>
                </a:lnTo>
                <a:lnTo>
                  <a:pt x="295008" y="151130"/>
                </a:lnTo>
                <a:lnTo>
                  <a:pt x="295008" y="13208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3" name="CustomShape 8"/>
          <p:cNvSpPr/>
          <p:nvPr/>
        </p:nvSpPr>
        <p:spPr>
          <a:xfrm>
            <a:off x="1917720" y="540000"/>
            <a:ext cx="289800" cy="150120"/>
          </a:xfrm>
          <a:custGeom>
            <a:avLst/>
            <a:gdLst/>
            <a:ahLst/>
            <a:cxnLst/>
            <a:rect l="l" t="t" r="r" b="b"/>
            <a:pathLst>
              <a:path w="290830" h="151130">
                <a:moveTo>
                  <a:pt x="129222" y="381"/>
                </a:moveTo>
                <a:lnTo>
                  <a:pt x="107759" y="381"/>
                </a:lnTo>
                <a:lnTo>
                  <a:pt x="107759" y="65151"/>
                </a:lnTo>
                <a:lnTo>
                  <a:pt x="21463" y="65151"/>
                </a:lnTo>
                <a:lnTo>
                  <a:pt x="21463" y="381"/>
                </a:lnTo>
                <a:lnTo>
                  <a:pt x="0" y="381"/>
                </a:lnTo>
                <a:lnTo>
                  <a:pt x="0" y="65151"/>
                </a:lnTo>
                <a:lnTo>
                  <a:pt x="0" y="84201"/>
                </a:lnTo>
                <a:lnTo>
                  <a:pt x="0" y="150241"/>
                </a:lnTo>
                <a:lnTo>
                  <a:pt x="21463" y="150241"/>
                </a:lnTo>
                <a:lnTo>
                  <a:pt x="21463" y="84201"/>
                </a:lnTo>
                <a:lnTo>
                  <a:pt x="107759" y="84201"/>
                </a:lnTo>
                <a:lnTo>
                  <a:pt x="107759" y="150241"/>
                </a:lnTo>
                <a:lnTo>
                  <a:pt x="129222" y="150241"/>
                </a:lnTo>
                <a:lnTo>
                  <a:pt x="129222" y="84201"/>
                </a:lnTo>
                <a:lnTo>
                  <a:pt x="129222" y="65151"/>
                </a:lnTo>
                <a:lnTo>
                  <a:pt x="129222" y="381"/>
                </a:lnTo>
                <a:close/>
                <a:moveTo>
                  <a:pt x="290398" y="0"/>
                </a:moveTo>
                <a:lnTo>
                  <a:pt x="166535" y="0"/>
                </a:lnTo>
                <a:lnTo>
                  <a:pt x="166535" y="19050"/>
                </a:lnTo>
                <a:lnTo>
                  <a:pt x="217843" y="19050"/>
                </a:lnTo>
                <a:lnTo>
                  <a:pt x="217843" y="151130"/>
                </a:lnTo>
                <a:lnTo>
                  <a:pt x="238874" y="151130"/>
                </a:lnTo>
                <a:lnTo>
                  <a:pt x="238874" y="19050"/>
                </a:lnTo>
                <a:lnTo>
                  <a:pt x="290398" y="19050"/>
                </a:lnTo>
                <a:lnTo>
                  <a:pt x="290398" y="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4" name="object 53"/>
          <p:cNvPicPr/>
          <p:nvPr/>
        </p:nvPicPr>
        <p:blipFill>
          <a:blip r:embed="rId10"/>
          <a:stretch/>
        </p:blipFill>
        <p:spPr>
          <a:xfrm>
            <a:off x="2244240" y="540360"/>
            <a:ext cx="120240" cy="149040"/>
          </a:xfrm>
          <a:prstGeom prst="rect">
            <a:avLst/>
          </a:prstGeom>
          <a:ln>
            <a:noFill/>
          </a:ln>
        </p:spPr>
      </p:pic>
      <p:pic>
        <p:nvPicPr>
          <p:cNvPr id="55" name="object 54"/>
          <p:cNvPicPr/>
          <p:nvPr/>
        </p:nvPicPr>
        <p:blipFill>
          <a:blip r:embed="rId11"/>
          <a:stretch/>
        </p:blipFill>
        <p:spPr>
          <a:xfrm>
            <a:off x="1556640" y="775080"/>
            <a:ext cx="158760" cy="152640"/>
          </a:xfrm>
          <a:prstGeom prst="rect">
            <a:avLst/>
          </a:prstGeom>
          <a:ln>
            <a:noFill/>
          </a:ln>
        </p:spPr>
      </p:pic>
      <p:pic>
        <p:nvPicPr>
          <p:cNvPr id="56" name="object 56"/>
          <p:cNvPicPr/>
          <p:nvPr/>
        </p:nvPicPr>
        <p:blipFill>
          <a:blip r:embed="rId12"/>
          <a:stretch/>
        </p:blipFill>
        <p:spPr>
          <a:xfrm>
            <a:off x="1762920" y="776520"/>
            <a:ext cx="121680" cy="149040"/>
          </a:xfrm>
          <a:prstGeom prst="rect">
            <a:avLst/>
          </a:prstGeom>
          <a:ln>
            <a:noFill/>
          </a:ln>
        </p:spPr>
      </p:pic>
      <p:sp>
        <p:nvSpPr>
          <p:cNvPr id="57" name="CustomShape 9"/>
          <p:cNvSpPr/>
          <p:nvPr/>
        </p:nvSpPr>
        <p:spPr>
          <a:xfrm>
            <a:off x="1917720" y="776160"/>
            <a:ext cx="521640" cy="182520"/>
          </a:xfrm>
          <a:custGeom>
            <a:avLst/>
            <a:gdLst/>
            <a:ahLst/>
            <a:cxnLst/>
            <a:rect l="l" t="t" r="r" b="b"/>
            <a:pathLst>
              <a:path w="522605" h="183515">
                <a:moveTo>
                  <a:pt x="104749" y="495"/>
                </a:moveTo>
                <a:lnTo>
                  <a:pt x="83718" y="495"/>
                </a:lnTo>
                <a:lnTo>
                  <a:pt x="83718" y="132080"/>
                </a:lnTo>
                <a:lnTo>
                  <a:pt x="104749" y="132080"/>
                </a:lnTo>
                <a:lnTo>
                  <a:pt x="104749" y="495"/>
                </a:lnTo>
                <a:close/>
                <a:moveTo>
                  <a:pt x="210794" y="132575"/>
                </a:moveTo>
                <a:lnTo>
                  <a:pt x="188252" y="132575"/>
                </a:lnTo>
                <a:lnTo>
                  <a:pt x="188252" y="495"/>
                </a:lnTo>
                <a:lnTo>
                  <a:pt x="167220" y="495"/>
                </a:lnTo>
                <a:lnTo>
                  <a:pt x="167220" y="132575"/>
                </a:lnTo>
                <a:lnTo>
                  <a:pt x="166789" y="132575"/>
                </a:lnTo>
                <a:lnTo>
                  <a:pt x="21247" y="132575"/>
                </a:lnTo>
                <a:lnTo>
                  <a:pt x="21247" y="495"/>
                </a:lnTo>
                <a:lnTo>
                  <a:pt x="0" y="495"/>
                </a:lnTo>
                <a:lnTo>
                  <a:pt x="0" y="132575"/>
                </a:lnTo>
                <a:lnTo>
                  <a:pt x="0" y="150355"/>
                </a:lnTo>
                <a:lnTo>
                  <a:pt x="166789" y="150355"/>
                </a:lnTo>
                <a:lnTo>
                  <a:pt x="188252" y="150355"/>
                </a:lnTo>
                <a:lnTo>
                  <a:pt x="191046" y="150355"/>
                </a:lnTo>
                <a:lnTo>
                  <a:pt x="191046" y="183375"/>
                </a:lnTo>
                <a:lnTo>
                  <a:pt x="210794" y="183375"/>
                </a:lnTo>
                <a:lnTo>
                  <a:pt x="210794" y="150355"/>
                </a:lnTo>
                <a:lnTo>
                  <a:pt x="210794" y="132575"/>
                </a:lnTo>
                <a:close/>
                <a:moveTo>
                  <a:pt x="352691" y="132080"/>
                </a:moveTo>
                <a:lnTo>
                  <a:pt x="265112" y="132080"/>
                </a:lnTo>
                <a:lnTo>
                  <a:pt x="265112" y="83820"/>
                </a:lnTo>
                <a:lnTo>
                  <a:pt x="340461" y="83820"/>
                </a:lnTo>
                <a:lnTo>
                  <a:pt x="340461" y="64770"/>
                </a:lnTo>
                <a:lnTo>
                  <a:pt x="265112" y="64770"/>
                </a:lnTo>
                <a:lnTo>
                  <a:pt x="265112" y="19050"/>
                </a:lnTo>
                <a:lnTo>
                  <a:pt x="349681" y="19050"/>
                </a:lnTo>
                <a:lnTo>
                  <a:pt x="349681" y="0"/>
                </a:lnTo>
                <a:lnTo>
                  <a:pt x="243649" y="0"/>
                </a:lnTo>
                <a:lnTo>
                  <a:pt x="243649" y="19050"/>
                </a:lnTo>
                <a:lnTo>
                  <a:pt x="243649" y="64770"/>
                </a:lnTo>
                <a:lnTo>
                  <a:pt x="243649" y="83820"/>
                </a:lnTo>
                <a:lnTo>
                  <a:pt x="243649" y="132080"/>
                </a:lnTo>
                <a:lnTo>
                  <a:pt x="243649" y="151130"/>
                </a:lnTo>
                <a:lnTo>
                  <a:pt x="352691" y="151130"/>
                </a:lnTo>
                <a:lnTo>
                  <a:pt x="352691" y="132080"/>
                </a:lnTo>
                <a:close/>
                <a:moveTo>
                  <a:pt x="522490" y="495"/>
                </a:moveTo>
                <a:lnTo>
                  <a:pt x="501027" y="495"/>
                </a:lnTo>
                <a:lnTo>
                  <a:pt x="501027" y="65265"/>
                </a:lnTo>
                <a:lnTo>
                  <a:pt x="414731" y="65265"/>
                </a:lnTo>
                <a:lnTo>
                  <a:pt x="414731" y="495"/>
                </a:lnTo>
                <a:lnTo>
                  <a:pt x="393268" y="495"/>
                </a:lnTo>
                <a:lnTo>
                  <a:pt x="393268" y="65265"/>
                </a:lnTo>
                <a:lnTo>
                  <a:pt x="393268" y="84315"/>
                </a:lnTo>
                <a:lnTo>
                  <a:pt x="393268" y="150355"/>
                </a:lnTo>
                <a:lnTo>
                  <a:pt x="414731" y="150355"/>
                </a:lnTo>
                <a:lnTo>
                  <a:pt x="414731" y="84315"/>
                </a:lnTo>
                <a:lnTo>
                  <a:pt x="501027" y="84315"/>
                </a:lnTo>
                <a:lnTo>
                  <a:pt x="501027" y="150355"/>
                </a:lnTo>
                <a:lnTo>
                  <a:pt x="522490" y="150355"/>
                </a:lnTo>
                <a:lnTo>
                  <a:pt x="522490" y="84315"/>
                </a:lnTo>
                <a:lnTo>
                  <a:pt x="522490" y="65265"/>
                </a:lnTo>
                <a:lnTo>
                  <a:pt x="522490" y="495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8" name="object 59"/>
          <p:cNvPicPr/>
          <p:nvPr/>
        </p:nvPicPr>
        <p:blipFill>
          <a:blip r:embed="rId13"/>
          <a:stretch/>
        </p:blipFill>
        <p:spPr>
          <a:xfrm>
            <a:off x="2489040" y="776520"/>
            <a:ext cx="128880" cy="149040"/>
          </a:xfrm>
          <a:prstGeom prst="rect">
            <a:avLst/>
          </a:prstGeom>
          <a:ln>
            <a:noFill/>
          </a:ln>
        </p:spPr>
      </p:pic>
      <p:pic>
        <p:nvPicPr>
          <p:cNvPr id="59" name="object 60"/>
          <p:cNvPicPr/>
          <p:nvPr/>
        </p:nvPicPr>
        <p:blipFill>
          <a:blip r:embed="rId14"/>
          <a:stretch/>
        </p:blipFill>
        <p:spPr>
          <a:xfrm>
            <a:off x="2658960" y="776520"/>
            <a:ext cx="119880" cy="149040"/>
          </a:xfrm>
          <a:prstGeom prst="rect">
            <a:avLst/>
          </a:prstGeom>
          <a:ln>
            <a:noFill/>
          </a:ln>
        </p:spPr>
      </p:pic>
      <p:pic>
        <p:nvPicPr>
          <p:cNvPr id="60" name="object 62"/>
          <p:cNvPicPr/>
          <p:nvPr/>
        </p:nvPicPr>
        <p:blipFill>
          <a:blip r:embed="rId15"/>
          <a:stretch/>
        </p:blipFill>
        <p:spPr>
          <a:xfrm>
            <a:off x="1556640" y="1017000"/>
            <a:ext cx="142200" cy="154440"/>
          </a:xfrm>
          <a:prstGeom prst="rect">
            <a:avLst/>
          </a:prstGeom>
          <a:ln>
            <a:noFill/>
          </a:ln>
        </p:spPr>
      </p:pic>
      <p:pic>
        <p:nvPicPr>
          <p:cNvPr id="61" name="object 63"/>
          <p:cNvPicPr/>
          <p:nvPr/>
        </p:nvPicPr>
        <p:blipFill>
          <a:blip r:embed="rId16"/>
          <a:stretch/>
        </p:blipFill>
        <p:spPr>
          <a:xfrm>
            <a:off x="1725840" y="1017000"/>
            <a:ext cx="163440" cy="154440"/>
          </a:xfrm>
          <a:prstGeom prst="rect">
            <a:avLst/>
          </a:prstGeom>
          <a:ln>
            <a:noFill/>
          </a:ln>
        </p:spPr>
      </p:pic>
      <p:pic>
        <p:nvPicPr>
          <p:cNvPr id="62" name="object 64"/>
          <p:cNvPicPr/>
          <p:nvPr/>
        </p:nvPicPr>
        <p:blipFill>
          <a:blip r:embed="rId17"/>
          <a:stretch/>
        </p:blipFill>
        <p:spPr>
          <a:xfrm>
            <a:off x="1917720" y="1009800"/>
            <a:ext cx="359280" cy="186840"/>
          </a:xfrm>
          <a:prstGeom prst="rect">
            <a:avLst/>
          </a:prstGeom>
          <a:ln>
            <a:noFill/>
          </a:ln>
        </p:spPr>
      </p:pic>
      <p:pic>
        <p:nvPicPr>
          <p:cNvPr id="63" name="object 65"/>
          <p:cNvPicPr/>
          <p:nvPr/>
        </p:nvPicPr>
        <p:blipFill>
          <a:blip r:embed="rId18"/>
          <a:stretch/>
        </p:blipFill>
        <p:spPr>
          <a:xfrm>
            <a:off x="2300040" y="1017000"/>
            <a:ext cx="163440" cy="154440"/>
          </a:xfrm>
          <a:prstGeom prst="rect">
            <a:avLst/>
          </a:prstGeom>
          <a:ln>
            <a:noFill/>
          </a:ln>
        </p:spPr>
      </p:pic>
      <p:sp>
        <p:nvSpPr>
          <p:cNvPr id="64" name="CustomShape 10"/>
          <p:cNvSpPr/>
          <p:nvPr/>
        </p:nvSpPr>
        <p:spPr>
          <a:xfrm>
            <a:off x="2494080" y="1015920"/>
            <a:ext cx="137520" cy="148680"/>
          </a:xfrm>
          <a:custGeom>
            <a:avLst/>
            <a:gdLst/>
            <a:ahLst/>
            <a:cxnLst/>
            <a:rect l="l" t="t" r="r" b="b"/>
            <a:pathLst>
              <a:path w="138430" h="149859">
                <a:moveTo>
                  <a:pt x="137807" y="0"/>
                </a:moveTo>
                <a:lnTo>
                  <a:pt x="103035" y="0"/>
                </a:lnTo>
                <a:lnTo>
                  <a:pt x="103035" y="59690"/>
                </a:lnTo>
                <a:lnTo>
                  <a:pt x="34772" y="59690"/>
                </a:lnTo>
                <a:lnTo>
                  <a:pt x="34772" y="0"/>
                </a:lnTo>
                <a:lnTo>
                  <a:pt x="0" y="0"/>
                </a:lnTo>
                <a:lnTo>
                  <a:pt x="0" y="59690"/>
                </a:lnTo>
                <a:lnTo>
                  <a:pt x="0" y="88900"/>
                </a:lnTo>
                <a:lnTo>
                  <a:pt x="0" y="149860"/>
                </a:lnTo>
                <a:lnTo>
                  <a:pt x="34772" y="149860"/>
                </a:lnTo>
                <a:lnTo>
                  <a:pt x="34772" y="88900"/>
                </a:lnTo>
                <a:lnTo>
                  <a:pt x="103035" y="88900"/>
                </a:lnTo>
                <a:lnTo>
                  <a:pt x="103035" y="149860"/>
                </a:lnTo>
                <a:lnTo>
                  <a:pt x="137807" y="149860"/>
                </a:lnTo>
                <a:lnTo>
                  <a:pt x="137807" y="88900"/>
                </a:lnTo>
                <a:lnTo>
                  <a:pt x="137807" y="59690"/>
                </a:lnTo>
                <a:lnTo>
                  <a:pt x="137807" y="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65" name="object 67"/>
          <p:cNvPicPr/>
          <p:nvPr/>
        </p:nvPicPr>
        <p:blipFill>
          <a:blip r:embed="rId19"/>
          <a:stretch/>
        </p:blipFill>
        <p:spPr>
          <a:xfrm>
            <a:off x="2661480" y="1015920"/>
            <a:ext cx="169200" cy="180360"/>
          </a:xfrm>
          <a:prstGeom prst="rect">
            <a:avLst/>
          </a:prstGeom>
          <a:ln>
            <a:noFill/>
          </a:ln>
        </p:spPr>
      </p:pic>
      <p:pic>
        <p:nvPicPr>
          <p:cNvPr id="66" name="object 68"/>
          <p:cNvPicPr/>
          <p:nvPr/>
        </p:nvPicPr>
        <p:blipFill>
          <a:blip r:embed="rId20"/>
          <a:stretch/>
        </p:blipFill>
        <p:spPr>
          <a:xfrm>
            <a:off x="2861640" y="1015920"/>
            <a:ext cx="167400" cy="149040"/>
          </a:xfrm>
          <a:prstGeom prst="rect">
            <a:avLst/>
          </a:prstGeom>
          <a:ln>
            <a:noFill/>
          </a:ln>
        </p:spPr>
      </p:pic>
      <p:sp>
        <p:nvSpPr>
          <p:cNvPr id="67" name="CustomShape 11"/>
          <p:cNvSpPr/>
          <p:nvPr/>
        </p:nvSpPr>
        <p:spPr>
          <a:xfrm>
            <a:off x="6225480" y="8602560"/>
            <a:ext cx="814320" cy="8143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68" name="object 48"/>
          <p:cNvPicPr/>
          <p:nvPr/>
        </p:nvPicPr>
        <p:blipFill>
          <a:blip r:embed="rId21"/>
          <a:stretch/>
        </p:blipFill>
        <p:spPr>
          <a:xfrm>
            <a:off x="6332400" y="8751960"/>
            <a:ext cx="600480" cy="515520"/>
          </a:xfrm>
          <a:prstGeom prst="rect">
            <a:avLst/>
          </a:prstGeom>
          <a:ln>
            <a:noFill/>
          </a:ln>
        </p:spPr>
      </p:pic>
      <p:pic>
        <p:nvPicPr>
          <p:cNvPr id="69" name="Рисунок 7"/>
          <p:cNvPicPr/>
          <p:nvPr/>
        </p:nvPicPr>
        <p:blipFill>
          <a:blip r:embed="rId22"/>
          <a:stretch/>
        </p:blipFill>
        <p:spPr>
          <a:xfrm>
            <a:off x="5160600" y="9558360"/>
            <a:ext cx="861120" cy="861120"/>
          </a:xfrm>
          <a:prstGeom prst="rect">
            <a:avLst/>
          </a:prstGeom>
          <a:ln>
            <a:noFill/>
          </a:ln>
        </p:spPr>
      </p:pic>
      <p:graphicFrame>
        <p:nvGraphicFramePr>
          <p:cNvPr id="70" name="Table 12"/>
          <p:cNvGraphicFramePr/>
          <p:nvPr/>
        </p:nvGraphicFramePr>
        <p:xfrm>
          <a:off x="277788" y="2037267"/>
          <a:ext cx="6974517" cy="5726893"/>
        </p:xfrm>
        <a:graphic>
          <a:graphicData uri="http://schemas.openxmlformats.org/drawingml/2006/table">
            <a:tbl>
              <a:tblPr/>
              <a:tblGrid>
                <a:gridCol w="778311"/>
                <a:gridCol w="4997098"/>
                <a:gridCol w="1199108"/>
              </a:tblGrid>
              <a:tr h="61390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Дата </a:t>
                      </a:r>
                      <a:endParaRPr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Мероприятие</a:t>
                      </a:r>
                      <a:endParaRPr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Время</a:t>
                      </a: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начала</a:t>
                      </a:r>
                      <a:endParaRPr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6139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 dirty="0" smtClean="0">
                          <a:solidFill>
                            <a:srgbClr val="231F20"/>
                          </a:solidFill>
                          <a:latin typeface="Calibri"/>
                        </a:rPr>
                        <a:t>0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Calibri"/>
                        </a:rPr>
                        <a:t>1.10.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Calibri"/>
                          <a:ea typeface="Times New Roman"/>
                        </a:rPr>
                        <a:t>1 октября - наш день: говорим о главном для пожилых людей.</a:t>
                      </a:r>
                      <a:endParaRPr lang="ru-RU" sz="1800" b="0" strike="noStrike" spc="-1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Calibri"/>
                        </a:rPr>
                        <a:t>10:00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704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 dirty="0" smtClean="0">
                          <a:solidFill>
                            <a:srgbClr val="231F20"/>
                          </a:solidFill>
                          <a:latin typeface="Calibri"/>
                        </a:rPr>
                        <a:t>0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Calibri"/>
                        </a:rPr>
                        <a:t>2.10.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Calibri"/>
                          <a:ea typeface="Times New Roman"/>
                        </a:rPr>
                        <a:t>Шашки.</a:t>
                      </a: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latin typeface="Calibri"/>
                          <a:ea typeface="Times New Roman"/>
                        </a:rPr>
                        <a:t> Шахматы. Домино.</a:t>
                      </a:r>
                      <a:endParaRPr lang="ru-RU" sz="1800" b="0" strike="noStrike" spc="-1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11:00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508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05.10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Calibri"/>
                        </a:rPr>
                        <a:t>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Calibri"/>
                          <a:ea typeface="Times New Roman"/>
                        </a:rPr>
                        <a:t>Консультация по пенсионным вопросам.</a:t>
                      </a:r>
                      <a:endParaRPr lang="ru-RU" sz="1800" b="0" strike="noStrike" spc="-1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10:00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4111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06.10.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Calibri"/>
                        </a:rPr>
                        <a:t>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Calibri"/>
                          <a:ea typeface="Times New Roman"/>
                        </a:rPr>
                        <a:t>Читаем</a:t>
                      </a: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latin typeface="Calibri"/>
                          <a:ea typeface="Times New Roman"/>
                        </a:rPr>
                        <a:t> вместе.</a:t>
                      </a:r>
                      <a:endParaRPr lang="ru-RU" sz="1800" dirty="0"/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10:00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841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07.10.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Calibri"/>
                          <a:ea typeface="Times New Roman"/>
                        </a:rPr>
                        <a:t>Школа финансовой грамотности.</a:t>
                      </a:r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10:00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91901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08.10.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Calibri"/>
                          <a:ea typeface="Times New Roman"/>
                        </a:rPr>
                        <a:t>Настольные игры.</a:t>
                      </a:r>
                      <a:endParaRPr lang="ru-RU" sz="1800" b="0" strike="noStrike" spc="-1" dirty="0" smtClean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11:00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</a:tr>
              <a:tr h="3805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09.10.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Calibri"/>
                        </a:rPr>
                        <a:t>Консультации по работе на портале </a:t>
                      </a:r>
                      <a:r>
                        <a:rPr lang="ru-RU" sz="1800" b="0" strike="noStrike" spc="-1" dirty="0" err="1" smtClean="0">
                          <a:solidFill>
                            <a:srgbClr val="231F20"/>
                          </a:solidFill>
                          <a:latin typeface="Calibri"/>
                        </a:rPr>
                        <a:t>госуслуг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Calibri"/>
                        </a:rPr>
                        <a:t>.</a:t>
                      </a:r>
                      <a:endParaRPr lang="ru-RU" sz="1800" b="0" strike="noStrike" spc="-1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11:00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</a:tr>
              <a:tr h="3508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12.10.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sz="1800" dirty="0" err="1" smtClean="0">
                          <a:latin typeface="Calibri" pitchFamily="34" charset="0"/>
                        </a:rPr>
                        <a:t>Кинопоказ</a:t>
                      </a:r>
                      <a:r>
                        <a:rPr lang="ru-RU" sz="1800" baseline="0" dirty="0" smtClean="0">
                          <a:latin typeface="Calibri" pitchFamily="34" charset="0"/>
                        </a:rPr>
                        <a:t> «Русского географического общества»: Живая вода. Кавказ. Горный оазис. </a:t>
                      </a:r>
                      <a:endParaRPr lang="ru-RU" sz="1800" dirty="0" smtClean="0">
                        <a:latin typeface="Calibri" pitchFamily="34" charset="0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11:00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</a:tr>
              <a:tr h="38185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13.10.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Calibri"/>
                        </a:rPr>
                        <a:t>Внимание – телефонные мошенники. </a:t>
                      </a:r>
                      <a:endParaRPr lang="ru-RU" sz="1800" b="0" strike="noStrike" spc="-1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11:00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</a:tr>
              <a:tr h="33515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14.10.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Читаем вместе. </a:t>
                      </a:r>
                      <a:endParaRPr lang="ru-RU" sz="1800" b="0" strike="noStrike" spc="-1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11:00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</a:tr>
              <a:tr h="3865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15.10.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Цифровые удостоверения в МАХ.</a:t>
                      </a:r>
                      <a:endParaRPr lang="ru-RU" sz="1800" dirty="0" smtClean="0">
                        <a:latin typeface="Calibri" pitchFamily="34" charset="0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Calibri"/>
                        </a:rPr>
                        <a:t>10:00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</a:tr>
              <a:tr h="3686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16.10.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sz="1800" dirty="0" smtClean="0">
                          <a:latin typeface="Calibri" pitchFamily="34" charset="0"/>
                        </a:rPr>
                        <a:t>День здорового питания.</a:t>
                      </a:r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Calibri"/>
                        </a:rPr>
                        <a:t>10:00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sp>
        <p:nvSpPr>
          <p:cNvPr id="36" name="CustomShape 6"/>
          <p:cNvSpPr/>
          <p:nvPr/>
        </p:nvSpPr>
        <p:spPr>
          <a:xfrm>
            <a:off x="6332400" y="9558360"/>
            <a:ext cx="916560" cy="762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/>
          <a:lstStyle/>
          <a:p>
            <a:pPr marL="12600"/>
            <a:r>
              <a:rPr lang="ru-RU" sz="800" strike="noStrike" spc="-9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Отделение Фонда</a:t>
            </a:r>
            <a:r>
              <a:rPr lang="ru-RU" sz="800" strike="noStrike" spc="49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ru-RU" sz="800" strike="noStrike" spc="-9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пенсионного</a:t>
            </a:r>
            <a:endParaRPr smtClean="0"/>
          </a:p>
          <a:p>
            <a:pPr marL="12600"/>
            <a:r>
              <a:rPr lang="ru-RU" sz="80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и</a:t>
            </a:r>
            <a:r>
              <a:rPr lang="ru-RU" sz="800" strike="noStrike" spc="-9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социального</a:t>
            </a:r>
            <a:r>
              <a:rPr lang="ru-RU" sz="800" strike="noStrike" spc="49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ru-RU" sz="800" strike="noStrike" spc="-9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страхования</a:t>
            </a:r>
            <a:r>
              <a:rPr lang="ru-RU" sz="800" strike="noStrike" spc="4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ru-RU" sz="800" strike="noStrike" spc="-24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РФ</a:t>
            </a:r>
            <a:endParaRPr smtClean="0"/>
          </a:p>
          <a:p>
            <a:pPr marL="12600"/>
            <a:r>
              <a:rPr lang="ru-RU" sz="80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по</a:t>
            </a:r>
            <a:r>
              <a:rPr lang="ru-RU" sz="800" strike="noStrike" spc="38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ru-RU" sz="800" strike="noStrike" spc="-18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Ставропольскому краю</a:t>
            </a:r>
            <a:endParaRPr/>
          </a:p>
        </p:txBody>
      </p:sp>
      <p:sp>
        <p:nvSpPr>
          <p:cNvPr id="37" name="Text Box 125"/>
          <p:cNvSpPr txBox="1">
            <a:spLocks noChangeArrowheads="1"/>
          </p:cNvSpPr>
          <p:nvPr/>
        </p:nvSpPr>
        <p:spPr bwMode="auto">
          <a:xfrm>
            <a:off x="4278316" y="203165"/>
            <a:ext cx="3000395" cy="150019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0" tIns="81360" rIns="0" bIns="0"/>
          <a:lstStyle/>
          <a:p>
            <a:pPr marL="438150" indent="-423863" algn="r">
              <a:lnSpc>
                <a:spcPts val="2675"/>
              </a:lnSpc>
              <a:spcBef>
                <a:spcPts val="638"/>
              </a:spcBef>
              <a:buClrTx/>
              <a:buFontTx/>
              <a:buNone/>
              <a:tabLst>
                <a:tab pos="438150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78450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9421813" algn="l"/>
              </a:tabLst>
            </a:pPr>
            <a:r>
              <a:rPr lang="ru-RU" sz="2700" b="1" dirty="0" smtClean="0">
                <a:solidFill>
                  <a:srgbClr val="FFFFFF"/>
                </a:solidFill>
                <a:latin typeface="Calibri" pitchFamily="32" charset="0"/>
              </a:rPr>
              <a:t>МЕРОПРИЯТИЯ</a:t>
            </a:r>
          </a:p>
          <a:p>
            <a:pPr marL="438150" indent="-423863" algn="r">
              <a:lnSpc>
                <a:spcPts val="2675"/>
              </a:lnSpc>
              <a:spcBef>
                <a:spcPts val="638"/>
              </a:spcBef>
              <a:buClrTx/>
              <a:buFontTx/>
              <a:buNone/>
              <a:tabLst>
                <a:tab pos="438150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78450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9421813" algn="l"/>
              </a:tabLst>
            </a:pPr>
            <a:r>
              <a:rPr lang="ru-RU" sz="2700" b="1" dirty="0" smtClean="0">
                <a:solidFill>
                  <a:srgbClr val="FFFFFF"/>
                </a:solidFill>
                <a:latin typeface="Calibri" pitchFamily="32" charset="0"/>
              </a:rPr>
              <a:t>НА  ОКТЯБРЬ</a:t>
            </a:r>
            <a:endParaRPr lang="ru-RU" sz="2700" b="1" dirty="0">
              <a:solidFill>
                <a:srgbClr val="FFFFFF"/>
              </a:solidFill>
              <a:latin typeface="Calibri" pitchFamily="32" charset="0"/>
            </a:endParaRPr>
          </a:p>
          <a:p>
            <a:pPr marL="438150" indent="-423863" algn="r">
              <a:lnSpc>
                <a:spcPts val="2675"/>
              </a:lnSpc>
              <a:buClrTx/>
              <a:buFontTx/>
              <a:buNone/>
              <a:tabLst>
                <a:tab pos="438150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78450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9421813" algn="l"/>
              </a:tabLst>
            </a:pPr>
            <a:r>
              <a:rPr lang="ru-RU" sz="2700" b="1" dirty="0">
                <a:solidFill>
                  <a:srgbClr val="FFFFFF"/>
                </a:solidFill>
                <a:latin typeface="Calibri" pitchFamily="32" charset="0"/>
              </a:rPr>
              <a:t>2026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object 33"/>
          <p:cNvPicPr/>
          <p:nvPr/>
        </p:nvPicPr>
        <p:blipFill>
          <a:blip r:embed="rId2"/>
          <a:stretch/>
        </p:blipFill>
        <p:spPr>
          <a:xfrm>
            <a:off x="3731760" y="30600"/>
            <a:ext cx="3719160" cy="1601324"/>
          </a:xfrm>
          <a:prstGeom prst="rect">
            <a:avLst/>
          </a:prstGeom>
          <a:ln>
            <a:noFill/>
          </a:ln>
        </p:spPr>
      </p:pic>
      <p:sp>
        <p:nvSpPr>
          <p:cNvPr id="72" name="CustomShape 1"/>
          <p:cNvSpPr/>
          <p:nvPr/>
        </p:nvSpPr>
        <p:spPr>
          <a:xfrm>
            <a:off x="0" y="7275526"/>
            <a:ext cx="7556500" cy="3416834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3" name="object 36"/>
          <p:cNvPicPr/>
          <p:nvPr/>
        </p:nvPicPr>
        <p:blipFill>
          <a:blip r:embed="rId3"/>
          <a:stretch/>
        </p:blipFill>
        <p:spPr>
          <a:xfrm>
            <a:off x="509400" y="8364240"/>
            <a:ext cx="102240" cy="131760"/>
          </a:xfrm>
          <a:prstGeom prst="rect">
            <a:avLst/>
          </a:prstGeom>
          <a:ln>
            <a:noFill/>
          </a:ln>
        </p:spPr>
      </p:pic>
      <p:sp>
        <p:nvSpPr>
          <p:cNvPr id="74" name="CustomShape 2"/>
          <p:cNvSpPr/>
          <p:nvPr/>
        </p:nvSpPr>
        <p:spPr>
          <a:xfrm>
            <a:off x="636120" y="8366040"/>
            <a:ext cx="93600" cy="128520"/>
          </a:xfrm>
          <a:custGeom>
            <a:avLst/>
            <a:gdLst/>
            <a:ahLst/>
            <a:cxn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5" name="object 38"/>
          <p:cNvPicPr/>
          <p:nvPr/>
        </p:nvPicPr>
        <p:blipFill>
          <a:blip r:embed="rId4"/>
          <a:stretch/>
        </p:blipFill>
        <p:spPr>
          <a:xfrm>
            <a:off x="753840" y="8364240"/>
            <a:ext cx="291240" cy="131760"/>
          </a:xfrm>
          <a:prstGeom prst="rect">
            <a:avLst/>
          </a:prstGeom>
          <a:ln>
            <a:noFill/>
          </a:ln>
        </p:spPr>
      </p:pic>
      <p:pic>
        <p:nvPicPr>
          <p:cNvPr id="76" name="object 39"/>
          <p:cNvPicPr/>
          <p:nvPr/>
        </p:nvPicPr>
        <p:blipFill>
          <a:blip r:embed="rId5"/>
          <a:stretch/>
        </p:blipFill>
        <p:spPr>
          <a:xfrm>
            <a:off x="1066680" y="8364240"/>
            <a:ext cx="318240" cy="131760"/>
          </a:xfrm>
          <a:prstGeom prst="rect">
            <a:avLst/>
          </a:prstGeom>
          <a:ln>
            <a:noFill/>
          </a:ln>
        </p:spPr>
      </p:pic>
      <p:pic>
        <p:nvPicPr>
          <p:cNvPr id="77" name="object 40"/>
          <p:cNvPicPr/>
          <p:nvPr/>
        </p:nvPicPr>
        <p:blipFill>
          <a:blip r:embed="rId6"/>
          <a:stretch/>
        </p:blipFill>
        <p:spPr>
          <a:xfrm>
            <a:off x="1410480" y="8366040"/>
            <a:ext cx="109080" cy="128160"/>
          </a:xfrm>
          <a:prstGeom prst="rect">
            <a:avLst/>
          </a:prstGeom>
          <a:ln>
            <a:noFill/>
          </a:ln>
        </p:spPr>
      </p:pic>
      <p:pic>
        <p:nvPicPr>
          <p:cNvPr id="78" name="object 41"/>
          <p:cNvPicPr/>
          <p:nvPr/>
        </p:nvPicPr>
        <p:blipFill>
          <a:blip r:embed="rId7"/>
          <a:stretch/>
        </p:blipFill>
        <p:spPr>
          <a:xfrm>
            <a:off x="1544040" y="8366040"/>
            <a:ext cx="111960" cy="129960"/>
          </a:xfrm>
          <a:prstGeom prst="rect">
            <a:avLst/>
          </a:prstGeom>
          <a:ln>
            <a:noFill/>
          </a:ln>
        </p:spPr>
      </p:pic>
      <p:sp>
        <p:nvSpPr>
          <p:cNvPr id="79" name="TextShape 3"/>
          <p:cNvSpPr txBox="1"/>
          <p:nvPr/>
        </p:nvSpPr>
        <p:spPr>
          <a:xfrm>
            <a:off x="4822920" y="316800"/>
            <a:ext cx="2315520" cy="1866240"/>
          </a:xfrm>
          <a:prstGeom prst="rect">
            <a:avLst/>
          </a:prstGeom>
          <a:noFill/>
          <a:ln>
            <a:noFill/>
          </a:ln>
        </p:spPr>
        <p:txBody>
          <a:bodyPr lIns="0" tIns="81360" rIns="0" bIns="0"/>
          <a:lstStyle/>
          <a:p>
            <a:pPr marL="439560" indent="-426960" algn="r">
              <a:lnSpc>
                <a:spcPts val="953"/>
              </a:lnSpc>
            </a:pPr>
            <a:r>
              <a:rPr lang="ru-RU" sz="2700" b="1" strike="noStrike" spc="-9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endParaRPr/>
          </a:p>
        </p:txBody>
      </p:sp>
      <p:sp>
        <p:nvSpPr>
          <p:cNvPr id="80" name="CustomShape 4"/>
          <p:cNvSpPr/>
          <p:nvPr/>
        </p:nvSpPr>
        <p:spPr>
          <a:xfrm>
            <a:off x="417240" y="8632848"/>
            <a:ext cx="5146960" cy="202531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/>
          <a:lstStyle/>
          <a:p>
            <a:pPr marL="12600">
              <a:lnSpc>
                <a:spcPct val="75000"/>
              </a:lnSpc>
            </a:pPr>
            <a:r>
              <a:rPr lang="ru-RU" sz="3600" b="1" strike="noStrike" spc="-9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ПРИХОДИТЕ, </a:t>
            </a:r>
            <a:endParaRPr/>
          </a:p>
          <a:p>
            <a:pPr marL="12600">
              <a:lnSpc>
                <a:spcPct val="75000"/>
              </a:lnSpc>
            </a:pPr>
            <a:r>
              <a:rPr lang="ru-RU" sz="36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МЫ</a:t>
            </a:r>
            <a:r>
              <a:rPr lang="ru-RU" sz="3600" b="1" strike="noStrike" spc="-134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ru-RU" sz="36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ВАС</a:t>
            </a:r>
            <a:r>
              <a:rPr lang="ru-RU" sz="3600" b="1" strike="noStrike" spc="-134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ru-RU" sz="3600" b="1" strike="noStrike" spc="-9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ЖДЕМ!</a:t>
            </a:r>
            <a:endParaRPr/>
          </a:p>
          <a:p>
            <a:pPr marL="15120">
              <a:lnSpc>
                <a:spcPts val="504"/>
              </a:lnSpc>
            </a:pPr>
            <a:r>
              <a:rPr lang="ru-RU" sz="130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Наши</a:t>
            </a:r>
            <a:r>
              <a:rPr lang="ru-RU" sz="1300" strike="noStrike" spc="-32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ru-RU" sz="1300" strike="noStrike" spc="-9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контакты:</a:t>
            </a:r>
            <a:endParaRPr/>
          </a:p>
          <a:p>
            <a:pPr marL="15120"/>
            <a:r>
              <a:rPr lang="ru-RU" sz="130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Адрес: 357070, </a:t>
            </a:r>
            <a:r>
              <a:rPr lang="ru-RU" sz="130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Андроповский</a:t>
            </a:r>
            <a:r>
              <a:rPr lang="ru-RU" sz="130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район, с.Курсавка, </a:t>
            </a:r>
            <a:endParaRPr/>
          </a:p>
          <a:p>
            <a:pPr marL="15120"/>
            <a:r>
              <a:rPr lang="ru-RU" sz="130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ул. Комсомольская, д.5</a:t>
            </a:r>
            <a:r>
              <a:rPr lang="ru-RU" sz="13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
</a:t>
            </a:r>
            <a:r>
              <a:rPr lang="ru-RU" sz="130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Контактный номер (</a:t>
            </a:r>
            <a:r>
              <a:rPr lang="ru-RU" sz="130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86556)5-86-07</a:t>
            </a:r>
            <a:endParaRPr/>
          </a:p>
          <a:p>
            <a:pPr marL="15120"/>
            <a:r>
              <a:rPr lang="ru-RU" sz="130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ФИО </a:t>
            </a:r>
            <a:r>
              <a:rPr lang="ru-RU" sz="1300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Данилович Светлана Леонидовна</a:t>
            </a:r>
            <a:endParaRPr/>
          </a:p>
        </p:txBody>
      </p:sp>
      <p:sp>
        <p:nvSpPr>
          <p:cNvPr id="81" name="CustomShape 5"/>
          <p:cNvSpPr/>
          <p:nvPr/>
        </p:nvSpPr>
        <p:spPr>
          <a:xfrm>
            <a:off x="360000" y="1584000"/>
            <a:ext cx="6659280" cy="255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/>
          <a:lstStyle/>
          <a:p>
            <a:pPr algn="just">
              <a:lnSpc>
                <a:spcPct val="112000"/>
              </a:lnSpc>
            </a:pPr>
            <a:r>
              <a:rPr lang="ru-RU" sz="1600" b="1" strike="noStrike" spc="-1" dirty="0" smtClean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Время</a:t>
            </a:r>
            <a:r>
              <a:rPr lang="ru-RU" sz="1600" b="1" strike="noStrike" spc="-63" dirty="0" smtClean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ru-RU" sz="1600" b="1" strike="noStrike" spc="-9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работы: понедельник </a:t>
            </a:r>
            <a:r>
              <a:rPr lang="ru-RU" sz="1600" b="1" strike="noStrike" spc="-1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–</a:t>
            </a:r>
            <a:r>
              <a:rPr lang="ru-RU" sz="1600" b="1" strike="noStrike" spc="-9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ru-RU" sz="1600" b="1" strike="noStrike" spc="-1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четверг</a:t>
            </a:r>
            <a:r>
              <a:rPr lang="ru-RU" sz="1600" b="1" strike="noStrike" spc="-9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ru-RU" sz="1600" b="1" strike="noStrike" spc="-1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08:00</a:t>
            </a:r>
            <a:r>
              <a:rPr lang="ru-RU" sz="1600" b="1" strike="noStrike" spc="-4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ru-RU" sz="1600" b="1" strike="noStrike" spc="-1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–</a:t>
            </a:r>
            <a:r>
              <a:rPr lang="ru-RU" sz="1600" b="1" strike="noStrike" spc="-12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ru-RU" sz="1600" b="1" strike="noStrike" spc="-18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17:00, пятница — 08:00-15:45</a:t>
            </a:r>
            <a:endParaRPr/>
          </a:p>
        </p:txBody>
      </p:sp>
      <p:sp>
        <p:nvSpPr>
          <p:cNvPr id="82" name="CustomShape 6"/>
          <p:cNvSpPr/>
          <p:nvPr/>
        </p:nvSpPr>
        <p:spPr>
          <a:xfrm>
            <a:off x="6332400" y="9558360"/>
            <a:ext cx="916560" cy="762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/>
          <a:lstStyle/>
          <a:p>
            <a:pPr marL="12600"/>
            <a:r>
              <a:rPr lang="ru-RU" sz="800" strike="noStrike" spc="-9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Отделение Фонда</a:t>
            </a:r>
            <a:r>
              <a:rPr lang="ru-RU" sz="800" strike="noStrike" spc="49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ru-RU" sz="800" strike="noStrike" spc="-9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пенсионного</a:t>
            </a:r>
            <a:endParaRPr smtClean="0"/>
          </a:p>
          <a:p>
            <a:pPr marL="12600"/>
            <a:r>
              <a:rPr lang="ru-RU" sz="80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и</a:t>
            </a:r>
            <a:r>
              <a:rPr lang="ru-RU" sz="800" strike="noStrike" spc="-9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социального</a:t>
            </a:r>
            <a:r>
              <a:rPr lang="ru-RU" sz="800" strike="noStrike" spc="49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ru-RU" sz="800" strike="noStrike" spc="-9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страхования</a:t>
            </a:r>
            <a:r>
              <a:rPr lang="ru-RU" sz="800" strike="noStrike" spc="4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ru-RU" sz="800" strike="noStrike" spc="-24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РФ</a:t>
            </a:r>
            <a:endParaRPr smtClean="0"/>
          </a:p>
          <a:p>
            <a:pPr marL="12600"/>
            <a:r>
              <a:rPr lang="ru-RU" sz="80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по</a:t>
            </a:r>
            <a:r>
              <a:rPr lang="ru-RU" sz="800" strike="noStrike" spc="38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ru-RU" sz="800" strike="noStrike" spc="-18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Ставропольскому краю</a:t>
            </a:r>
            <a:endParaRPr/>
          </a:p>
        </p:txBody>
      </p:sp>
      <p:pic>
        <p:nvPicPr>
          <p:cNvPr id="83" name="object 49"/>
          <p:cNvPicPr/>
          <p:nvPr/>
        </p:nvPicPr>
        <p:blipFill>
          <a:blip r:embed="rId8"/>
          <a:stretch/>
        </p:blipFill>
        <p:spPr>
          <a:xfrm>
            <a:off x="512280" y="214200"/>
            <a:ext cx="838440" cy="956160"/>
          </a:xfrm>
          <a:prstGeom prst="rect">
            <a:avLst/>
          </a:prstGeom>
          <a:ln>
            <a:noFill/>
          </a:ln>
        </p:spPr>
      </p:pic>
      <p:sp>
        <p:nvSpPr>
          <p:cNvPr id="84" name="CustomShape 7"/>
          <p:cNvSpPr/>
          <p:nvPr/>
        </p:nvSpPr>
        <p:spPr>
          <a:xfrm>
            <a:off x="1577160" y="539640"/>
            <a:ext cx="294120" cy="184320"/>
          </a:xfrm>
          <a:custGeom>
            <a:avLst/>
            <a:gdLst/>
            <a:ahLst/>
            <a:cxnLst/>
            <a:rect l="l" t="t" r="r" b="b"/>
            <a:pathLst>
              <a:path w="295275" h="185419">
                <a:moveTo>
                  <a:pt x="149402" y="132080"/>
                </a:moveTo>
                <a:lnTo>
                  <a:pt x="126225" y="132080"/>
                </a:lnTo>
                <a:lnTo>
                  <a:pt x="126225" y="0"/>
                </a:lnTo>
                <a:lnTo>
                  <a:pt x="104965" y="0"/>
                </a:lnTo>
                <a:lnTo>
                  <a:pt x="104965" y="132080"/>
                </a:lnTo>
                <a:lnTo>
                  <a:pt x="21259" y="132080"/>
                </a:lnTo>
                <a:lnTo>
                  <a:pt x="21259" y="0"/>
                </a:lnTo>
                <a:lnTo>
                  <a:pt x="0" y="0"/>
                </a:lnTo>
                <a:lnTo>
                  <a:pt x="0" y="132080"/>
                </a:lnTo>
                <a:lnTo>
                  <a:pt x="0" y="151130"/>
                </a:lnTo>
                <a:lnTo>
                  <a:pt x="129438" y="151130"/>
                </a:lnTo>
                <a:lnTo>
                  <a:pt x="129438" y="185420"/>
                </a:lnTo>
                <a:lnTo>
                  <a:pt x="149402" y="185420"/>
                </a:lnTo>
                <a:lnTo>
                  <a:pt x="149402" y="151130"/>
                </a:lnTo>
                <a:lnTo>
                  <a:pt x="149402" y="132080"/>
                </a:lnTo>
                <a:close/>
                <a:moveTo>
                  <a:pt x="295008" y="132080"/>
                </a:moveTo>
                <a:lnTo>
                  <a:pt x="207429" y="132080"/>
                </a:lnTo>
                <a:lnTo>
                  <a:pt x="207429" y="83820"/>
                </a:lnTo>
                <a:lnTo>
                  <a:pt x="282778" y="83820"/>
                </a:lnTo>
                <a:lnTo>
                  <a:pt x="282778" y="64770"/>
                </a:lnTo>
                <a:lnTo>
                  <a:pt x="207429" y="64770"/>
                </a:lnTo>
                <a:lnTo>
                  <a:pt x="207429" y="19050"/>
                </a:lnTo>
                <a:lnTo>
                  <a:pt x="291998" y="19050"/>
                </a:lnTo>
                <a:lnTo>
                  <a:pt x="291998" y="0"/>
                </a:lnTo>
                <a:lnTo>
                  <a:pt x="185966" y="0"/>
                </a:lnTo>
                <a:lnTo>
                  <a:pt x="185966" y="19050"/>
                </a:lnTo>
                <a:lnTo>
                  <a:pt x="185966" y="64770"/>
                </a:lnTo>
                <a:lnTo>
                  <a:pt x="185966" y="83820"/>
                </a:lnTo>
                <a:lnTo>
                  <a:pt x="185966" y="132080"/>
                </a:lnTo>
                <a:lnTo>
                  <a:pt x="185966" y="151130"/>
                </a:lnTo>
                <a:lnTo>
                  <a:pt x="295008" y="151130"/>
                </a:lnTo>
                <a:lnTo>
                  <a:pt x="295008" y="13208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5" name="CustomShape 8"/>
          <p:cNvSpPr/>
          <p:nvPr/>
        </p:nvSpPr>
        <p:spPr>
          <a:xfrm>
            <a:off x="1917720" y="540000"/>
            <a:ext cx="289800" cy="150120"/>
          </a:xfrm>
          <a:custGeom>
            <a:avLst/>
            <a:gdLst/>
            <a:ahLst/>
            <a:cxnLst/>
            <a:rect l="l" t="t" r="r" b="b"/>
            <a:pathLst>
              <a:path w="290830" h="151130">
                <a:moveTo>
                  <a:pt x="129222" y="381"/>
                </a:moveTo>
                <a:lnTo>
                  <a:pt x="107759" y="381"/>
                </a:lnTo>
                <a:lnTo>
                  <a:pt x="107759" y="65151"/>
                </a:lnTo>
                <a:lnTo>
                  <a:pt x="21463" y="65151"/>
                </a:lnTo>
                <a:lnTo>
                  <a:pt x="21463" y="381"/>
                </a:lnTo>
                <a:lnTo>
                  <a:pt x="0" y="381"/>
                </a:lnTo>
                <a:lnTo>
                  <a:pt x="0" y="65151"/>
                </a:lnTo>
                <a:lnTo>
                  <a:pt x="0" y="84201"/>
                </a:lnTo>
                <a:lnTo>
                  <a:pt x="0" y="150241"/>
                </a:lnTo>
                <a:lnTo>
                  <a:pt x="21463" y="150241"/>
                </a:lnTo>
                <a:lnTo>
                  <a:pt x="21463" y="84201"/>
                </a:lnTo>
                <a:lnTo>
                  <a:pt x="107759" y="84201"/>
                </a:lnTo>
                <a:lnTo>
                  <a:pt x="107759" y="150241"/>
                </a:lnTo>
                <a:lnTo>
                  <a:pt x="129222" y="150241"/>
                </a:lnTo>
                <a:lnTo>
                  <a:pt x="129222" y="84201"/>
                </a:lnTo>
                <a:lnTo>
                  <a:pt x="129222" y="65151"/>
                </a:lnTo>
                <a:lnTo>
                  <a:pt x="129222" y="381"/>
                </a:lnTo>
                <a:close/>
                <a:moveTo>
                  <a:pt x="290398" y="0"/>
                </a:moveTo>
                <a:lnTo>
                  <a:pt x="166535" y="0"/>
                </a:lnTo>
                <a:lnTo>
                  <a:pt x="166535" y="19050"/>
                </a:lnTo>
                <a:lnTo>
                  <a:pt x="217843" y="19050"/>
                </a:lnTo>
                <a:lnTo>
                  <a:pt x="217843" y="151130"/>
                </a:lnTo>
                <a:lnTo>
                  <a:pt x="238874" y="151130"/>
                </a:lnTo>
                <a:lnTo>
                  <a:pt x="238874" y="19050"/>
                </a:lnTo>
                <a:lnTo>
                  <a:pt x="290398" y="19050"/>
                </a:lnTo>
                <a:lnTo>
                  <a:pt x="290398" y="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86" name="object 53"/>
          <p:cNvPicPr/>
          <p:nvPr/>
        </p:nvPicPr>
        <p:blipFill>
          <a:blip r:embed="rId9"/>
          <a:stretch/>
        </p:blipFill>
        <p:spPr>
          <a:xfrm>
            <a:off x="2244240" y="540360"/>
            <a:ext cx="120240" cy="149040"/>
          </a:xfrm>
          <a:prstGeom prst="rect">
            <a:avLst/>
          </a:prstGeom>
          <a:ln>
            <a:noFill/>
          </a:ln>
        </p:spPr>
      </p:pic>
      <p:pic>
        <p:nvPicPr>
          <p:cNvPr id="87" name="object 54"/>
          <p:cNvPicPr/>
          <p:nvPr/>
        </p:nvPicPr>
        <p:blipFill>
          <a:blip r:embed="rId10"/>
          <a:stretch/>
        </p:blipFill>
        <p:spPr>
          <a:xfrm>
            <a:off x="1556640" y="775080"/>
            <a:ext cx="158760" cy="152640"/>
          </a:xfrm>
          <a:prstGeom prst="rect">
            <a:avLst/>
          </a:prstGeom>
          <a:ln>
            <a:noFill/>
          </a:ln>
        </p:spPr>
      </p:pic>
      <p:pic>
        <p:nvPicPr>
          <p:cNvPr id="88" name="object 56"/>
          <p:cNvPicPr/>
          <p:nvPr/>
        </p:nvPicPr>
        <p:blipFill>
          <a:blip r:embed="rId11"/>
          <a:stretch/>
        </p:blipFill>
        <p:spPr>
          <a:xfrm>
            <a:off x="1762920" y="776520"/>
            <a:ext cx="121680" cy="149040"/>
          </a:xfrm>
          <a:prstGeom prst="rect">
            <a:avLst/>
          </a:prstGeom>
          <a:ln>
            <a:noFill/>
          </a:ln>
        </p:spPr>
      </p:pic>
      <p:sp>
        <p:nvSpPr>
          <p:cNvPr id="89" name="CustomShape 9"/>
          <p:cNvSpPr/>
          <p:nvPr/>
        </p:nvSpPr>
        <p:spPr>
          <a:xfrm>
            <a:off x="1917720" y="776160"/>
            <a:ext cx="521640" cy="182520"/>
          </a:xfrm>
          <a:custGeom>
            <a:avLst/>
            <a:gdLst/>
            <a:ahLst/>
            <a:cxnLst/>
            <a:rect l="l" t="t" r="r" b="b"/>
            <a:pathLst>
              <a:path w="522605" h="183515">
                <a:moveTo>
                  <a:pt x="104749" y="495"/>
                </a:moveTo>
                <a:lnTo>
                  <a:pt x="83718" y="495"/>
                </a:lnTo>
                <a:lnTo>
                  <a:pt x="83718" y="132080"/>
                </a:lnTo>
                <a:lnTo>
                  <a:pt x="104749" y="132080"/>
                </a:lnTo>
                <a:lnTo>
                  <a:pt x="104749" y="495"/>
                </a:lnTo>
                <a:close/>
                <a:moveTo>
                  <a:pt x="210794" y="132575"/>
                </a:moveTo>
                <a:lnTo>
                  <a:pt x="188252" y="132575"/>
                </a:lnTo>
                <a:lnTo>
                  <a:pt x="188252" y="495"/>
                </a:lnTo>
                <a:lnTo>
                  <a:pt x="167220" y="495"/>
                </a:lnTo>
                <a:lnTo>
                  <a:pt x="167220" y="132575"/>
                </a:lnTo>
                <a:lnTo>
                  <a:pt x="166789" y="132575"/>
                </a:lnTo>
                <a:lnTo>
                  <a:pt x="21247" y="132575"/>
                </a:lnTo>
                <a:lnTo>
                  <a:pt x="21247" y="495"/>
                </a:lnTo>
                <a:lnTo>
                  <a:pt x="0" y="495"/>
                </a:lnTo>
                <a:lnTo>
                  <a:pt x="0" y="132575"/>
                </a:lnTo>
                <a:lnTo>
                  <a:pt x="0" y="150355"/>
                </a:lnTo>
                <a:lnTo>
                  <a:pt x="166789" y="150355"/>
                </a:lnTo>
                <a:lnTo>
                  <a:pt x="188252" y="150355"/>
                </a:lnTo>
                <a:lnTo>
                  <a:pt x="191046" y="150355"/>
                </a:lnTo>
                <a:lnTo>
                  <a:pt x="191046" y="183375"/>
                </a:lnTo>
                <a:lnTo>
                  <a:pt x="210794" y="183375"/>
                </a:lnTo>
                <a:lnTo>
                  <a:pt x="210794" y="150355"/>
                </a:lnTo>
                <a:lnTo>
                  <a:pt x="210794" y="132575"/>
                </a:lnTo>
                <a:close/>
                <a:moveTo>
                  <a:pt x="352691" y="132080"/>
                </a:moveTo>
                <a:lnTo>
                  <a:pt x="265112" y="132080"/>
                </a:lnTo>
                <a:lnTo>
                  <a:pt x="265112" y="83820"/>
                </a:lnTo>
                <a:lnTo>
                  <a:pt x="340461" y="83820"/>
                </a:lnTo>
                <a:lnTo>
                  <a:pt x="340461" y="64770"/>
                </a:lnTo>
                <a:lnTo>
                  <a:pt x="265112" y="64770"/>
                </a:lnTo>
                <a:lnTo>
                  <a:pt x="265112" y="19050"/>
                </a:lnTo>
                <a:lnTo>
                  <a:pt x="349681" y="19050"/>
                </a:lnTo>
                <a:lnTo>
                  <a:pt x="349681" y="0"/>
                </a:lnTo>
                <a:lnTo>
                  <a:pt x="243649" y="0"/>
                </a:lnTo>
                <a:lnTo>
                  <a:pt x="243649" y="19050"/>
                </a:lnTo>
                <a:lnTo>
                  <a:pt x="243649" y="64770"/>
                </a:lnTo>
                <a:lnTo>
                  <a:pt x="243649" y="83820"/>
                </a:lnTo>
                <a:lnTo>
                  <a:pt x="243649" y="132080"/>
                </a:lnTo>
                <a:lnTo>
                  <a:pt x="243649" y="151130"/>
                </a:lnTo>
                <a:lnTo>
                  <a:pt x="352691" y="151130"/>
                </a:lnTo>
                <a:lnTo>
                  <a:pt x="352691" y="132080"/>
                </a:lnTo>
                <a:close/>
                <a:moveTo>
                  <a:pt x="522490" y="495"/>
                </a:moveTo>
                <a:lnTo>
                  <a:pt x="501027" y="495"/>
                </a:lnTo>
                <a:lnTo>
                  <a:pt x="501027" y="65265"/>
                </a:lnTo>
                <a:lnTo>
                  <a:pt x="414731" y="65265"/>
                </a:lnTo>
                <a:lnTo>
                  <a:pt x="414731" y="495"/>
                </a:lnTo>
                <a:lnTo>
                  <a:pt x="393268" y="495"/>
                </a:lnTo>
                <a:lnTo>
                  <a:pt x="393268" y="65265"/>
                </a:lnTo>
                <a:lnTo>
                  <a:pt x="393268" y="84315"/>
                </a:lnTo>
                <a:lnTo>
                  <a:pt x="393268" y="150355"/>
                </a:lnTo>
                <a:lnTo>
                  <a:pt x="414731" y="150355"/>
                </a:lnTo>
                <a:lnTo>
                  <a:pt x="414731" y="84315"/>
                </a:lnTo>
                <a:lnTo>
                  <a:pt x="501027" y="84315"/>
                </a:lnTo>
                <a:lnTo>
                  <a:pt x="501027" y="150355"/>
                </a:lnTo>
                <a:lnTo>
                  <a:pt x="522490" y="150355"/>
                </a:lnTo>
                <a:lnTo>
                  <a:pt x="522490" y="84315"/>
                </a:lnTo>
                <a:lnTo>
                  <a:pt x="522490" y="65265"/>
                </a:lnTo>
                <a:lnTo>
                  <a:pt x="522490" y="495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90" name="object 59"/>
          <p:cNvPicPr/>
          <p:nvPr/>
        </p:nvPicPr>
        <p:blipFill>
          <a:blip r:embed="rId12"/>
          <a:stretch/>
        </p:blipFill>
        <p:spPr>
          <a:xfrm>
            <a:off x="2489040" y="776520"/>
            <a:ext cx="128880" cy="149040"/>
          </a:xfrm>
          <a:prstGeom prst="rect">
            <a:avLst/>
          </a:prstGeom>
          <a:ln>
            <a:noFill/>
          </a:ln>
        </p:spPr>
      </p:pic>
      <p:pic>
        <p:nvPicPr>
          <p:cNvPr id="91" name="object 60"/>
          <p:cNvPicPr/>
          <p:nvPr/>
        </p:nvPicPr>
        <p:blipFill>
          <a:blip r:embed="rId13"/>
          <a:stretch/>
        </p:blipFill>
        <p:spPr>
          <a:xfrm>
            <a:off x="2658960" y="776520"/>
            <a:ext cx="119880" cy="149040"/>
          </a:xfrm>
          <a:prstGeom prst="rect">
            <a:avLst/>
          </a:prstGeom>
          <a:ln>
            <a:noFill/>
          </a:ln>
        </p:spPr>
      </p:pic>
      <p:pic>
        <p:nvPicPr>
          <p:cNvPr id="92" name="object 62"/>
          <p:cNvPicPr/>
          <p:nvPr/>
        </p:nvPicPr>
        <p:blipFill>
          <a:blip r:embed="rId14"/>
          <a:stretch/>
        </p:blipFill>
        <p:spPr>
          <a:xfrm>
            <a:off x="1556640" y="1017000"/>
            <a:ext cx="142200" cy="154440"/>
          </a:xfrm>
          <a:prstGeom prst="rect">
            <a:avLst/>
          </a:prstGeom>
          <a:ln>
            <a:noFill/>
          </a:ln>
        </p:spPr>
      </p:pic>
      <p:pic>
        <p:nvPicPr>
          <p:cNvPr id="93" name="object 63"/>
          <p:cNvPicPr/>
          <p:nvPr/>
        </p:nvPicPr>
        <p:blipFill>
          <a:blip r:embed="rId15"/>
          <a:stretch/>
        </p:blipFill>
        <p:spPr>
          <a:xfrm>
            <a:off x="1725840" y="1017000"/>
            <a:ext cx="163440" cy="154440"/>
          </a:xfrm>
          <a:prstGeom prst="rect">
            <a:avLst/>
          </a:prstGeom>
          <a:ln>
            <a:noFill/>
          </a:ln>
        </p:spPr>
      </p:pic>
      <p:pic>
        <p:nvPicPr>
          <p:cNvPr id="94" name="object 64"/>
          <p:cNvPicPr/>
          <p:nvPr/>
        </p:nvPicPr>
        <p:blipFill>
          <a:blip r:embed="rId16"/>
          <a:stretch/>
        </p:blipFill>
        <p:spPr>
          <a:xfrm>
            <a:off x="1917720" y="1009800"/>
            <a:ext cx="359280" cy="186840"/>
          </a:xfrm>
          <a:prstGeom prst="rect">
            <a:avLst/>
          </a:prstGeom>
          <a:ln>
            <a:noFill/>
          </a:ln>
        </p:spPr>
      </p:pic>
      <p:pic>
        <p:nvPicPr>
          <p:cNvPr id="95" name="object 65"/>
          <p:cNvPicPr/>
          <p:nvPr/>
        </p:nvPicPr>
        <p:blipFill>
          <a:blip r:embed="rId17"/>
          <a:stretch/>
        </p:blipFill>
        <p:spPr>
          <a:xfrm>
            <a:off x="2300040" y="1017000"/>
            <a:ext cx="163440" cy="154440"/>
          </a:xfrm>
          <a:prstGeom prst="rect">
            <a:avLst/>
          </a:prstGeom>
          <a:ln>
            <a:noFill/>
          </a:ln>
        </p:spPr>
      </p:pic>
      <p:sp>
        <p:nvSpPr>
          <p:cNvPr id="96" name="CustomShape 10"/>
          <p:cNvSpPr/>
          <p:nvPr/>
        </p:nvSpPr>
        <p:spPr>
          <a:xfrm>
            <a:off x="2494080" y="1015920"/>
            <a:ext cx="137520" cy="148680"/>
          </a:xfrm>
          <a:custGeom>
            <a:avLst/>
            <a:gdLst/>
            <a:ahLst/>
            <a:cxnLst/>
            <a:rect l="l" t="t" r="r" b="b"/>
            <a:pathLst>
              <a:path w="138430" h="149859">
                <a:moveTo>
                  <a:pt x="137807" y="0"/>
                </a:moveTo>
                <a:lnTo>
                  <a:pt x="103035" y="0"/>
                </a:lnTo>
                <a:lnTo>
                  <a:pt x="103035" y="59690"/>
                </a:lnTo>
                <a:lnTo>
                  <a:pt x="34772" y="59690"/>
                </a:lnTo>
                <a:lnTo>
                  <a:pt x="34772" y="0"/>
                </a:lnTo>
                <a:lnTo>
                  <a:pt x="0" y="0"/>
                </a:lnTo>
                <a:lnTo>
                  <a:pt x="0" y="59690"/>
                </a:lnTo>
                <a:lnTo>
                  <a:pt x="0" y="88900"/>
                </a:lnTo>
                <a:lnTo>
                  <a:pt x="0" y="149860"/>
                </a:lnTo>
                <a:lnTo>
                  <a:pt x="34772" y="149860"/>
                </a:lnTo>
                <a:lnTo>
                  <a:pt x="34772" y="88900"/>
                </a:lnTo>
                <a:lnTo>
                  <a:pt x="103035" y="88900"/>
                </a:lnTo>
                <a:lnTo>
                  <a:pt x="103035" y="149860"/>
                </a:lnTo>
                <a:lnTo>
                  <a:pt x="137807" y="149860"/>
                </a:lnTo>
                <a:lnTo>
                  <a:pt x="137807" y="88900"/>
                </a:lnTo>
                <a:lnTo>
                  <a:pt x="137807" y="59690"/>
                </a:lnTo>
                <a:lnTo>
                  <a:pt x="137807" y="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97" name="object 67"/>
          <p:cNvPicPr/>
          <p:nvPr/>
        </p:nvPicPr>
        <p:blipFill>
          <a:blip r:embed="rId18"/>
          <a:stretch/>
        </p:blipFill>
        <p:spPr>
          <a:xfrm>
            <a:off x="2661480" y="1015920"/>
            <a:ext cx="169200" cy="180360"/>
          </a:xfrm>
          <a:prstGeom prst="rect">
            <a:avLst/>
          </a:prstGeom>
          <a:ln>
            <a:noFill/>
          </a:ln>
        </p:spPr>
      </p:pic>
      <p:pic>
        <p:nvPicPr>
          <p:cNvPr id="98" name="object 68"/>
          <p:cNvPicPr/>
          <p:nvPr/>
        </p:nvPicPr>
        <p:blipFill>
          <a:blip r:embed="rId19"/>
          <a:stretch/>
        </p:blipFill>
        <p:spPr>
          <a:xfrm>
            <a:off x="2861640" y="1015920"/>
            <a:ext cx="167400" cy="149040"/>
          </a:xfrm>
          <a:prstGeom prst="rect">
            <a:avLst/>
          </a:prstGeom>
          <a:ln>
            <a:noFill/>
          </a:ln>
        </p:spPr>
      </p:pic>
      <p:sp>
        <p:nvSpPr>
          <p:cNvPr id="99" name="CustomShape 11"/>
          <p:cNvSpPr/>
          <p:nvPr/>
        </p:nvSpPr>
        <p:spPr>
          <a:xfrm>
            <a:off x="6225480" y="8602560"/>
            <a:ext cx="814320" cy="8143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00" name="object 48"/>
          <p:cNvPicPr/>
          <p:nvPr/>
        </p:nvPicPr>
        <p:blipFill>
          <a:blip r:embed="rId20"/>
          <a:stretch/>
        </p:blipFill>
        <p:spPr>
          <a:xfrm>
            <a:off x="6332400" y="8751960"/>
            <a:ext cx="600480" cy="515520"/>
          </a:xfrm>
          <a:prstGeom prst="rect">
            <a:avLst/>
          </a:prstGeom>
          <a:ln>
            <a:noFill/>
          </a:ln>
        </p:spPr>
      </p:pic>
      <p:pic>
        <p:nvPicPr>
          <p:cNvPr id="101" name="Рисунок 7"/>
          <p:cNvPicPr/>
          <p:nvPr/>
        </p:nvPicPr>
        <p:blipFill>
          <a:blip r:embed="rId21"/>
          <a:stretch/>
        </p:blipFill>
        <p:spPr>
          <a:xfrm>
            <a:off x="5160600" y="9558360"/>
            <a:ext cx="861120" cy="861120"/>
          </a:xfrm>
          <a:prstGeom prst="rect">
            <a:avLst/>
          </a:prstGeom>
          <a:ln>
            <a:noFill/>
          </a:ln>
        </p:spPr>
      </p:pic>
      <p:graphicFrame>
        <p:nvGraphicFramePr>
          <p:cNvPr id="102" name="Table 12"/>
          <p:cNvGraphicFramePr/>
          <p:nvPr/>
        </p:nvGraphicFramePr>
        <p:xfrm>
          <a:off x="349226" y="2090148"/>
          <a:ext cx="6966030" cy="5507506"/>
        </p:xfrm>
        <a:graphic>
          <a:graphicData uri="http://schemas.openxmlformats.org/drawingml/2006/table">
            <a:tbl>
              <a:tblPr/>
              <a:tblGrid>
                <a:gridCol w="864290"/>
                <a:gridCol w="4920913"/>
                <a:gridCol w="1180827"/>
              </a:tblGrid>
              <a:tr h="6313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Дата </a:t>
                      </a:r>
                      <a:endParaRPr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Мероприятие</a:t>
                      </a:r>
                      <a:endParaRPr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Время</a:t>
                      </a: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начала</a:t>
                      </a:r>
                      <a:endParaRPr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6313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19.10.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latin typeface="Calibri"/>
                        </a:rPr>
                        <a:t>Подготовка материала для плетения сетей для участников СВО.</a:t>
                      </a:r>
                      <a:endParaRPr lang="ru-RU" sz="1800" b="0" strike="noStrike" spc="-1" dirty="0" smtClean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Calibri"/>
                        </a:rPr>
                        <a:t>10:00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</a:tr>
              <a:tr h="42845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Calibri"/>
                        </a:rPr>
                        <a:t>20.10.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Читаем вместе. </a:t>
                      </a:r>
                      <a:endParaRPr lang="ru-RU" sz="1800" b="0" strike="noStrike" spc="-1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Calibri"/>
                        </a:rPr>
                        <a:t>10:00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821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Calibri"/>
                        </a:rPr>
                        <a:t>21.10.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Calibri"/>
                        </a:rPr>
                        <a:t>Внимание – телефонные мошенники. </a:t>
                      </a:r>
                      <a:endParaRPr lang="ru-RU" sz="1800" b="0" strike="noStrike" spc="-1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Calibri"/>
                        </a:rPr>
                        <a:t>10:00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607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Calibri"/>
                        </a:rPr>
                        <a:t>22.10.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Calibri"/>
                        </a:rPr>
                        <a:t>Профилактика простудных мероприятий.</a:t>
                      </a:r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Calibri"/>
                        </a:rPr>
                        <a:t>10:00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</a:tr>
              <a:tr h="3636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Calibri"/>
                        </a:rPr>
                        <a:t>23.10.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sz="1800" dirty="0" smtClean="0">
                          <a:latin typeface="Calibri" pitchFamily="34" charset="0"/>
                        </a:rPr>
                        <a:t>Скандинавская ходьба.</a:t>
                      </a:r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Calibri"/>
                        </a:rPr>
                        <a:t>10:00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86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Calibri"/>
                        </a:rPr>
                        <a:t>26.10.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Calibri" pitchFamily="34" charset="0"/>
                        </a:rPr>
                        <a:t>День тыквы. Беседа и чаепитие.</a:t>
                      </a:r>
                      <a:endParaRPr lang="ru-RU" sz="1800" b="0" strike="noStrike" spc="-1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11:00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66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27.10.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Calibri"/>
                        </a:rPr>
                        <a:t>С 2027 года меняется порядок учета</a:t>
                      </a: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latin typeface="Calibri"/>
                        </a:rPr>
                        <a:t> стажа по уходу за пожилыми и инвалидами.</a:t>
                      </a:r>
                      <a:endParaRPr lang="ru-RU" sz="1800" b="0" strike="noStrike" spc="-1" dirty="0" smtClean="0">
                        <a:solidFill>
                          <a:srgbClr val="231F20"/>
                        </a:solidFill>
                        <a:latin typeface="Calibri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10:00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6313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28.10.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latin typeface="Calibri"/>
                        </a:rPr>
                        <a:t>Мастер класс по составлению алмазной мозаики.</a:t>
                      </a:r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10:00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784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29.10.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Уроки</a:t>
                      </a:r>
                      <a:r>
                        <a:rPr lang="ru-RU" sz="1800" b="0" strike="noStrike" spc="-1" baseline="0" dirty="0" smtClean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 компьютерной грамотности.</a:t>
                      </a:r>
                      <a:endParaRPr lang="ru-RU" sz="1800" dirty="0" smtClean="0">
                        <a:latin typeface="Calibri" pitchFamily="34" charset="0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10:00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</a:tr>
              <a:tr h="6313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30.10.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Calibri"/>
                        </a:rPr>
                        <a:t>День книг для удовольствия.</a:t>
                      </a:r>
                    </a:p>
                    <a:p>
                      <a:pPr marL="0" marR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strike="noStrike" spc="-1" dirty="0" smtClean="0">
                        <a:solidFill>
                          <a:srgbClr val="231F20"/>
                        </a:solidFill>
                        <a:latin typeface="Calibri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10:00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sp>
        <p:nvSpPr>
          <p:cNvPr id="35" name="Text Box 125"/>
          <p:cNvSpPr txBox="1">
            <a:spLocks noChangeArrowheads="1"/>
          </p:cNvSpPr>
          <p:nvPr/>
        </p:nvSpPr>
        <p:spPr bwMode="auto">
          <a:xfrm>
            <a:off x="4278316" y="203165"/>
            <a:ext cx="3000395" cy="150019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0" tIns="81360" rIns="0" bIns="0"/>
          <a:lstStyle/>
          <a:p>
            <a:pPr marL="438150" indent="-423863" algn="r">
              <a:lnSpc>
                <a:spcPts val="2675"/>
              </a:lnSpc>
              <a:spcBef>
                <a:spcPts val="638"/>
              </a:spcBef>
              <a:buClrTx/>
              <a:buFontTx/>
              <a:buNone/>
              <a:tabLst>
                <a:tab pos="438150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78450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9421813" algn="l"/>
              </a:tabLst>
            </a:pPr>
            <a:r>
              <a:rPr lang="ru-RU" sz="2700" b="1" dirty="0" smtClean="0">
                <a:solidFill>
                  <a:srgbClr val="FFFFFF"/>
                </a:solidFill>
                <a:latin typeface="Calibri" pitchFamily="32" charset="0"/>
              </a:rPr>
              <a:t>МЕРОПРИЯТИЯ</a:t>
            </a:r>
          </a:p>
          <a:p>
            <a:pPr marL="438150" indent="-423863" algn="r">
              <a:lnSpc>
                <a:spcPts val="2675"/>
              </a:lnSpc>
              <a:spcBef>
                <a:spcPts val="638"/>
              </a:spcBef>
              <a:buClrTx/>
              <a:buFontTx/>
              <a:buNone/>
              <a:tabLst>
                <a:tab pos="438150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78450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9421813" algn="l"/>
              </a:tabLst>
            </a:pPr>
            <a:r>
              <a:rPr lang="ru-RU" sz="2700" b="1" dirty="0" smtClean="0">
                <a:solidFill>
                  <a:srgbClr val="FFFFFF"/>
                </a:solidFill>
                <a:latin typeface="Calibri" pitchFamily="32" charset="0"/>
              </a:rPr>
              <a:t>НА  ОКТЯБРЬ</a:t>
            </a:r>
          </a:p>
          <a:p>
            <a:pPr marL="438150" indent="-423863" algn="r">
              <a:lnSpc>
                <a:spcPts val="2675"/>
              </a:lnSpc>
              <a:spcBef>
                <a:spcPts val="638"/>
              </a:spcBef>
              <a:buClrTx/>
              <a:buFontTx/>
              <a:buNone/>
              <a:tabLst>
                <a:tab pos="438150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78450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9421813" algn="l"/>
              </a:tabLst>
            </a:pPr>
            <a:r>
              <a:rPr lang="ru-RU" sz="2700" b="1" dirty="0" smtClean="0">
                <a:solidFill>
                  <a:srgbClr val="FFFFFF"/>
                </a:solidFill>
                <a:latin typeface="Calibri" pitchFamily="32" charset="0"/>
              </a:rPr>
              <a:t>2026</a:t>
            </a:r>
            <a:endParaRPr lang="ru-RU" sz="2700" b="1" dirty="0">
              <a:solidFill>
                <a:srgbClr val="FFFFFF"/>
              </a:solidFill>
              <a:latin typeface="Calibri" pitchFamily="3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1672</TotalTime>
  <Words>309</Words>
  <Application>Microsoft Office PowerPoint</Application>
  <PresentationFormat>Произвольный</PresentationFormat>
  <Paragraphs>118</Paragraphs>
  <Slides>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Office Theme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Мельник Наталья Александровна</cp:lastModifiedBy>
  <cp:revision>197</cp:revision>
  <cp:lastPrinted>2025-12-25T09:53:22Z</cp:lastPrinted>
  <dcterms:created xsi:type="dcterms:W3CDTF">2025-11-06T11:20:25Z</dcterms:created>
  <dcterms:modified xsi:type="dcterms:W3CDTF">2026-09-25T15:26:00Z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Created">
    <vt:filetime>2025-11-06T00:00:00Z</vt:filetime>
  </property>
  <property fmtid="{D5CDD505-2E9C-101B-9397-08002B2CF9AE}" pid="4" name="Creator">
    <vt:lpwstr>Adobe InDesign 18.4 (Windows)</vt:lpwstr>
  </property>
  <property fmtid="{D5CDD505-2E9C-101B-9397-08002B2CF9AE}" pid="5" name="HiddenSlides">
    <vt:i4>0</vt:i4>
  </property>
  <property fmtid="{D5CDD505-2E9C-101B-9397-08002B2CF9AE}" pid="6" name="HyperlinksChanged">
    <vt:bool>false</vt:bool>
  </property>
  <property fmtid="{D5CDD505-2E9C-101B-9397-08002B2CF9AE}" pid="7" name="LastSaved">
    <vt:filetime>2025-11-06T00:00:00Z</vt:filetime>
  </property>
  <property fmtid="{D5CDD505-2E9C-101B-9397-08002B2CF9AE}" pid="8" name="LinksUpToDate">
    <vt:bool>false</vt:bool>
  </property>
  <property fmtid="{D5CDD505-2E9C-101B-9397-08002B2CF9AE}" pid="9" name="MMClips">
    <vt:i4>0</vt:i4>
  </property>
  <property fmtid="{D5CDD505-2E9C-101B-9397-08002B2CF9AE}" pid="10" name="Notes">
    <vt:i4>0</vt:i4>
  </property>
  <property fmtid="{D5CDD505-2E9C-101B-9397-08002B2CF9AE}" pid="11" name="PresentationFormat">
    <vt:lpwstr>Произвольный</vt:lpwstr>
  </property>
  <property fmtid="{D5CDD505-2E9C-101B-9397-08002B2CF9AE}" pid="12" name="Producer">
    <vt:lpwstr>Adobe PDF Library 17.0</vt:lpwstr>
  </property>
  <property fmtid="{D5CDD505-2E9C-101B-9397-08002B2CF9AE}" pid="13" name="ScaleCrop">
    <vt:bool>false</vt:bool>
  </property>
  <property fmtid="{D5CDD505-2E9C-101B-9397-08002B2CF9AE}" pid="14" name="ShareDoc">
    <vt:bool>false</vt:bool>
  </property>
  <property fmtid="{D5CDD505-2E9C-101B-9397-08002B2CF9AE}" pid="15" name="Slides">
    <vt:i4>2</vt:i4>
  </property>
</Properties>
</file>