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3" r:id="rId2"/>
  </p:sldMasterIdLst>
  <p:sldIdLst>
    <p:sldId id="256" r:id="rId3"/>
    <p:sldId id="260" r:id="rId4"/>
  </p:sldIdLst>
  <p:sldSz cx="7556500" cy="10693400"/>
  <p:notesSz cx="7559675" cy="10691813"/>
  <p:custDataLst>
    <p:tags r:id="rId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Calibri"/>
        <a:ea typeface="Arial"/>
        <a:cs typeface="Arial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Calibri"/>
        <a:ea typeface="Arial"/>
        <a:cs typeface="Arial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Calibri"/>
        <a:ea typeface="Arial"/>
        <a:cs typeface="Arial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Calibri"/>
        <a:ea typeface="Arial"/>
        <a:cs typeface="Arial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Calibri"/>
        <a:ea typeface="Arial"/>
        <a:cs typeface="Arial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Calibri"/>
        <a:ea typeface="Arial"/>
        <a:cs typeface="Arial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Calibri"/>
        <a:ea typeface="Arial"/>
        <a:cs typeface="Arial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Calibri"/>
        <a:ea typeface="Arial"/>
        <a:cs typeface="Arial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Calibri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2436" y="4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75AAF12-471F-44A4-994A-3F511B8653C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 idx="4"/>
          </p:nvPr>
        </p:nvSpPr>
        <p:spPr>
          <a:xfrm>
            <a:off x="377640" y="-5665680"/>
            <a:ext cx="90720" cy="164077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AC69A00-8462-4FD1-9E58-88FC09C1341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90720" cy="7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686137-7B65-4B03-81C6-3B32F3BDA48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43920" cy="7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idx="5"/>
          </p:nvPr>
        </p:nvSpPr>
        <p:spPr>
          <a:xfrm>
            <a:off x="424080" y="2502000"/>
            <a:ext cx="43920" cy="7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6E6B7E5-74FC-4B70-857B-A640CCD6D13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856A632-C410-4D35-AA17-AE16876FE45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798240" cy="826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9E6665B-AA68-45E5-8CC2-9FDF870AABB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idx="5"/>
          </p:nvPr>
        </p:nvSpPr>
        <p:spPr>
          <a:xfrm>
            <a:off x="424080" y="2502000"/>
            <a:ext cx="43920" cy="7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idx="6"/>
          </p:nvPr>
        </p:nvSpPr>
        <p:spPr>
          <a:xfrm>
            <a:off x="377640" y="25398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D69EB-8B2E-460D-9CFB-3CC0D50C9DB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43920" cy="7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idx="5"/>
          </p:nvPr>
        </p:nvSpPr>
        <p:spPr>
          <a:xfrm>
            <a:off x="424080" y="25020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idx="6"/>
          </p:nvPr>
        </p:nvSpPr>
        <p:spPr>
          <a:xfrm>
            <a:off x="424080" y="25398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FD17219-8F83-45CD-992C-C3A1815DE1E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idx="5"/>
          </p:nvPr>
        </p:nvSpPr>
        <p:spPr>
          <a:xfrm>
            <a:off x="424080" y="25020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idx="6"/>
          </p:nvPr>
        </p:nvSpPr>
        <p:spPr>
          <a:xfrm>
            <a:off x="377640" y="2539800"/>
            <a:ext cx="907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0149E0C-990D-44FC-B0FC-6B54FDFD727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907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idx="5"/>
          </p:nvPr>
        </p:nvSpPr>
        <p:spPr>
          <a:xfrm>
            <a:off x="377640" y="2539800"/>
            <a:ext cx="907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43480E-5DE3-497E-9536-A91EAD572DB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idx="5"/>
          </p:nvPr>
        </p:nvSpPr>
        <p:spPr>
          <a:xfrm>
            <a:off x="424080" y="25020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idx="6"/>
          </p:nvPr>
        </p:nvSpPr>
        <p:spPr>
          <a:xfrm>
            <a:off x="377640" y="25398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idx="7"/>
          </p:nvPr>
        </p:nvSpPr>
        <p:spPr>
          <a:xfrm>
            <a:off x="424080" y="2539800"/>
            <a:ext cx="4392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FA6B22C-9292-4D94-949E-B3B30715AE62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2880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idx="5"/>
          </p:nvPr>
        </p:nvSpPr>
        <p:spPr>
          <a:xfrm>
            <a:off x="408240" y="2502000"/>
            <a:ext cx="2880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idx="6"/>
          </p:nvPr>
        </p:nvSpPr>
        <p:spPr>
          <a:xfrm>
            <a:off x="438840" y="2502000"/>
            <a:ext cx="2880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idx="7"/>
          </p:nvPr>
        </p:nvSpPr>
        <p:spPr>
          <a:xfrm>
            <a:off x="377640" y="2539800"/>
            <a:ext cx="2880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idx="8"/>
          </p:nvPr>
        </p:nvSpPr>
        <p:spPr>
          <a:xfrm>
            <a:off x="408240" y="2539800"/>
            <a:ext cx="2880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idx="9"/>
          </p:nvPr>
        </p:nvSpPr>
        <p:spPr>
          <a:xfrm>
            <a:off x="438840" y="2539800"/>
            <a:ext cx="28800" cy="3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32C7AFB-4134-4198-BE4A-65ADD9964F0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03CDF83-506B-4A8F-A484-6239B5A6B88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 idx="4"/>
          </p:nvPr>
        </p:nvSpPr>
        <p:spPr>
          <a:xfrm>
            <a:off x="377640" y="-5625720"/>
            <a:ext cx="187200" cy="164077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9AE874A-F015-4A2F-8AE5-9208CC2B5B0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187200" cy="1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F71FACE-CC28-4966-97E9-4CAA97CA528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91080" cy="1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idx="5"/>
          </p:nvPr>
        </p:nvSpPr>
        <p:spPr>
          <a:xfrm>
            <a:off x="473760" y="2502000"/>
            <a:ext cx="91080" cy="1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C2082D2-DC59-4423-A9CF-DC1847B7FEE7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8B7FFFE-447A-4C23-B442-E92123D8AC7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798600" cy="826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609CF36-6ECE-48CC-8F95-EC5C4F8764C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idx="5"/>
          </p:nvPr>
        </p:nvSpPr>
        <p:spPr>
          <a:xfrm>
            <a:off x="473760" y="2502000"/>
            <a:ext cx="91080" cy="1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idx="6"/>
          </p:nvPr>
        </p:nvSpPr>
        <p:spPr>
          <a:xfrm>
            <a:off x="377640" y="258156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604A021-2A10-4656-A32B-A3B71C4ADAC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91080" cy="1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idx="5"/>
          </p:nvPr>
        </p:nvSpPr>
        <p:spPr>
          <a:xfrm>
            <a:off x="473760" y="250200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idx="6"/>
          </p:nvPr>
        </p:nvSpPr>
        <p:spPr>
          <a:xfrm>
            <a:off x="473760" y="258156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E69A9D2-3478-470A-B053-FD428B6DE84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idx="5"/>
          </p:nvPr>
        </p:nvSpPr>
        <p:spPr>
          <a:xfrm>
            <a:off x="473760" y="250200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idx="6"/>
          </p:nvPr>
        </p:nvSpPr>
        <p:spPr>
          <a:xfrm>
            <a:off x="377640" y="2581560"/>
            <a:ext cx="18720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77A98C5-73D7-4D25-A197-B87AF632664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18720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idx="5"/>
          </p:nvPr>
        </p:nvSpPr>
        <p:spPr>
          <a:xfrm>
            <a:off x="377640" y="2581560"/>
            <a:ext cx="18720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6EA0E5F-1E34-4606-B80C-8ED7360D3C3C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idx="5"/>
          </p:nvPr>
        </p:nvSpPr>
        <p:spPr>
          <a:xfrm>
            <a:off x="473760" y="250200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idx="6"/>
          </p:nvPr>
        </p:nvSpPr>
        <p:spPr>
          <a:xfrm>
            <a:off x="377640" y="258156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idx="7"/>
          </p:nvPr>
        </p:nvSpPr>
        <p:spPr>
          <a:xfrm>
            <a:off x="473760" y="2581560"/>
            <a:ext cx="9108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72C626-E394-4613-9307-180577B335D4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idx="4"/>
          </p:nvPr>
        </p:nvSpPr>
        <p:spPr>
          <a:xfrm>
            <a:off x="377640" y="2502000"/>
            <a:ext cx="6012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idx="5"/>
          </p:nvPr>
        </p:nvSpPr>
        <p:spPr>
          <a:xfrm>
            <a:off x="441000" y="2502000"/>
            <a:ext cx="6012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idx="6"/>
          </p:nvPr>
        </p:nvSpPr>
        <p:spPr>
          <a:xfrm>
            <a:off x="504720" y="2502000"/>
            <a:ext cx="6012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idx="7"/>
          </p:nvPr>
        </p:nvSpPr>
        <p:spPr>
          <a:xfrm>
            <a:off x="377640" y="2581560"/>
            <a:ext cx="6012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idx="8"/>
          </p:nvPr>
        </p:nvSpPr>
        <p:spPr>
          <a:xfrm>
            <a:off x="441000" y="2581560"/>
            <a:ext cx="6012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idx="9"/>
          </p:nvPr>
        </p:nvSpPr>
        <p:spPr>
          <a:xfrm>
            <a:off x="504720" y="2581560"/>
            <a:ext cx="60120" cy="7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124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B83FA7C-7990-4221-A3C7-649D5C8375B9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240" cy="1783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 idx="4"/>
          </p:nvPr>
        </p:nvSpPr>
        <p:spPr>
          <a:xfrm>
            <a:off x="377640" y="2502000"/>
            <a:ext cx="90720" cy="7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11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 idx="5"/>
          </p:nvPr>
        </p:nvSpPr>
        <p:spPr>
          <a:xfrm>
            <a:off x="473760" y="2502000"/>
            <a:ext cx="90720" cy="7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11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 idx="6"/>
          </p:nvPr>
        </p:nvSpPr>
        <p:spPr>
          <a:xfrm>
            <a:off x="377640" y="2581560"/>
            <a:ext cx="186840" cy="7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11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4B20645-BBFE-47C2-9DDE-415E520B49D7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8600" cy="178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 idx="4"/>
          </p:nvPr>
        </p:nvSpPr>
        <p:spPr>
          <a:xfrm>
            <a:off x="377640" y="2502000"/>
            <a:ext cx="187200" cy="1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11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 idx="5"/>
          </p:nvPr>
        </p:nvSpPr>
        <p:spPr>
          <a:xfrm>
            <a:off x="574920" y="2502000"/>
            <a:ext cx="187200" cy="1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11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 idx="6"/>
          </p:nvPr>
        </p:nvSpPr>
        <p:spPr>
          <a:xfrm>
            <a:off x="377640" y="2669400"/>
            <a:ext cx="384480" cy="15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11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lang="ru-RU"/>
            </a:defPPr>
            <a:lvl1pPr marL="0" indent="0" algn="ctr" defTabSz="914400" rtl="0" eaLnBrk="1" latinLnBrk="0" hangingPunct="1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kern="1200" spc="-1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lang="ru-RU"/>
            </a:defPPr>
            <a:lvl1pPr marL="0" indent="0" algn="r" defTabSz="914400" rtl="0" eaLnBrk="1" latinLnBrk="0" hangingPunct="1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kern="1200" spc="-1">
                <a:solidFill>
                  <a:schemeClr val="dk1">
                    <a:tint val="75000"/>
                  </a:schemeClr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9692234-A786-48DD-A2CD-CCCFAD946EB7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buNone/>
              <a:defRPr lang="ru-RU" sz="1400" b="0" strike="noStrike" kern="1200" spc="-1">
                <a:solidFill>
                  <a:srgbClr val="000000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object 33"/>
          <p:cNvPicPr/>
          <p:nvPr/>
        </p:nvPicPr>
        <p:blipFill>
          <a:blip r:embed="rId2"/>
          <a:stretch>
            <a:fillRect/>
          </a:stretch>
        </p:blipFill>
        <p:spPr>
          <a:xfrm>
            <a:off x="3651120" y="-10800"/>
            <a:ext cx="3712680" cy="1650960"/>
          </a:xfrm>
          <a:prstGeom prst="rect">
            <a:avLst/>
          </a:prstGeom>
          <a:ln w="0">
            <a:noFill/>
          </a:ln>
        </p:spPr>
      </p:pic>
      <p:sp>
        <p:nvSpPr>
          <p:cNvPr id="44" name="object 35"/>
          <p:cNvSpPr/>
          <p:nvPr/>
        </p:nvSpPr>
        <p:spPr>
          <a:xfrm>
            <a:off x="111240" y="7000200"/>
            <a:ext cx="7338240" cy="3576240"/>
          </a:xfrm>
          <a:custGeom>
            <a:avLst/>
            <a:gdLst>
              <a:gd name="textAreaLeft" fmla="*/ 0 w 7338240"/>
              <a:gd name="textAreaRight" fmla="*/ 7345800 w 7338240"/>
              <a:gd name="textAreaTop" fmla="*/ 0 h 3576240"/>
              <a:gd name="textAreaBottom" fmla="*/ 3583800 h 35762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5" name="Группа 1"/>
          <p:cNvGrpSpPr/>
          <p:nvPr/>
        </p:nvGrpSpPr>
        <p:grpSpPr>
          <a:xfrm>
            <a:off x="644400" y="8176320"/>
            <a:ext cx="1140480" cy="125280"/>
            <a:chOff x="644400" y="8176320"/>
            <a:chExt cx="1140480" cy="125280"/>
          </a:xfrm>
        </p:grpSpPr>
        <p:pic>
          <p:nvPicPr>
            <p:cNvPr id="46" name="object 3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44400" y="8176320"/>
              <a:ext cx="95760" cy="1252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7" name="object 37"/>
            <p:cNvSpPr/>
            <p:nvPr/>
          </p:nvSpPr>
          <p:spPr>
            <a:xfrm>
              <a:off x="771480" y="8178120"/>
              <a:ext cx="87120" cy="122040"/>
            </a:xfrm>
            <a:custGeom>
              <a:avLst/>
              <a:gdLst>
                <a:gd name="textAreaLeft" fmla="*/ 0 w 87120"/>
                <a:gd name="textAreaRight" fmla="*/ 94680 w 87120"/>
                <a:gd name="textAreaTop" fmla="*/ 0 h 122040"/>
                <a:gd name="textAreaBottom" fmla="*/ 129600 h 122040"/>
              </a:gdLst>
              <a:ahLst/>
              <a:cxnLst/>
              <a:rect l="textAreaLeft" t="textAreaTop" r="textAreaRight" b="textAreaBottom"/>
              <a:pathLst>
                <a:path w="94615" h="129539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8" name="object 3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88840" y="8176320"/>
              <a:ext cx="284760" cy="125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3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201680" y="8176320"/>
              <a:ext cx="311760" cy="125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4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45480" y="8178120"/>
              <a:ext cx="102600" cy="121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679400" y="8178120"/>
              <a:ext cx="105480" cy="1234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24480" y="316800"/>
            <a:ext cx="2788560" cy="118836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7">
                <a:solidFill>
                  <a:schemeClr val="lt1"/>
                </a:solidFill>
                <a:latin typeface="Calibri"/>
              </a:rPr>
              <a:t> НА ОКТЯБРЬ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object 43"/>
          <p:cNvSpPr/>
          <p:nvPr/>
        </p:nvSpPr>
        <p:spPr>
          <a:xfrm>
            <a:off x="628920" y="8441640"/>
            <a:ext cx="5106600" cy="217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Microsoft YaHei"/>
              </a:rPr>
              <a:t>Адрес:г. Нефтекумск, микрорайон 1, дом 29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Microsoft YaHei"/>
              </a:rPr>
              <a:t>Контактный номер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Microsoft YaHei"/>
              </a:rPr>
              <a:t>(86558) 3-10-01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Microsoft YaHei"/>
              </a:rPr>
              <a:t>Зыза Ольга Тимофеевна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object 44"/>
          <p:cNvSpPr/>
          <p:nvPr/>
        </p:nvSpPr>
        <p:spPr>
          <a:xfrm>
            <a:off x="3651120" y="7434720"/>
            <a:ext cx="345816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четверг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                      Пятница 08:00-15-45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object 45"/>
          <p:cNvSpPr/>
          <p:nvPr/>
        </p:nvSpPr>
        <p:spPr>
          <a:xfrm>
            <a:off x="6123240" y="8786520"/>
            <a:ext cx="101412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4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4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 Ставропольскому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краю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6" name="Группа 103"/>
          <p:cNvGrpSpPr/>
          <p:nvPr/>
        </p:nvGrpSpPr>
        <p:grpSpPr>
          <a:xfrm>
            <a:off x="512280" y="489240"/>
            <a:ext cx="2510280" cy="975600"/>
            <a:chOff x="512280" y="489240"/>
            <a:chExt cx="2510280" cy="975600"/>
          </a:xfrm>
        </p:grpSpPr>
        <p:pic>
          <p:nvPicPr>
            <p:cNvPr id="57" name="object 4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12280" y="489240"/>
              <a:ext cx="831960" cy="949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8" name="object 50"/>
            <p:cNvSpPr/>
            <p:nvPr/>
          </p:nvSpPr>
          <p:spPr>
            <a:xfrm>
              <a:off x="1577160" y="814680"/>
              <a:ext cx="287640" cy="177840"/>
            </a:xfrm>
            <a:custGeom>
              <a:avLst/>
              <a:gdLst>
                <a:gd name="textAreaLeft" fmla="*/ 0 w 287640"/>
                <a:gd name="textAreaRight" fmla="*/ 295200 w 287640"/>
                <a:gd name="textAreaTop" fmla="*/ 0 h 177840"/>
                <a:gd name="textAreaBottom" fmla="*/ 185400 h 1778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9" name="object 51"/>
            <p:cNvGrpSpPr/>
            <p:nvPr/>
          </p:nvGrpSpPr>
          <p:grpSpPr>
            <a:xfrm>
              <a:off x="1917720" y="814680"/>
              <a:ext cx="440280" cy="143640"/>
              <a:chOff x="1917720" y="814680"/>
              <a:chExt cx="440280" cy="143640"/>
            </a:xfrm>
          </p:grpSpPr>
          <p:sp>
            <p:nvSpPr>
              <p:cNvPr id="60" name="object 52"/>
              <p:cNvSpPr/>
              <p:nvPr/>
            </p:nvSpPr>
            <p:spPr>
              <a:xfrm>
                <a:off x="1917720" y="814680"/>
                <a:ext cx="283320" cy="143640"/>
              </a:xfrm>
              <a:custGeom>
                <a:avLst/>
                <a:gdLst>
                  <a:gd name="textAreaLeft" fmla="*/ 0 w 283320"/>
                  <a:gd name="textAreaRight" fmla="*/ 290880 w 283320"/>
                  <a:gd name="textAreaTop" fmla="*/ 0 h 143640"/>
                  <a:gd name="textAreaBottom" fmla="*/ 151200 h 1436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61" name="object 5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44240" y="815040"/>
                <a:ext cx="113760" cy="1425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2" name="object 54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1556640" y="1049760"/>
              <a:ext cx="152280" cy="1461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3" name="object 55"/>
            <p:cNvGrpSpPr/>
            <p:nvPr/>
          </p:nvGrpSpPr>
          <p:grpSpPr>
            <a:xfrm>
              <a:off x="1762920" y="1051200"/>
              <a:ext cx="669960" cy="176040"/>
              <a:chOff x="1762920" y="1051200"/>
              <a:chExt cx="669960" cy="176040"/>
            </a:xfrm>
          </p:grpSpPr>
          <p:pic>
            <p:nvPicPr>
              <p:cNvPr id="64" name="object 5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62920" y="1051560"/>
                <a:ext cx="115200" cy="1425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5" name="object 57"/>
              <p:cNvSpPr/>
              <p:nvPr/>
            </p:nvSpPr>
            <p:spPr>
              <a:xfrm>
                <a:off x="1917720" y="1051200"/>
                <a:ext cx="515160" cy="176040"/>
              </a:xfrm>
              <a:custGeom>
                <a:avLst/>
                <a:gdLst>
                  <a:gd name="textAreaLeft" fmla="*/ 0 w 515160"/>
                  <a:gd name="textAreaRight" fmla="*/ 522720 w 515160"/>
                  <a:gd name="textAreaTop" fmla="*/ 0 h 176040"/>
                  <a:gd name="textAreaBottom" fmla="*/ 183600 h 1760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6" name="object 58"/>
            <p:cNvGrpSpPr/>
            <p:nvPr/>
          </p:nvGrpSpPr>
          <p:grpSpPr>
            <a:xfrm>
              <a:off x="2489040" y="1051560"/>
              <a:ext cx="283320" cy="142560"/>
              <a:chOff x="2489040" y="1051560"/>
              <a:chExt cx="283320" cy="142560"/>
            </a:xfrm>
          </p:grpSpPr>
          <p:pic>
            <p:nvPicPr>
              <p:cNvPr id="67" name="object 59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89040" y="1051560"/>
                <a:ext cx="122400" cy="142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58960" y="1051560"/>
                <a:ext cx="113400" cy="1425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9" name="object 61"/>
            <p:cNvGrpSpPr/>
            <p:nvPr/>
          </p:nvGrpSpPr>
          <p:grpSpPr>
            <a:xfrm>
              <a:off x="1556640" y="1284480"/>
              <a:ext cx="1465920" cy="180360"/>
              <a:chOff x="1556640" y="1284480"/>
              <a:chExt cx="1465920" cy="180360"/>
            </a:xfrm>
          </p:grpSpPr>
          <p:pic>
            <p:nvPicPr>
              <p:cNvPr id="70" name="object 6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556640" y="1292040"/>
                <a:ext cx="135720" cy="1479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25840" y="1292040"/>
                <a:ext cx="156960" cy="1479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4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17720" y="1284480"/>
                <a:ext cx="3528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00040" y="1292040"/>
                <a:ext cx="156960" cy="1479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4" name="object 66"/>
              <p:cNvSpPr/>
              <p:nvPr/>
            </p:nvSpPr>
            <p:spPr>
              <a:xfrm>
                <a:off x="2494080" y="1290960"/>
                <a:ext cx="131040" cy="142200"/>
              </a:xfrm>
              <a:custGeom>
                <a:avLst/>
                <a:gdLst>
                  <a:gd name="textAreaLeft" fmla="*/ 0 w 131040"/>
                  <a:gd name="textAreaRight" fmla="*/ 138600 w 131040"/>
                  <a:gd name="textAreaTop" fmla="*/ 0 h 142200"/>
                  <a:gd name="textAreaBottom" fmla="*/ 149760 h 1422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75" name="object 67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61480" y="1290960"/>
                <a:ext cx="162720" cy="1738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6" name="object 6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61640" y="1290960"/>
                <a:ext cx="160920" cy="1425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7" name="Прямоугольник: скругленные углы 2"/>
          <p:cNvSpPr/>
          <p:nvPr/>
        </p:nvSpPr>
        <p:spPr>
          <a:xfrm>
            <a:off x="6140520" y="9593640"/>
            <a:ext cx="867240" cy="8510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8" name="Овал 3"/>
          <p:cNvSpPr/>
          <p:nvPr/>
        </p:nvSpPr>
        <p:spPr>
          <a:xfrm>
            <a:off x="6047640" y="7952400"/>
            <a:ext cx="807840" cy="8128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9" name="object 48"/>
          <p:cNvPicPr/>
          <p:nvPr/>
        </p:nvPicPr>
        <p:blipFill>
          <a:blip r:embed="rId20"/>
          <a:stretch>
            <a:fillRect/>
          </a:stretch>
        </p:blipFill>
        <p:spPr>
          <a:xfrm>
            <a:off x="6162120" y="8141760"/>
            <a:ext cx="594000" cy="509040"/>
          </a:xfrm>
          <a:prstGeom prst="rect">
            <a:avLst/>
          </a:prstGeom>
          <a:ln w="0">
            <a:noFill/>
          </a:ln>
        </p:spPr>
      </p:pic>
      <p:pic>
        <p:nvPicPr>
          <p:cNvPr id="80" name="Рисунок 7"/>
          <p:cNvPicPr/>
          <p:nvPr/>
        </p:nvPicPr>
        <p:blipFill>
          <a:blip r:embed="rId21"/>
          <a:stretch>
            <a:fillRect/>
          </a:stretch>
        </p:blipFill>
        <p:spPr>
          <a:xfrm>
            <a:off x="6153120" y="9577080"/>
            <a:ext cx="854640" cy="8546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1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01364"/>
              </p:ext>
            </p:extLst>
          </p:nvPr>
        </p:nvGraphicFramePr>
        <p:xfrm>
          <a:off x="434160" y="1758957"/>
          <a:ext cx="6849720" cy="6001524"/>
        </p:xfrm>
        <a:graphic>
          <a:graphicData uri="http://schemas.openxmlformats.org/drawingml/2006/table">
            <a:tbl>
              <a:tblPr/>
              <a:tblGrid>
                <a:gridCol w="849600"/>
                <a:gridCol w="4838760"/>
                <a:gridCol w="1161360"/>
              </a:tblGrid>
              <a:tr h="731619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60314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rgbClr val="231F20"/>
                          </a:solidFill>
                          <a:latin typeface="Times New Roman"/>
                          <a:cs typeface="Traditional Arabic" pitchFamily="18" charset="-78"/>
                        </a:rPr>
                        <a:t>01.10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День пожилых людей.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raditional Arabic" pitchFamily="18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Проект «Знание. Лекторий» Тема: 1октября-наш день: говорим о главном для пожилых людей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rgbClr val="231F20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rgbClr val="231F20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31069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rgbClr val="231F20"/>
                          </a:solidFill>
                          <a:latin typeface="Times New Roman"/>
                          <a:cs typeface="Traditional Arabic" pitchFamily="18" charset="-78"/>
                        </a:rPr>
                        <a:t>02.10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raditional Arabic" pitchFamily="18" charset="-78"/>
                        </a:rPr>
                        <a:t>Уроки компьютерной грамотности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7929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cs typeface="Traditional Arabic" pitchFamily="18" charset="-78"/>
                        </a:rPr>
                        <a:t>05.10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День учителя. Цикл фильмов «Уроки географии»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27929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06.10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Международный день врача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7929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07.10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Лекция «Что такое мессенджер МАХ?»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71653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08.10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«Посиделки у камина»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raditional Arabic" pitchFamily="18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(Посещение библиотеки, жизнь и творчество писателей)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7929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09.10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raditional Arabic" pitchFamily="18" charset="-78"/>
                        </a:rPr>
                        <a:t>«Финансовая грамотность»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71653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12.10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День работника сельского хозяйства и перерабатывающей промышленности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</a:tr>
              <a:tr h="28299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13.10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Просмотр фильма «Чудеса России» часть 1( фильм 1 и 2)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71653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cs typeface="Traditional Arabic" pitchFamily="18" charset="-78"/>
                        </a:rPr>
                        <a:t>14.10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Клуб «Садовод».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raditional Arabic" pitchFamily="18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raditional Arabic" pitchFamily="18" charset="-78"/>
                        </a:rPr>
                        <a:t>День закрытия дачного сезона.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</a:tr>
              <a:tr h="4716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cs typeface="Traditional Arabic" pitchFamily="18" charset="-78"/>
                        </a:rPr>
                        <a:t>15.10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raditional Arabic" pitchFamily="18" charset="-78"/>
                        </a:rPr>
                        <a:t>Международный день сельских женщин.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raditional Arabic" pitchFamily="18" charset="-78"/>
                        </a:rPr>
                        <a:t>Мастер-класс «Уроки плетения защитных сетей»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716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  <a:cs typeface="Traditional Arabic" pitchFamily="18" charset="-78"/>
                        </a:rPr>
                        <a:t>16.10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raditional Arabic" pitchFamily="18" charset="-78"/>
                        </a:rPr>
                        <a:t>Клуб Здоровый образ жизни.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raditional Arabic" pitchFamily="18" charset="-78"/>
                        </a:rPr>
                        <a:t>Пальчиковая гимнастика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  <a:cs typeface="Traditional Arabic" pitchFamily="18" charset="-78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cs typeface="Traditional Arabic" pitchFamily="18" charset="-78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9="http://schemas.microsoft.com/office/powerpoint/2015/09/main" xmlns:p15="http://schemas.microsoft.com/office/powerpoint/2012/main" xmlns:a14="http://schemas.microsoft.com/office/drawing/2010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object 33"/>
          <p:cNvPicPr/>
          <p:nvPr/>
        </p:nvPicPr>
        <p:blipFill>
          <a:blip r:embed="rId2"/>
          <a:stretch>
            <a:fillRect/>
          </a:stretch>
        </p:blipFill>
        <p:spPr>
          <a:xfrm>
            <a:off x="3731760" y="108000"/>
            <a:ext cx="3713040" cy="1651320"/>
          </a:xfrm>
          <a:prstGeom prst="rect">
            <a:avLst/>
          </a:prstGeom>
          <a:ln w="0">
            <a:noFill/>
          </a:ln>
        </p:spPr>
      </p:pic>
      <p:sp>
        <p:nvSpPr>
          <p:cNvPr id="44" name="object 35"/>
          <p:cNvSpPr/>
          <p:nvPr/>
        </p:nvSpPr>
        <p:spPr>
          <a:xfrm>
            <a:off x="111240" y="7000200"/>
            <a:ext cx="7338600" cy="3576600"/>
          </a:xfrm>
          <a:custGeom>
            <a:avLst/>
            <a:gdLst>
              <a:gd name="textAreaLeft" fmla="*/ 0 w 7338600"/>
              <a:gd name="textAreaRight" fmla="*/ 7345800 w 7338600"/>
              <a:gd name="textAreaTop" fmla="*/ 0 h 3576600"/>
              <a:gd name="textAreaBottom" fmla="*/ 3583800 h 357660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defPPr>
              <a:defRPr lang="ru-RU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5" name="Группа 1"/>
          <p:cNvGrpSpPr/>
          <p:nvPr/>
        </p:nvGrpSpPr>
        <p:grpSpPr>
          <a:xfrm>
            <a:off x="644400" y="8176320"/>
            <a:ext cx="1140840" cy="125640"/>
            <a:chOff x="644400" y="8176320"/>
            <a:chExt cx="1140840" cy="125640"/>
          </a:xfrm>
        </p:grpSpPr>
        <p:pic>
          <p:nvPicPr>
            <p:cNvPr id="46" name="object 3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44400" y="8176320"/>
              <a:ext cx="96120" cy="125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7" name="object 37"/>
            <p:cNvSpPr/>
            <p:nvPr/>
          </p:nvSpPr>
          <p:spPr>
            <a:xfrm>
              <a:off x="771480" y="8178120"/>
              <a:ext cx="87480" cy="122400"/>
            </a:xfrm>
            <a:custGeom>
              <a:avLst/>
              <a:gdLst>
                <a:gd name="textAreaLeft" fmla="*/ 0 w 87480"/>
                <a:gd name="textAreaRight" fmla="*/ 94680 w 87480"/>
                <a:gd name="textAreaTop" fmla="*/ 0 h 122400"/>
                <a:gd name="textAreaBottom" fmla="*/ 129600 h 122400"/>
              </a:gdLst>
              <a:ahLst/>
              <a:cxnLst/>
              <a:rect l="textAreaLeft" t="textAreaTop" r="textAreaRight" b="textAreaBottom"/>
              <a:pathLst>
                <a:path w="94615" h="129538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>
              <a:defPPr>
                <a:defRPr lang="ru-RU"/>
              </a:defPPr>
            </a:lstStyle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8" name="object 3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88840" y="8176320"/>
              <a:ext cx="28512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3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201680" y="8176320"/>
              <a:ext cx="31212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4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45480" y="8178120"/>
              <a:ext cx="102960" cy="122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679400" y="8178120"/>
              <a:ext cx="105840" cy="1238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24480" y="316800"/>
            <a:ext cx="2788920" cy="118872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7">
                <a:solidFill>
                  <a:schemeClr val="lt1"/>
                </a:solidFill>
                <a:latin typeface="Calibri"/>
              </a:rPr>
              <a:t> НА ОКТЯБРЬ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object 43"/>
          <p:cNvSpPr/>
          <p:nvPr/>
        </p:nvSpPr>
        <p:spPr>
          <a:xfrm>
            <a:off x="628920" y="8441640"/>
            <a:ext cx="5106960" cy="217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>
            <a:defPPr>
              <a:defRPr lang="ru-RU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Microsoft YaHei"/>
              </a:rPr>
              <a:t>Адрес:г. Нефтекумск, микрорайон 1, дом 29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Microsoft YaHei"/>
              </a:rPr>
              <a:t>Контактный номер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Microsoft YaHei"/>
              </a:rPr>
              <a:t>(86558) 3-10-01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Microsoft YaHei"/>
              </a:rPr>
              <a:t>Зыза Ольга Тимофеевна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object 44"/>
          <p:cNvSpPr/>
          <p:nvPr/>
        </p:nvSpPr>
        <p:spPr>
          <a:xfrm>
            <a:off x="3651120" y="7434720"/>
            <a:ext cx="345852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>
            <a:defPPr>
              <a:defRPr lang="ru-RU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четверг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                      Пятница 08:00-15-45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object 45"/>
          <p:cNvSpPr/>
          <p:nvPr/>
        </p:nvSpPr>
        <p:spPr>
          <a:xfrm>
            <a:off x="6123240" y="8786520"/>
            <a:ext cx="101448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>
            <a:defPPr>
              <a:defRPr lang="ru-RU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43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43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 Ставропольскому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краю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6" name="Группа 103"/>
          <p:cNvGrpSpPr/>
          <p:nvPr/>
        </p:nvGrpSpPr>
        <p:grpSpPr>
          <a:xfrm>
            <a:off x="512280" y="489240"/>
            <a:ext cx="2510640" cy="975960"/>
            <a:chOff x="512280" y="489240"/>
            <a:chExt cx="2510640" cy="975960"/>
          </a:xfrm>
        </p:grpSpPr>
        <p:pic>
          <p:nvPicPr>
            <p:cNvPr id="57" name="object 4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12280" y="489240"/>
              <a:ext cx="832320" cy="950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8" name="object 50"/>
            <p:cNvSpPr/>
            <p:nvPr/>
          </p:nvSpPr>
          <p:spPr>
            <a:xfrm>
              <a:off x="1577160" y="814680"/>
              <a:ext cx="288000" cy="178200"/>
            </a:xfrm>
            <a:custGeom>
              <a:avLst/>
              <a:gdLst>
                <a:gd name="textAreaLeft" fmla="*/ 0 w 288000"/>
                <a:gd name="textAreaRight" fmla="*/ 295200 w 288000"/>
                <a:gd name="textAreaTop" fmla="*/ 0 h 178200"/>
                <a:gd name="textAreaBottom" fmla="*/ 185400 h 17820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>
              <a:defPPr>
                <a:defRPr lang="ru-RU"/>
              </a:defPPr>
            </a:lstStyle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9" name="object 51"/>
            <p:cNvGrpSpPr/>
            <p:nvPr/>
          </p:nvGrpSpPr>
          <p:grpSpPr>
            <a:xfrm>
              <a:off x="1917720" y="814680"/>
              <a:ext cx="440640" cy="144000"/>
              <a:chOff x="1917720" y="814680"/>
              <a:chExt cx="440640" cy="144000"/>
            </a:xfrm>
          </p:grpSpPr>
          <p:sp>
            <p:nvSpPr>
              <p:cNvPr id="60" name="object 52"/>
              <p:cNvSpPr/>
              <p:nvPr/>
            </p:nvSpPr>
            <p:spPr>
              <a:xfrm>
                <a:off x="1917720" y="814680"/>
                <a:ext cx="283680" cy="144000"/>
              </a:xfrm>
              <a:custGeom>
                <a:avLst/>
                <a:gdLst>
                  <a:gd name="textAreaLeft" fmla="*/ 0 w 283680"/>
                  <a:gd name="textAreaRight" fmla="*/ 290880 w 283680"/>
                  <a:gd name="textAreaTop" fmla="*/ 0 h 144000"/>
                  <a:gd name="textAreaBottom" fmla="*/ 151200 h 14400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>
                <a:defPPr>
                  <a:defRPr lang="ru-RU"/>
                </a:defPPr>
              </a:lstStyle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61" name="object 5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44240" y="815040"/>
                <a:ext cx="114120" cy="1429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2" name="object 54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1556640" y="1049760"/>
              <a:ext cx="152640" cy="1465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3" name="object 55"/>
            <p:cNvGrpSpPr/>
            <p:nvPr/>
          </p:nvGrpSpPr>
          <p:grpSpPr>
            <a:xfrm>
              <a:off x="1762920" y="1051200"/>
              <a:ext cx="670320" cy="176400"/>
              <a:chOff x="1762920" y="1051200"/>
              <a:chExt cx="670320" cy="176400"/>
            </a:xfrm>
          </p:grpSpPr>
          <p:pic>
            <p:nvPicPr>
              <p:cNvPr id="64" name="object 5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62920" y="1051560"/>
                <a:ext cx="115560" cy="142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5" name="object 57"/>
              <p:cNvSpPr/>
              <p:nvPr/>
            </p:nvSpPr>
            <p:spPr>
              <a:xfrm>
                <a:off x="1917720" y="1051200"/>
                <a:ext cx="515520" cy="176400"/>
              </a:xfrm>
              <a:custGeom>
                <a:avLst/>
                <a:gdLst>
                  <a:gd name="textAreaLeft" fmla="*/ 0 w 515520"/>
                  <a:gd name="textAreaRight" fmla="*/ 522720 w 515520"/>
                  <a:gd name="textAreaTop" fmla="*/ 0 h 176400"/>
                  <a:gd name="textAreaBottom" fmla="*/ 183600 h 17640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>
                <a:defPPr>
                  <a:defRPr lang="ru-RU"/>
                </a:defPPr>
              </a:lstStyle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6" name="object 58"/>
            <p:cNvGrpSpPr/>
            <p:nvPr/>
          </p:nvGrpSpPr>
          <p:grpSpPr>
            <a:xfrm>
              <a:off x="2489040" y="1051560"/>
              <a:ext cx="283680" cy="142920"/>
              <a:chOff x="2489040" y="1051560"/>
              <a:chExt cx="283680" cy="142920"/>
            </a:xfrm>
          </p:grpSpPr>
          <p:pic>
            <p:nvPicPr>
              <p:cNvPr id="67" name="object 59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89040" y="1051560"/>
                <a:ext cx="122760" cy="142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58960" y="1051560"/>
                <a:ext cx="113760" cy="1429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9" name="object 61"/>
            <p:cNvGrpSpPr/>
            <p:nvPr/>
          </p:nvGrpSpPr>
          <p:grpSpPr>
            <a:xfrm>
              <a:off x="1556640" y="1284480"/>
              <a:ext cx="1466280" cy="180720"/>
              <a:chOff x="1556640" y="1284480"/>
              <a:chExt cx="1466280" cy="180720"/>
            </a:xfrm>
          </p:grpSpPr>
          <p:pic>
            <p:nvPicPr>
              <p:cNvPr id="70" name="object 6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556640" y="1292040"/>
                <a:ext cx="13608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25840" y="1292040"/>
                <a:ext cx="15732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4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17720" y="1284480"/>
                <a:ext cx="3531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00040" y="1292040"/>
                <a:ext cx="157320" cy="1483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4" name="object 66"/>
              <p:cNvSpPr/>
              <p:nvPr/>
            </p:nvSpPr>
            <p:spPr>
              <a:xfrm>
                <a:off x="2494080" y="1290960"/>
                <a:ext cx="131400" cy="142560"/>
              </a:xfrm>
              <a:custGeom>
                <a:avLst/>
                <a:gdLst>
                  <a:gd name="textAreaLeft" fmla="*/ 0 w 131400"/>
                  <a:gd name="textAreaRight" fmla="*/ 138600 w 131400"/>
                  <a:gd name="textAreaTop" fmla="*/ 0 h 142560"/>
                  <a:gd name="textAreaBottom" fmla="*/ 149760 h 14256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>
                <a:defPPr>
                  <a:defRPr lang="ru-RU"/>
                </a:defPPr>
              </a:lstStyle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75" name="object 67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61480" y="1290960"/>
                <a:ext cx="163080" cy="174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6" name="object 6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61640" y="1290960"/>
                <a:ext cx="161280" cy="1429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7" name="Прямоугольник: скругленные углы 2"/>
          <p:cNvSpPr/>
          <p:nvPr/>
        </p:nvSpPr>
        <p:spPr>
          <a:xfrm>
            <a:off x="6140520" y="9593640"/>
            <a:ext cx="867600" cy="8514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8" name="Овал 3"/>
          <p:cNvSpPr/>
          <p:nvPr/>
        </p:nvSpPr>
        <p:spPr>
          <a:xfrm>
            <a:off x="6047640" y="7952400"/>
            <a:ext cx="808200" cy="8132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Calibri"/>
                <a:ea typeface="Arial"/>
                <a:cs typeface="Arial"/>
                <a:sym typeface="Wingdings" charset="2"/>
              </a:defRPr>
            </a:lvl9pPr>
          </a:lstStyle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9" name="object 48"/>
          <p:cNvPicPr/>
          <p:nvPr/>
        </p:nvPicPr>
        <p:blipFill>
          <a:blip r:embed="rId20"/>
          <a:stretch>
            <a:fillRect/>
          </a:stretch>
        </p:blipFill>
        <p:spPr>
          <a:xfrm>
            <a:off x="6162120" y="8141760"/>
            <a:ext cx="594360" cy="509400"/>
          </a:xfrm>
          <a:prstGeom prst="rect">
            <a:avLst/>
          </a:prstGeom>
          <a:ln w="0">
            <a:noFill/>
          </a:ln>
        </p:spPr>
      </p:pic>
      <p:pic>
        <p:nvPicPr>
          <p:cNvPr id="80" name="Рисунок 7"/>
          <p:cNvPicPr/>
          <p:nvPr/>
        </p:nvPicPr>
        <p:blipFill>
          <a:blip r:embed="rId21"/>
          <a:stretch>
            <a:fillRect/>
          </a:stretch>
        </p:blipFill>
        <p:spPr>
          <a:xfrm>
            <a:off x="6153120" y="9577080"/>
            <a:ext cx="855000" cy="855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1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023992"/>
              </p:ext>
            </p:extLst>
          </p:nvPr>
        </p:nvGraphicFramePr>
        <p:xfrm>
          <a:off x="434160" y="2092320"/>
          <a:ext cx="6849720" cy="5126588"/>
        </p:xfrm>
        <a:graphic>
          <a:graphicData uri="http://schemas.openxmlformats.org/drawingml/2006/table">
            <a:tbl>
              <a:tblPr/>
              <a:tblGrid>
                <a:gridCol w="849600"/>
                <a:gridCol w="4838760"/>
                <a:gridCol w="1161360"/>
              </a:tblGrid>
              <a:tr h="660393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96003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19.10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отца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49201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20.10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Консультации.</a:t>
                      </a:r>
                    </a:p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Беседы по пенсионной грамотности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2573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21.10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Территория хорошего настроения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(шашки, шахматы, лото)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296003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22.10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Лекция «Что такое мессенджер МАХ?»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2573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23.10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Просмотр фильма «Чудеса России» часть 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 фильм 3 и 4)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296003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26.10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Международный день тещи и свекрови.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2573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27.10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Консультации.</a:t>
                      </a:r>
                    </a:p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Беседы по пенсионной грамотности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296003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28.10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День бабушек и дедушек в России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</a:tr>
              <a:tr h="255441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29.10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Тыквенный спас.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86955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30.10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Всемирный день гимнастики.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Клуб Здоровый образ жизни.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Гимнастика для лица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chemeClr val="dk1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chemeClr val="dk1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9="http://schemas.microsoft.com/office/powerpoint/2015/09/main" xmlns:p15="http://schemas.microsoft.com/office/powerpoint/2012/main" xmlns:a14="http://schemas.microsoft.com/office/drawing/2010/main"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320</Words>
  <Application>Microsoft Office PowerPoint</Application>
  <PresentationFormat>Произвольный</PresentationFormat>
  <Paragraphs>107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Microsoft YaHei</vt:lpstr>
      <vt:lpstr>Arial</vt:lpstr>
      <vt:lpstr>Calibri</vt:lpstr>
      <vt:lpstr>Symbol</vt:lpstr>
      <vt:lpstr>Times New Roman</vt:lpstr>
      <vt:lpstr>Traditional Arabic</vt:lpstr>
      <vt:lpstr>Wingdings</vt:lpstr>
      <vt:lpstr>Office Theme</vt:lpstr>
      <vt:lpstr>Office Theme</vt:lpstr>
      <vt:lpstr>МЕРОПРИЯТИЯ  НА ОКТЯБРЬ 2026</vt:lpstr>
      <vt:lpstr>МЕРОПРИЯТИЯ  НА ОКТЯБРЬ 2026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Долидзе Марина Владимировна</cp:lastModifiedBy>
  <cp:revision>40</cp:revision>
  <cp:lastPrinted>2026-09-23T15:00:12Z</cp:lastPrinted>
  <dcterms:created xsi:type="dcterms:W3CDTF">2025-11-06T11:20:25Z</dcterms:created>
  <dcterms:modified xsi:type="dcterms:W3CDTF">2026-09-28T08:30:39Z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