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_rels/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_rels/presentation.xml.rels" ContentType="application/vnd.openxmlformats-package.relationships+xml"/>
  <Override PartName="/ppt/media/image20.png" ContentType="image/png"/>
  <Override PartName="/ppt/media/image5.png" ContentType="image/png"/>
  <Override PartName="/ppt/media/image19.png" ContentType="image/png"/>
  <Override PartName="/ppt/media/image1.png" ContentType="image/png"/>
  <Override PartName="/ppt/media/image21.png" ContentType="image/png"/>
  <Override PartName="/ppt/media/image6.png" ContentType="image/png"/>
  <Override PartName="/ppt/media/image8.png" ContentType="image/png"/>
  <Override PartName="/ppt/media/image23.png" ContentType="image/png"/>
  <Override PartName="/ppt/media/image3.png" ContentType="image/png"/>
  <Override PartName="/ppt/media/image25.png" ContentType="image/png"/>
  <Override PartName="/ppt/media/image2.png" ContentType="image/png"/>
  <Override PartName="/ppt/media/image4.png" ContentType="image/png"/>
  <Override PartName="/ppt/media/image24.png" ContentType="image/png"/>
  <Override PartName="/ppt/media/image9.png" ContentType="image/png"/>
  <Override PartName="/ppt/media/image10.png" ContentType="image/png"/>
  <Override PartName="/ppt/media/image22.png" ContentType="image/png"/>
  <Override PartName="/ppt/media/image7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7556500" cy="106934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ru-RU" sz="4400" spc="-1" strike="noStrike">
                <a:latin typeface="Arial"/>
              </a:rPr>
              <a:t>Для правки текста заглавия щёлкните мышью</a:t>
            </a:r>
            <a:endParaRPr b="0" lang="ru-R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latin typeface="Arial"/>
              </a:rPr>
              <a:t>Второй уровень структуры</a:t>
            </a:r>
            <a:endParaRPr b="0" lang="ru-R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latin typeface="Arial"/>
              </a:rPr>
              <a:t>Третий уровень структуры</a:t>
            </a:r>
            <a:endParaRPr b="0" lang="ru-R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latin typeface="Arial"/>
              </a:rPr>
              <a:t>Четвёртый уровень структуры</a:t>
            </a:r>
            <a:endParaRPr b="0" lang="ru-R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Пятый уровень структуры</a:t>
            </a:r>
            <a:endParaRPr b="0" lang="ru-R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Шестой уровень структуры</a:t>
            </a:r>
            <a:endParaRPr b="0" lang="ru-R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Седьмой уровень структуры</a:t>
            </a:r>
            <a:endParaRPr b="0" lang="ru-R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9.png"/><Relationship Id="rId2" Type="http://schemas.openxmlformats.org/officeDocument/2006/relationships/image" Target="../media/image20.png"/><Relationship Id="rId3" Type="http://schemas.openxmlformats.org/officeDocument/2006/relationships/image" Target="../media/image21.png"/><Relationship Id="rId4" Type="http://schemas.openxmlformats.org/officeDocument/2006/relationships/image" Target="../media/image22.png"/><Relationship Id="rId5" Type="http://schemas.openxmlformats.org/officeDocument/2006/relationships/image" Target="../media/image23.png"/><Relationship Id="rId6" Type="http://schemas.openxmlformats.org/officeDocument/2006/relationships/image" Target="../media/image24.png"/><Relationship Id="rId7" Type="http://schemas.openxmlformats.org/officeDocument/2006/relationships/image" Target="../media/image25.png"/><Relationship Id="rId8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object 33" descr=""/>
          <p:cNvPicPr/>
          <p:nvPr/>
        </p:nvPicPr>
        <p:blipFill>
          <a:blip r:embed="rId1"/>
          <a:stretch/>
        </p:blipFill>
        <p:spPr>
          <a:xfrm>
            <a:off x="3719880" y="108000"/>
            <a:ext cx="3729600" cy="1440360"/>
          </a:xfrm>
          <a:prstGeom prst="rect">
            <a:avLst/>
          </a:prstGeom>
          <a:ln>
            <a:noFill/>
          </a:ln>
        </p:spPr>
      </p:pic>
      <p:grpSp>
        <p:nvGrpSpPr>
          <p:cNvPr id="39" name="Group 1"/>
          <p:cNvGrpSpPr/>
          <p:nvPr/>
        </p:nvGrpSpPr>
        <p:grpSpPr>
          <a:xfrm>
            <a:off x="272880" y="8318520"/>
            <a:ext cx="1145160" cy="130320"/>
            <a:chOff x="272880" y="8318520"/>
            <a:chExt cx="1145160" cy="130320"/>
          </a:xfrm>
        </p:grpSpPr>
        <p:pic>
          <p:nvPicPr>
            <p:cNvPr id="40" name="object 36" descr=""/>
            <p:cNvPicPr/>
            <p:nvPr/>
          </p:nvPicPr>
          <p:blipFill>
            <a:blip r:embed="rId2"/>
            <a:stretch/>
          </p:blipFill>
          <p:spPr>
            <a:xfrm>
              <a:off x="272880" y="8318880"/>
              <a:ext cx="100440" cy="129960"/>
            </a:xfrm>
            <a:prstGeom prst="rect">
              <a:avLst/>
            </a:prstGeom>
            <a:ln>
              <a:noFill/>
            </a:ln>
          </p:spPr>
        </p:pic>
        <p:sp>
          <p:nvSpPr>
            <p:cNvPr id="41" name="CustomShape 2"/>
            <p:cNvSpPr/>
            <p:nvPr/>
          </p:nvSpPr>
          <p:spPr>
            <a:xfrm>
              <a:off x="399960" y="8320320"/>
              <a:ext cx="91800" cy="126720"/>
            </a:xfrm>
            <a:custGeom>
              <a:avLst/>
              <a:gdLst/>
              <a:ah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42" name="object 38" descr=""/>
            <p:cNvPicPr/>
            <p:nvPr/>
          </p:nvPicPr>
          <p:blipFill>
            <a:blip r:embed="rId3"/>
            <a:stretch/>
          </p:blipFill>
          <p:spPr>
            <a:xfrm>
              <a:off x="517320" y="8318520"/>
              <a:ext cx="289440" cy="12996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3" name="object 39" descr=""/>
            <p:cNvPicPr/>
            <p:nvPr/>
          </p:nvPicPr>
          <p:blipFill>
            <a:blip r:embed="rId4"/>
            <a:stretch/>
          </p:blipFill>
          <p:spPr>
            <a:xfrm>
              <a:off x="830160" y="8318520"/>
              <a:ext cx="316440" cy="12996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4" name="object 40" descr=""/>
            <p:cNvPicPr/>
            <p:nvPr/>
          </p:nvPicPr>
          <p:blipFill>
            <a:blip r:embed="rId5"/>
            <a:stretch/>
          </p:blipFill>
          <p:spPr>
            <a:xfrm>
              <a:off x="1173960" y="8320680"/>
              <a:ext cx="107280" cy="12636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5" name="object 41" descr=""/>
            <p:cNvPicPr/>
            <p:nvPr/>
          </p:nvPicPr>
          <p:blipFill>
            <a:blip r:embed="rId6"/>
            <a:stretch/>
          </p:blipFill>
          <p:spPr>
            <a:xfrm>
              <a:off x="1307880" y="8320680"/>
              <a:ext cx="110160" cy="12816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46" name="CustomShape 3"/>
          <p:cNvSpPr/>
          <p:nvPr/>
        </p:nvSpPr>
        <p:spPr>
          <a:xfrm>
            <a:off x="3824640" y="165240"/>
            <a:ext cx="3427560" cy="1864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>
            <a:noAutofit/>
          </a:bodyPr>
          <a:p>
            <a:pPr marL="439560" indent="-424800" algn="r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ru-RU" sz="2700" spc="-12" strike="noStrike">
                <a:solidFill>
                  <a:srgbClr val="ffffff"/>
                </a:solidFill>
                <a:latin typeface="Calibri"/>
                <a:ea typeface="DejaVu Sans"/>
              </a:rPr>
              <a:t>  </a:t>
            </a:r>
            <a:r>
              <a:rPr b="1" lang="ru-RU" sz="2700" spc="-12" strike="noStrike">
                <a:solidFill>
                  <a:srgbClr val="ffffff"/>
                </a:solidFill>
                <a:latin typeface="Calibri"/>
                <a:ea typeface="DejaVu Sans"/>
              </a:rPr>
              <a:t>МЕРОПРИЯТИЯ </a:t>
            </a:r>
            <a:endParaRPr b="0" lang="ru-RU" sz="2700" spc="-1" strike="noStrike">
              <a:latin typeface="Arial"/>
            </a:endParaRPr>
          </a:p>
          <a:p>
            <a:pPr marL="439560" indent="-424800" algn="r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ru-RU" sz="1800" spc="-1" strike="noStrike">
                <a:solidFill>
                  <a:srgbClr val="ffffff"/>
                </a:solidFill>
                <a:latin typeface="Calibri"/>
                <a:ea typeface="DejaVu Sans"/>
              </a:rPr>
              <a:t>НА</a:t>
            </a:r>
            <a:r>
              <a:rPr b="1" lang="ru-RU" sz="1800" spc="-7" strike="noStrike">
                <a:solidFill>
                  <a:srgbClr val="ffffff"/>
                </a:solidFill>
                <a:latin typeface="Calibri"/>
                <a:ea typeface="DejaVu Sans"/>
              </a:rPr>
              <a:t> ИЮЛЬ</a:t>
            </a:r>
            <a:br/>
            <a:r>
              <a:rPr b="1" lang="ru-RU" sz="1800" spc="-21" strike="noStrike">
                <a:solidFill>
                  <a:srgbClr val="ffffff"/>
                </a:solidFill>
                <a:latin typeface="Calibri"/>
                <a:ea typeface="DejaVu Sans"/>
              </a:rPr>
              <a:t>2026 года</a:t>
            </a:r>
            <a:endParaRPr b="0" lang="ru-RU" sz="1800" spc="-1" strike="noStrike">
              <a:latin typeface="Arial"/>
            </a:endParaRPr>
          </a:p>
        </p:txBody>
      </p:sp>
      <p:grpSp>
        <p:nvGrpSpPr>
          <p:cNvPr id="47" name="Group 4"/>
          <p:cNvGrpSpPr/>
          <p:nvPr/>
        </p:nvGrpSpPr>
        <p:grpSpPr>
          <a:xfrm>
            <a:off x="512280" y="489240"/>
            <a:ext cx="2514960" cy="980280"/>
            <a:chOff x="512280" y="489240"/>
            <a:chExt cx="2514960" cy="980280"/>
          </a:xfrm>
        </p:grpSpPr>
        <p:pic>
          <p:nvPicPr>
            <p:cNvPr id="48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6640" cy="954360"/>
            </a:xfrm>
            <a:prstGeom prst="rect">
              <a:avLst/>
            </a:prstGeom>
            <a:ln>
              <a:noFill/>
            </a:ln>
          </p:spPr>
        </p:pic>
        <p:sp>
          <p:nvSpPr>
            <p:cNvPr id="49" name="CustomShape 5"/>
            <p:cNvSpPr/>
            <p:nvPr/>
          </p:nvSpPr>
          <p:spPr>
            <a:xfrm>
              <a:off x="1577160" y="814680"/>
              <a:ext cx="292320" cy="182520"/>
            </a:xfrm>
            <a:custGeom>
              <a:avLst/>
              <a:gdLst/>
              <a:ah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50" name="Group 6"/>
            <p:cNvGrpSpPr/>
            <p:nvPr/>
          </p:nvGrpSpPr>
          <p:grpSpPr>
            <a:xfrm>
              <a:off x="1917720" y="814680"/>
              <a:ext cx="444960" cy="148320"/>
              <a:chOff x="1917720" y="814680"/>
              <a:chExt cx="444960" cy="148320"/>
            </a:xfrm>
          </p:grpSpPr>
          <p:sp>
            <p:nvSpPr>
              <p:cNvPr id="51" name="CustomShape 7"/>
              <p:cNvSpPr/>
              <p:nvPr/>
            </p:nvSpPr>
            <p:spPr>
              <a:xfrm>
                <a:off x="1917720" y="814680"/>
                <a:ext cx="288000" cy="148320"/>
              </a:xfrm>
              <a:custGeom>
                <a:avLst/>
                <a:gdLst/>
                <a:ah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52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8440" cy="147240"/>
              </a:xfrm>
              <a:prstGeom prst="rect">
                <a:avLst/>
              </a:prstGeom>
              <a:ln>
                <a:noFill/>
              </a:ln>
            </p:spPr>
          </p:pic>
        </p:grpSp>
        <p:pic>
          <p:nvPicPr>
            <p:cNvPr id="53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6960" cy="150840"/>
            </a:xfrm>
            <a:prstGeom prst="rect">
              <a:avLst/>
            </a:prstGeom>
            <a:ln>
              <a:noFill/>
            </a:ln>
          </p:spPr>
        </p:pic>
        <p:grpSp>
          <p:nvGrpSpPr>
            <p:cNvPr id="54" name="Group 8"/>
            <p:cNvGrpSpPr/>
            <p:nvPr/>
          </p:nvGrpSpPr>
          <p:grpSpPr>
            <a:xfrm>
              <a:off x="1762920" y="1051200"/>
              <a:ext cx="674640" cy="180720"/>
              <a:chOff x="1762920" y="1051200"/>
              <a:chExt cx="674640" cy="180720"/>
            </a:xfrm>
          </p:grpSpPr>
          <p:pic>
            <p:nvPicPr>
              <p:cNvPr id="55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19880" cy="147240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56" name="CustomShape 9"/>
              <p:cNvSpPr/>
              <p:nvPr/>
            </p:nvSpPr>
            <p:spPr>
              <a:xfrm>
                <a:off x="1917720" y="1051200"/>
                <a:ext cx="519840" cy="180720"/>
              </a:xfrm>
              <a:custGeom>
                <a:avLst/>
                <a:gdLst/>
                <a:ah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57" name="Group 10"/>
            <p:cNvGrpSpPr/>
            <p:nvPr/>
          </p:nvGrpSpPr>
          <p:grpSpPr>
            <a:xfrm>
              <a:off x="2489040" y="1051560"/>
              <a:ext cx="288000" cy="147240"/>
              <a:chOff x="2489040" y="1051560"/>
              <a:chExt cx="288000" cy="147240"/>
            </a:xfrm>
          </p:grpSpPr>
          <p:pic>
            <p:nvPicPr>
              <p:cNvPr id="58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7080" cy="14724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59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8080" cy="147240"/>
              </a:xfrm>
              <a:prstGeom prst="rect">
                <a:avLst/>
              </a:prstGeom>
              <a:ln>
                <a:noFill/>
              </a:ln>
            </p:spPr>
          </p:pic>
        </p:grpSp>
        <p:grpSp>
          <p:nvGrpSpPr>
            <p:cNvPr id="60" name="Group 11"/>
            <p:cNvGrpSpPr/>
            <p:nvPr/>
          </p:nvGrpSpPr>
          <p:grpSpPr>
            <a:xfrm>
              <a:off x="1556640" y="1284480"/>
              <a:ext cx="1470600" cy="185040"/>
              <a:chOff x="1556640" y="1284480"/>
              <a:chExt cx="1470600" cy="185040"/>
            </a:xfrm>
          </p:grpSpPr>
          <p:pic>
            <p:nvPicPr>
              <p:cNvPr id="61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0400" cy="15264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2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1640" cy="15264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3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7480" cy="18504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4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1640" cy="152640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65" name="CustomShape 12"/>
              <p:cNvSpPr/>
              <p:nvPr/>
            </p:nvSpPr>
            <p:spPr>
              <a:xfrm>
                <a:off x="2494080" y="1290960"/>
                <a:ext cx="135720" cy="146880"/>
              </a:xfrm>
              <a:custGeom>
                <a:avLst/>
                <a:gdLst/>
                <a:ah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66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7400" cy="17856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7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5600" cy="147240"/>
              </a:xfrm>
              <a:prstGeom prst="rect">
                <a:avLst/>
              </a:prstGeom>
              <a:ln>
                <a:noFill/>
              </a:ln>
            </p:spPr>
          </p:pic>
        </p:grpSp>
      </p:grpSp>
      <p:sp>
        <p:nvSpPr>
          <p:cNvPr id="68" name="CustomShape 13"/>
          <p:cNvSpPr/>
          <p:nvPr/>
        </p:nvSpPr>
        <p:spPr>
          <a:xfrm>
            <a:off x="6324120" y="9724320"/>
            <a:ext cx="816120" cy="8557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9" name="CustomShape 14"/>
          <p:cNvSpPr/>
          <p:nvPr/>
        </p:nvSpPr>
        <p:spPr>
          <a:xfrm>
            <a:off x="6324120" y="8013600"/>
            <a:ext cx="812520" cy="8125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aphicFrame>
        <p:nvGraphicFramePr>
          <p:cNvPr id="70" name="Table 15"/>
          <p:cNvGraphicFramePr/>
          <p:nvPr/>
        </p:nvGraphicFramePr>
        <p:xfrm>
          <a:off x="322560" y="1569240"/>
          <a:ext cx="7009920" cy="8853840"/>
        </p:xfrm>
        <a:graphic>
          <a:graphicData uri="http://schemas.openxmlformats.org/drawingml/2006/table">
            <a:tbl>
              <a:tblPr/>
              <a:tblGrid>
                <a:gridCol w="912960"/>
                <a:gridCol w="5480280"/>
                <a:gridCol w="617040"/>
              </a:tblGrid>
              <a:tr h="472680"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9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b="0" lang="ru-RU" sz="9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9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9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834840">
                <a:tc>
                  <a:txBody>
                    <a:bodyPr>
                      <a:noAutofit/>
                    </a:bodyPr>
                    <a:p>
                      <a:pPr algn="ctr"/>
                      <a:r>
                        <a:rPr b="1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01.07.2026</a:t>
                      </a:r>
                      <a:endParaRPr b="0" lang="ru-RU" sz="900" spc="-1" strike="noStrike">
                        <a:latin typeface="PT Sans"/>
                      </a:endParaRPr>
                    </a:p>
                    <a:p>
                      <a:pPr algn="ctr"/>
                      <a:r>
                        <a:rPr b="1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среда</a:t>
                      </a:r>
                      <a:endParaRPr b="0" lang="ru-RU" sz="900" spc="-1" strike="noStrike">
                        <a:latin typeface="PT Sans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1. «Движения в потоке» (Физкультурно- оздоровительная гимнастика).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  <a:p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2.</a:t>
                      </a: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 Знакомство с Планом, запись на месяц.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3. </a:t>
                      </a: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С Союзом пенсионеров играем в настольный теннис, игры, боччу...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  <a:p>
                      <a:endParaRPr b="0" lang="ru-RU" sz="900" spc="-1" strike="noStrike">
                        <a:latin typeface="PT Sans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/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09-00</a:t>
                      </a:r>
                      <a:endParaRPr b="0" lang="ru-RU" sz="900" spc="-1" strike="noStrike">
                        <a:latin typeface="PT Sans"/>
                      </a:endParaRPr>
                    </a:p>
                    <a:p>
                      <a:pPr algn="ctr"/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11-00</a:t>
                      </a:r>
                      <a:endParaRPr b="0" lang="ru-RU" sz="900" spc="-1" strike="noStrike">
                        <a:latin typeface="PT Sans"/>
                      </a:endParaRPr>
                    </a:p>
                    <a:p>
                      <a:pPr algn="ctr"/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12-00</a:t>
                      </a:r>
                      <a:endParaRPr b="0" lang="ru-RU" sz="900" spc="-1" strike="noStrike">
                        <a:latin typeface="PT Sans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9440">
                <a:tc>
                  <a:txBody>
                    <a:bodyPr>
                      <a:noAutofit/>
                    </a:bodyPr>
                    <a:p>
                      <a:pPr algn="ctr"/>
                      <a:r>
                        <a:rPr b="1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02.07.2026</a:t>
                      </a:r>
                      <a:endParaRPr b="0" lang="ru-RU" sz="900" spc="-1" strike="noStrike">
                        <a:latin typeface="PT Sans"/>
                      </a:endParaRPr>
                    </a:p>
                    <a:p>
                      <a:pPr algn="ctr"/>
                      <a:r>
                        <a:rPr b="1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четверг</a:t>
                      </a:r>
                      <a:endParaRPr b="0" lang="ru-RU" sz="900" spc="-1" strike="noStrike">
                        <a:latin typeface="PT Sans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1.«Движения в потоке» (Физкультурно- оздоровительная гимнастика).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  <a:p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2. Литературная гостиная: «Любовь сквозь годы: история любви!».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  <a:p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3.Федеральный проект. Онлайн лекция от Российского Общества "Знание".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  <a:p>
                      <a:endParaRPr b="0" lang="ru-RU" sz="900" spc="-1" strike="noStrike">
                        <a:latin typeface="PT Sans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/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09-00</a:t>
                      </a:r>
                      <a:endParaRPr b="0" lang="ru-RU" sz="900" spc="-1" strike="noStrike">
                        <a:latin typeface="PT Sans"/>
                      </a:endParaRPr>
                    </a:p>
                    <a:p>
                      <a:pPr algn="ctr"/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11-00</a:t>
                      </a:r>
                      <a:endParaRPr b="0" lang="ru-RU" sz="900" spc="-1" strike="noStrike">
                        <a:latin typeface="PT Sans"/>
                      </a:endParaRPr>
                    </a:p>
                    <a:p>
                      <a:pPr algn="ctr"/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12-00</a:t>
                      </a:r>
                      <a:endParaRPr b="0" lang="ru-RU" sz="900" spc="-1" strike="noStrike">
                        <a:latin typeface="PT Sans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404280">
                <a:tc>
                  <a:txBody>
                    <a:bodyPr>
                      <a:noAutofit/>
                    </a:bodyPr>
                    <a:p>
                      <a:pPr algn="ctr"/>
                      <a:r>
                        <a:rPr b="1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03.07.026</a:t>
                      </a:r>
                      <a:endParaRPr b="0" lang="ru-RU" sz="900" spc="-1" strike="noStrike">
                        <a:latin typeface="PT Sans"/>
                      </a:endParaRPr>
                    </a:p>
                    <a:p>
                      <a:pPr algn="ctr"/>
                      <a:r>
                        <a:rPr b="1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пятница</a:t>
                      </a:r>
                      <a:endParaRPr b="0" lang="ru-RU" sz="900" spc="-1" strike="noStrike">
                        <a:latin typeface="PT Sans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1.</a:t>
                      </a: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«Помощь СВО»</a:t>
                      </a: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 (ЗАПИСЬ на 09-00, 11-00, 13-00)</a:t>
                      </a: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 .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/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Noto Sans Devanagari"/>
                        </a:rPr>
                        <a:t>09-00</a:t>
                      </a:r>
                      <a:endParaRPr b="0" lang="ru-RU" sz="900" spc="-1" strike="noStrike">
                        <a:latin typeface="PT Sans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solidFill>
                      <a:srgbClr val="d0d8e7"/>
                    </a:solidFill>
                  </a:tcPr>
                </a:tc>
              </a:tr>
              <a:tr h="669600">
                <a:tc>
                  <a:txBody>
                    <a:bodyPr>
                      <a:noAutofit/>
                    </a:bodyPr>
                    <a:p>
                      <a:pPr algn="ctr"/>
                      <a:r>
                        <a:rPr b="1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06.07.2026</a:t>
                      </a:r>
                      <a:endParaRPr b="0" lang="ru-RU" sz="900" spc="-1" strike="noStrike">
                        <a:latin typeface="PT Sans"/>
                      </a:endParaRPr>
                    </a:p>
                    <a:p>
                      <a:pPr algn="ctr"/>
                      <a:r>
                        <a:rPr b="1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понедельник</a:t>
                      </a:r>
                      <a:endParaRPr b="0" lang="ru-RU" sz="900" spc="-1" strike="noStrike">
                        <a:latin typeface="PT Sans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T w="12240">
                      <a:solidFill>
                        <a:srgbClr val="ffffff"/>
                      </a:solidFill>
                    </a:lnT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1. «Территория здоровья» Скандинавская ходьба (встреча у Пешеходного моста).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  <a:p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2. «Танцуют все» (разучиваем танец).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  <a:p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3. Фотовыставка РГО к «Дню семьи, любви и верности!».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  <a:p>
                      <a:endParaRPr b="0" lang="ru-RU" sz="900" spc="-1" strike="noStrike">
                        <a:latin typeface="PT Sans"/>
                      </a:endParaRPr>
                    </a:p>
                  </a:txBody>
                  <a:tcPr marL="91440" marR="91440">
                    <a:lnT w="12240">
                      <a:solidFill>
                        <a:srgbClr val="ffffff"/>
                      </a:solidFill>
                    </a:lnT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endParaRPr b="0" lang="ru-RU" sz="900" spc="-1" strike="noStrike">
                        <a:latin typeface="PT Sans"/>
                      </a:endParaRPr>
                    </a:p>
                    <a:p>
                      <a:pPr algn="ctr"/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09-00</a:t>
                      </a:r>
                      <a:endParaRPr b="0" lang="ru-RU" sz="900" spc="-1" strike="noStrike">
                        <a:latin typeface="PT Sans"/>
                      </a:endParaRPr>
                    </a:p>
                    <a:p>
                      <a:pPr algn="ctr"/>
                      <a:endParaRPr b="0" lang="ru-RU" sz="900" spc="-1" strike="noStrike">
                        <a:latin typeface="PT Sans"/>
                      </a:endParaRPr>
                    </a:p>
                    <a:p>
                      <a:pPr algn="ctr"/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11-00</a:t>
                      </a:r>
                      <a:endParaRPr b="0" lang="ru-RU" sz="900" spc="-1" strike="noStrike">
                        <a:latin typeface="PT Sans"/>
                      </a:endParaRPr>
                    </a:p>
                    <a:p>
                      <a:pPr algn="ctr"/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12-00</a:t>
                      </a:r>
                      <a:endParaRPr b="0" lang="ru-RU" sz="900" spc="-1" strike="noStrike">
                        <a:latin typeface="PT Sans"/>
                      </a:endParaRPr>
                    </a:p>
                  </a:txBody>
                  <a:tcPr marL="91440" marR="91440"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solidFill>
                      <a:srgbClr val="e9ecf3"/>
                    </a:solidFill>
                  </a:tcPr>
                </a:tc>
              </a:tr>
              <a:tr h="394200">
                <a:tc>
                  <a:txBody>
                    <a:bodyPr>
                      <a:noAutofit/>
                    </a:bodyPr>
                    <a:p>
                      <a:pPr algn="ctr"/>
                      <a:r>
                        <a:rPr b="1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07.07. 2026</a:t>
                      </a:r>
                      <a:endParaRPr b="0" lang="ru-RU" sz="900" spc="-1" strike="noStrike">
                        <a:latin typeface="PT Sans"/>
                      </a:endParaRPr>
                    </a:p>
                    <a:p>
                      <a:pPr algn="ctr"/>
                      <a:r>
                        <a:rPr b="1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вторник</a:t>
                      </a:r>
                      <a:endParaRPr b="0" lang="ru-RU" sz="900" spc="-1" strike="noStrike">
                        <a:latin typeface="PT Sans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1.«Движения в потоке» (Физкультурно- оздоровительная гимнастика).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  <a:p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2. Тренинг с психологом «Как жить спокойно, когда мир волнуется: практикум полезных навыков».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  <a:p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3.С Союзом пенсионеров играем в настольный теннис, игры, боччу...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  <a:p>
                      <a:endParaRPr b="0" lang="ru-RU" sz="900" spc="-1" strike="noStrike">
                        <a:latin typeface="PT Sans"/>
                      </a:endParaRPr>
                    </a:p>
                  </a:txBody>
                  <a:tcPr marL="91440" marR="91440"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/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09-00</a:t>
                      </a:r>
                      <a:endParaRPr b="0" lang="ru-RU" sz="900" spc="-1" strike="noStrike">
                        <a:latin typeface="PT Sans"/>
                      </a:endParaRPr>
                    </a:p>
                    <a:p>
                      <a:pPr algn="ctr"/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11-00</a:t>
                      </a:r>
                      <a:endParaRPr b="0" lang="ru-RU" sz="900" spc="-1" strike="noStrike">
                        <a:latin typeface="PT Sans"/>
                      </a:endParaRPr>
                    </a:p>
                    <a:p>
                      <a:pPr algn="ctr"/>
                      <a:endParaRPr b="0" lang="ru-RU" sz="900" spc="-1" strike="noStrike">
                        <a:latin typeface="PT Sans"/>
                      </a:endParaRPr>
                    </a:p>
                    <a:p>
                      <a:pPr algn="ctr"/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12-00</a:t>
                      </a:r>
                      <a:endParaRPr b="0" lang="ru-RU" sz="900" spc="-1" strike="noStrike">
                        <a:latin typeface="PT Sans"/>
                      </a:endParaRPr>
                    </a:p>
                  </a:txBody>
                  <a:tcPr marL="91440" marR="91440">
                    <a:lnR w="12240">
                      <a:solidFill>
                        <a:srgbClr val="ffffff"/>
                      </a:solidFill>
                    </a:lnR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71680">
                <a:tc>
                  <a:txBody>
                    <a:bodyPr>
                      <a:noAutofit/>
                    </a:bodyPr>
                    <a:p>
                      <a:pPr algn="ctr"/>
                      <a:r>
                        <a:rPr b="1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08.07.2026</a:t>
                      </a:r>
                      <a:endParaRPr b="0" lang="ru-RU" sz="900" spc="-1" strike="noStrike">
                        <a:latin typeface="PT Sans"/>
                      </a:endParaRPr>
                    </a:p>
                    <a:p>
                      <a:pPr algn="ctr"/>
                      <a:r>
                        <a:rPr b="1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среда</a:t>
                      </a:r>
                      <a:endParaRPr b="0" lang="ru-RU" sz="900" spc="-1" strike="noStrike">
                        <a:latin typeface="PT Sans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1. «Движения в потоке» (Физкультурно- оздоровительная гимнастика).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  <a:p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2. Приключения на свежем воздухе: «Найди секрет семьи».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  <a:p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(</a:t>
                      </a: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По предварительной записи</a:t>
                      </a: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)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/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09-00</a:t>
                      </a:r>
                      <a:endParaRPr b="0" lang="ru-RU" sz="900" spc="-1" strike="noStrike">
                        <a:latin typeface="PT Sans"/>
                      </a:endParaRPr>
                    </a:p>
                    <a:p>
                      <a:pPr algn="ctr"/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11-00</a:t>
                      </a:r>
                      <a:endParaRPr b="0" lang="ru-RU" sz="900" spc="-1" strike="noStrike">
                        <a:latin typeface="PT Sans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71520">
                <a:tc>
                  <a:txBody>
                    <a:bodyPr>
                      <a:noAutofit/>
                    </a:bodyPr>
                    <a:p>
                      <a:pPr algn="ctr"/>
                      <a:r>
                        <a:rPr b="1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09.07.2026</a:t>
                      </a:r>
                      <a:endParaRPr b="0" lang="ru-RU" sz="900" spc="-1" strike="noStrike">
                        <a:latin typeface="PT Sans"/>
                      </a:endParaRPr>
                    </a:p>
                    <a:p>
                      <a:pPr algn="ctr"/>
                      <a:r>
                        <a:rPr b="1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четверг</a:t>
                      </a:r>
                      <a:endParaRPr b="0" lang="ru-RU" sz="900" spc="-1" strike="noStrike">
                        <a:latin typeface="PT Sans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1.«Движения в потоке» (Физкультурно- оздоровительная гимнастика).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  <a:p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2. «Основы финансовой безопасности: лекция от Сбербанка».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  <a:p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3.Федеральный проект. Онлайн лекция от Российского Общества "Знание".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/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09-00</a:t>
                      </a:r>
                      <a:endParaRPr b="0" lang="ru-RU" sz="900" spc="-1" strike="noStrike">
                        <a:latin typeface="PT Sans"/>
                      </a:endParaRPr>
                    </a:p>
                    <a:p>
                      <a:pPr algn="ctr"/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11-00</a:t>
                      </a:r>
                      <a:endParaRPr b="0" lang="ru-RU" sz="900" spc="-1" strike="noStrike">
                        <a:latin typeface="PT Sans"/>
                      </a:endParaRPr>
                    </a:p>
                    <a:p>
                      <a:pPr algn="ctr"/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12-00</a:t>
                      </a:r>
                      <a:endParaRPr b="0" lang="ru-RU" sz="900" spc="-1" strike="noStrike">
                        <a:latin typeface="PT Sans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666720">
                <a:tc>
                  <a:txBody>
                    <a:bodyPr>
                      <a:noAutofit/>
                    </a:bodyPr>
                    <a:p>
                      <a:pPr algn="ctr"/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10.07.2026</a:t>
                      </a:r>
                      <a:endParaRPr b="0" lang="ru-RU" sz="900" spc="-1" strike="noStrike">
                        <a:latin typeface="PT Sans"/>
                      </a:endParaRPr>
                    </a:p>
                    <a:p>
                      <a:pPr algn="ctr"/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пятница</a:t>
                      </a:r>
                      <a:endParaRPr b="0" lang="ru-RU" sz="900" spc="-1" strike="noStrike">
                        <a:latin typeface="PT Sans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1. «Охота на клубнику: дружеский поход» (</a:t>
                      </a: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По предварительной записи</a:t>
                      </a: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).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  <a:p>
                      <a:endParaRPr b="0" lang="ru-RU" sz="900" spc="-1" strike="noStrike">
                        <a:latin typeface="PT Sans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/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10-00</a:t>
                      </a:r>
                      <a:endParaRPr b="0" lang="ru-RU" sz="900" spc="-1" strike="noStrike">
                        <a:latin typeface="PT Sans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90600">
                <a:tc>
                  <a:txBody>
                    <a:bodyPr>
                      <a:noAutofit/>
                    </a:bodyPr>
                    <a:p>
                      <a:pPr algn="ctr"/>
                      <a:r>
                        <a:rPr b="1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13.07.2026</a:t>
                      </a:r>
                      <a:endParaRPr b="0" lang="ru-RU" sz="900" spc="-1" strike="noStrike">
                        <a:latin typeface="PT Sans"/>
                      </a:endParaRPr>
                    </a:p>
                    <a:p>
                      <a:pPr algn="ctr"/>
                      <a:r>
                        <a:rPr b="1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понедельник</a:t>
                      </a:r>
                      <a:endParaRPr b="0" lang="ru-RU" sz="900" spc="-1" strike="noStrike">
                        <a:latin typeface="PT Sans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1. «Экскурсия по музею спорта» (</a:t>
                      </a: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По предварительной записи</a:t>
                      </a: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).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/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09-00</a:t>
                      </a:r>
                      <a:endParaRPr b="0" lang="ru-RU" sz="900" spc="-1" strike="noStrike">
                        <a:latin typeface="PT Sans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41800">
                <a:tc>
                  <a:txBody>
                    <a:bodyPr>
                      <a:noAutofit/>
                    </a:bodyPr>
                    <a:p>
                      <a:pPr algn="ctr"/>
                      <a:r>
                        <a:rPr b="1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14.07.2026</a:t>
                      </a:r>
                      <a:endParaRPr b="0" lang="ru-RU" sz="900" spc="-1" strike="noStrike">
                        <a:latin typeface="PT Sans"/>
                      </a:endParaRPr>
                    </a:p>
                    <a:p>
                      <a:pPr algn="ctr"/>
                      <a:r>
                        <a:rPr b="1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вторник</a:t>
                      </a:r>
                      <a:endParaRPr b="0" lang="ru-RU" sz="900" spc="-1" strike="noStrike">
                        <a:latin typeface="PT Sans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1.«Движения в потоке» (Физкультурно- оздоровительная гимнастика).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  <a:p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2.Интеллектуальная игра «Это знают все (о химии)».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/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09-00</a:t>
                      </a:r>
                      <a:endParaRPr b="0" lang="ru-RU" sz="900" spc="-1" strike="noStrike">
                        <a:latin typeface="PT Sans"/>
                      </a:endParaRPr>
                    </a:p>
                    <a:p>
                      <a:pPr algn="ctr"/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11-00</a:t>
                      </a:r>
                      <a:endParaRPr b="0" lang="ru-RU" sz="900" spc="-1" strike="noStrike">
                        <a:latin typeface="PT Sans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85920">
                <a:tc>
                  <a:txBody>
                    <a:bodyPr>
                      <a:noAutofit/>
                    </a:bodyPr>
                    <a:p>
                      <a:pPr algn="ctr"/>
                      <a:r>
                        <a:rPr b="1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15.07.2026</a:t>
                      </a:r>
                      <a:endParaRPr b="0" lang="ru-RU" sz="900" spc="-1" strike="noStrike">
                        <a:latin typeface="PT Sans"/>
                      </a:endParaRPr>
                    </a:p>
                    <a:p>
                      <a:pPr algn="ctr"/>
                      <a:r>
                        <a:rPr b="1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среда</a:t>
                      </a:r>
                      <a:endParaRPr b="0" lang="ru-RU" sz="900" spc="-1" strike="noStrike">
                        <a:latin typeface="PT Sans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 </a:t>
                      </a: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1.«Движения в потоке» (Физкультурно- оздоровительная гимнастика).</a:t>
                      </a:r>
                      <a:endParaRPr b="0" lang="ru-RU" sz="900" spc="-1" strike="noStrike">
                        <a:latin typeface="PT Sans"/>
                      </a:endParaRPr>
                    </a:p>
                    <a:p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2. МК «Бисероплетение» ( </a:t>
                      </a: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По предварительной записи</a:t>
                      </a: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).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  <a:p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3.</a:t>
                      </a: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 </a:t>
                      </a: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С Союзом пенсионеров играем в настольный теннис, игры, боччу...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  <a:p>
                      <a:endParaRPr b="0" lang="ru-RU" sz="900" spc="-1" strike="noStrike">
                        <a:latin typeface="PT Sans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/>
                      <a:r>
                        <a:rPr b="0" lang="ru-RU" sz="900" spc="-1" strike="noStrike">
                          <a:latin typeface="PT Sans"/>
                        </a:rPr>
                        <a:t>09-00</a:t>
                      </a:r>
                      <a:endParaRPr b="0" lang="ru-RU" sz="900" spc="-1" strike="noStrike">
                        <a:latin typeface="Arial"/>
                      </a:endParaRPr>
                    </a:p>
                    <a:p>
                      <a:pPr algn="ctr"/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11-00</a:t>
                      </a:r>
                      <a:endParaRPr b="0" lang="ru-RU" sz="900" spc="-1" strike="noStrike">
                        <a:latin typeface="Arial"/>
                      </a:endParaRPr>
                    </a:p>
                    <a:p>
                      <a:pPr algn="ctr"/>
                      <a:r>
                        <a:rPr b="0" lang="ru-RU" sz="900" spc="-1" strike="noStrike">
                          <a:latin typeface="PT Sans"/>
                        </a:rPr>
                        <a:t>12-00</a:t>
                      </a:r>
                      <a:endParaRPr b="0" lang="ru-RU" sz="9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55480">
                <a:tc>
                  <a:txBody>
                    <a:bodyPr>
                      <a:noAutofit/>
                    </a:bodyPr>
                    <a:p>
                      <a:pPr algn="ctr"/>
                      <a:r>
                        <a:rPr b="1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16.07.2026</a:t>
                      </a:r>
                      <a:endParaRPr b="0" lang="ru-RU" sz="900" spc="-1" strike="noStrike">
                        <a:latin typeface="PT Sans"/>
                      </a:endParaRPr>
                    </a:p>
                    <a:p>
                      <a:pPr algn="ctr"/>
                      <a:r>
                        <a:rPr b="1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четверг</a:t>
                      </a:r>
                      <a:endParaRPr b="0" lang="ru-RU" sz="900" spc="-1" strike="noStrike">
                        <a:latin typeface="PT Sans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1. «Движения в потоке» (Физкультурно- оздоровительная гимнастика).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  <a:p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2.«Танцуют все» (разучиваем танец).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  <a:p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3. Федеральный проект. Онлайн лекция от Российского Общества "Знание"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/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09-00</a:t>
                      </a:r>
                      <a:endParaRPr b="0" lang="ru-RU" sz="900" spc="-1" strike="noStrike">
                        <a:latin typeface="PT Sans"/>
                      </a:endParaRPr>
                    </a:p>
                    <a:p>
                      <a:pPr algn="ctr"/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11-00</a:t>
                      </a:r>
                      <a:endParaRPr b="0" lang="ru-RU" sz="900" spc="-1" strike="noStrike">
                        <a:latin typeface="PT Sans"/>
                      </a:endParaRPr>
                    </a:p>
                    <a:p>
                      <a:pPr algn="ctr"/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12-00</a:t>
                      </a:r>
                      <a:endParaRPr b="0" lang="ru-RU" sz="900" spc="-1" strike="noStrike">
                        <a:latin typeface="PT Sans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668160">
                <a:tc>
                  <a:txBody>
                    <a:bodyPr>
                      <a:noAutofit/>
                    </a:bodyPr>
                    <a:p>
                      <a:pPr algn="ctr"/>
                      <a:r>
                        <a:rPr b="1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17.07.2026</a:t>
                      </a:r>
                      <a:endParaRPr b="0" lang="ru-RU" sz="900" spc="-1" strike="noStrike">
                        <a:latin typeface="PT Sans"/>
                      </a:endParaRPr>
                    </a:p>
                    <a:p>
                      <a:pPr algn="ctr"/>
                      <a:r>
                        <a:rPr b="1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пятница</a:t>
                      </a:r>
                      <a:endParaRPr b="0" lang="ru-RU" sz="900" spc="-1" strike="noStrike">
                        <a:latin typeface="PT Sans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1.</a:t>
                      </a: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«Территория здоровья» Скандинавская ходьба (встреча у Пешеходного моста).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  <a:p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1</a:t>
                      </a:r>
                      <a:r>
                        <a:rPr b="0" lang="ru-RU" sz="900" spc="-1" strike="noStrike">
                          <a:solidFill>
                            <a:srgbClr val="ff0000"/>
                          </a:solidFill>
                          <a:latin typeface="PT Sans"/>
                          <a:ea typeface="PT Sans"/>
                        </a:rPr>
                        <a:t>.</a:t>
                      </a: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Прогулка «До каменных ворот». </a:t>
                      </a: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(</a:t>
                      </a: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По предварительной записи</a:t>
                      </a: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).</a:t>
                      </a:r>
                      <a:endParaRPr b="0" lang="ru-RU" sz="900" spc="-1" strike="noStrike">
                        <a:latin typeface="PT Sans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/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09-00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  <a:p>
                      <a:pPr algn="ctr"/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  <a:p>
                      <a:pPr algn="ctr"/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12-00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CustomShape 1"/>
          <p:cNvSpPr/>
          <p:nvPr/>
        </p:nvSpPr>
        <p:spPr>
          <a:xfrm>
            <a:off x="6375240" y="7937640"/>
            <a:ext cx="812520" cy="8125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2" name="CustomShape 2"/>
          <p:cNvSpPr/>
          <p:nvPr/>
        </p:nvSpPr>
        <p:spPr>
          <a:xfrm>
            <a:off x="4822920" y="316800"/>
            <a:ext cx="2313720" cy="1864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>
            <a:noAutofit/>
          </a:bodyPr>
          <a:p>
            <a:pPr marL="439560" indent="-424800" algn="r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ru-RU" sz="2700" spc="-12" strike="noStrike">
                <a:solidFill>
                  <a:srgbClr val="ffffff"/>
                </a:solidFill>
                <a:latin typeface="Calibri"/>
                <a:ea typeface="DejaVu Sans"/>
              </a:rPr>
              <a:t>МЕРОПРИЯТИЯ </a:t>
            </a:r>
            <a:r>
              <a:rPr b="1" lang="ru-RU" sz="2700" spc="-1" strike="noStrike">
                <a:solidFill>
                  <a:srgbClr val="ffffff"/>
                </a:solidFill>
                <a:latin typeface="Calibri"/>
                <a:ea typeface="DejaVu Sans"/>
              </a:rPr>
              <a:t>НА</a:t>
            </a:r>
            <a:r>
              <a:rPr b="1" lang="ru-RU" sz="2700" spc="-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2700" spc="-12" strike="noStrike">
                <a:solidFill>
                  <a:srgbClr val="ffffff"/>
                </a:solidFill>
                <a:latin typeface="Calibri"/>
                <a:ea typeface="DejaVu Sans"/>
              </a:rPr>
              <a:t>ЯНВАРЬ</a:t>
            </a:r>
            <a:br/>
            <a:r>
              <a:rPr b="1" lang="ru-RU" sz="2700" spc="-21" strike="noStrike">
                <a:solidFill>
                  <a:srgbClr val="ffffff"/>
                </a:solidFill>
                <a:latin typeface="Calibri"/>
                <a:ea typeface="DejaVu Sans"/>
              </a:rPr>
              <a:t>2026</a:t>
            </a:r>
            <a:endParaRPr b="0" lang="ru-RU" sz="2700" spc="-1" strike="noStrike">
              <a:latin typeface="Arial"/>
            </a:endParaRPr>
          </a:p>
        </p:txBody>
      </p:sp>
      <p:graphicFrame>
        <p:nvGraphicFramePr>
          <p:cNvPr id="73" name="Table 3"/>
          <p:cNvGraphicFramePr/>
          <p:nvPr/>
        </p:nvGraphicFramePr>
        <p:xfrm>
          <a:off x="392400" y="614160"/>
          <a:ext cx="6911640" cy="6159240"/>
        </p:xfrm>
        <a:graphic>
          <a:graphicData uri="http://schemas.openxmlformats.org/drawingml/2006/table">
            <a:tbl>
              <a:tblPr/>
              <a:tblGrid>
                <a:gridCol w="876600"/>
                <a:gridCol w="5362560"/>
                <a:gridCol w="672840"/>
              </a:tblGrid>
              <a:tr h="361800"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900" spc="-1" strike="noStrike">
                          <a:solidFill>
                            <a:srgbClr val="ffffff"/>
                          </a:solidFill>
                          <a:latin typeface="PT Sans"/>
                        </a:rPr>
                        <a:t>Дата </a:t>
                      </a:r>
                      <a:endParaRPr b="0" lang="ru-RU" sz="900" spc="-1" strike="noStrike">
                        <a:latin typeface="PT Sans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900" spc="-1" strike="noStrike">
                          <a:solidFill>
                            <a:srgbClr val="ffffff"/>
                          </a:solidFill>
                          <a:latin typeface="PT Sans"/>
                        </a:rPr>
                        <a:t>Мероприятие</a:t>
                      </a:r>
                      <a:endParaRPr b="0" lang="ru-RU" sz="900" spc="-1" strike="noStrike">
                        <a:latin typeface="PT Sans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900" spc="-1" strike="noStrike">
                          <a:solidFill>
                            <a:srgbClr val="ffffff"/>
                          </a:solidFill>
                          <a:latin typeface="PT Sans"/>
                        </a:rPr>
                        <a:t>Время</a:t>
                      </a:r>
                      <a:endParaRPr b="0" lang="ru-RU" sz="900" spc="-1" strike="noStrike">
                        <a:latin typeface="PT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900" spc="-1" strike="noStrike">
                          <a:solidFill>
                            <a:srgbClr val="ffffff"/>
                          </a:solidFill>
                          <a:latin typeface="PT Sans"/>
                        </a:rPr>
                        <a:t>начала</a:t>
                      </a:r>
                      <a:endParaRPr b="0" lang="ru-RU" sz="900" spc="-1" strike="noStrike">
                        <a:latin typeface="PT Sans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426960">
                <a:tc>
                  <a:txBody>
                    <a:bodyPr>
                      <a:noAutofit/>
                    </a:bodyPr>
                    <a:p>
                      <a:pPr algn="ctr"/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20.07</a:t>
                      </a:r>
                      <a:r>
                        <a:rPr b="1" lang="ru-RU" sz="9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.2026</a:t>
                      </a:r>
                      <a:endParaRPr b="0" lang="ru-RU" sz="900" spc="-1" strike="noStrike">
                        <a:latin typeface="PT Sans"/>
                      </a:endParaRPr>
                    </a:p>
                    <a:p>
                      <a:pPr algn="ctr"/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понедельник</a:t>
                      </a:r>
                      <a:endParaRPr b="0" lang="ru-RU" sz="900" spc="-1" strike="noStrike">
                        <a:latin typeface="PT Sans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1.«Территория здоровья» Скандинавская ходьба (встреча у Пешеходного моста).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  <a:p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2. Показ художественного фильма. 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/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09-00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  <a:p>
                      <a:pPr algn="ctr"/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  <a:p>
                      <a:pPr algn="ctr"/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11-00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47560">
                <a:tc>
                  <a:txBody>
                    <a:bodyPr>
                      <a:noAutofit/>
                    </a:bodyPr>
                    <a:p>
                      <a:pPr algn="ctr"/>
                      <a:r>
                        <a:rPr b="1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21.07.</a:t>
                      </a:r>
                      <a:r>
                        <a:rPr b="1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2026</a:t>
                      </a:r>
                      <a:endParaRPr b="0" lang="ru-RU" sz="900" spc="-1" strike="noStrike">
                        <a:latin typeface="PT Sans"/>
                      </a:endParaRPr>
                    </a:p>
                    <a:p>
                      <a:pPr algn="ctr"/>
                      <a:r>
                        <a:rPr b="1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вторник</a:t>
                      </a:r>
                      <a:endParaRPr b="0" lang="ru-RU" sz="900" spc="-1" strike="noStrike">
                        <a:latin typeface="PT Sans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1.«Движения в потоке» (Физкультурно- оздоровительная гимнастика).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  <a:p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2. Интеллектуальная игра «Сундучок семейных улыбок».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  <a:p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3.</a:t>
                      </a: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 </a:t>
                      </a: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С Союзом пенсионеров играем в настольный теннис, игры, боччу..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/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09-00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  <a:p>
                      <a:pPr algn="ctr"/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11-00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405000">
                <a:tc>
                  <a:txBody>
                    <a:bodyPr>
                      <a:noAutofit/>
                    </a:bodyPr>
                    <a:p>
                      <a:pPr algn="ctr"/>
                      <a:r>
                        <a:rPr b="1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22.07.</a:t>
                      </a:r>
                      <a:r>
                        <a:rPr b="1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2026</a:t>
                      </a:r>
                      <a:endParaRPr b="0" lang="ru-RU" sz="900" spc="-1" strike="noStrike">
                        <a:latin typeface="Times New Roman"/>
                      </a:endParaRPr>
                    </a:p>
                    <a:p>
                      <a:pPr algn="ctr"/>
                      <a:r>
                        <a:rPr b="1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среда</a:t>
                      </a:r>
                      <a:endParaRPr b="0" lang="ru-RU" sz="900" spc="-1" strike="noStrike">
                        <a:latin typeface="Times New Roman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1. «</a:t>
                      </a: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Движения в потоке» (Физкультурно- оздоровительная гимнастика)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  <a:p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2.  Консультация по пенсионной грамотности (</a:t>
                      </a: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По предварительной записи</a:t>
                      </a: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).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/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09-00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  <a:p>
                      <a:pPr algn="ctr"/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11-00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612000">
                <a:tc>
                  <a:txBody>
                    <a:bodyPr>
                      <a:noAutofit/>
                    </a:bodyPr>
                    <a:p>
                      <a:pPr algn="ctr"/>
                      <a:r>
                        <a:rPr b="1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23.07.</a:t>
                      </a:r>
                      <a:r>
                        <a:rPr b="1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2026</a:t>
                      </a:r>
                      <a:endParaRPr b="0" lang="ru-RU" sz="900" spc="-1" strike="noStrike">
                        <a:latin typeface="PT Sans"/>
                      </a:endParaRPr>
                    </a:p>
                    <a:p>
                      <a:pPr algn="ctr"/>
                      <a:r>
                        <a:rPr b="1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четверг</a:t>
                      </a:r>
                      <a:endParaRPr b="0" lang="ru-RU" sz="900" spc="-1" strike="noStrike">
                        <a:latin typeface="PT Sans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1.«Движения в потоке» (Физкультурно- оздоровительная гимнастика).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2.Федеральный проект. Онлайн лекция от РО"Знание". 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3. Фильм от Русского географического общества.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/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09-00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  <a:p>
                      <a:pPr algn="ctr"/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12-00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  <a:p>
                      <a:pPr algn="ctr"/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12-00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471960">
                <a:tc>
                  <a:txBody>
                    <a:bodyPr>
                      <a:noAutofit/>
                    </a:bodyPr>
                    <a:p>
                      <a:pPr algn="ctr"/>
                      <a:r>
                        <a:rPr b="1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24.07.</a:t>
                      </a:r>
                      <a:r>
                        <a:rPr b="1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2026</a:t>
                      </a:r>
                      <a:endParaRPr b="0" lang="ru-RU" sz="900" spc="-1" strike="noStrike">
                        <a:latin typeface="PT Sans"/>
                      </a:endParaRPr>
                    </a:p>
                    <a:p>
                      <a:pPr algn="ctr"/>
                      <a:r>
                        <a:rPr b="1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пятница </a:t>
                      </a:r>
                      <a:endParaRPr b="0" lang="ru-RU" sz="900" spc="-1" strike="noStrike">
                        <a:latin typeface="PT Sans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1.«Помощь СВО»</a:t>
                      </a: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 (ЗАПИСЬ на 09-00, 11-00, 13-00).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  <a:p>
                      <a:endParaRPr b="0" lang="ru-RU" sz="900" spc="-1" strike="noStrike">
                        <a:latin typeface="PT Sans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/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09-00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47200">
                <a:tc>
                  <a:txBody>
                    <a:bodyPr>
                      <a:noAutofit/>
                    </a:bodyPr>
                    <a:p>
                      <a:pPr algn="ctr"/>
                      <a:r>
                        <a:rPr b="1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27.07.</a:t>
                      </a:r>
                      <a:r>
                        <a:rPr b="1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.2026</a:t>
                      </a:r>
                      <a:endParaRPr b="0" lang="ru-RU" sz="900" spc="-1" strike="noStrike">
                        <a:latin typeface="PT Sans"/>
                      </a:endParaRPr>
                    </a:p>
                    <a:p>
                      <a:pPr algn="ctr"/>
                      <a:r>
                        <a:rPr b="1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понедельник</a:t>
                      </a:r>
                      <a:endParaRPr b="0" lang="ru-RU" sz="900" spc="-1" strike="noStrike">
                        <a:latin typeface="PT Sans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1. Выездная экскурсия в ботанический сад г. Екатеринбурга.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  <a:p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(</a:t>
                      </a: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По предварительной записи</a:t>
                      </a: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). 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/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08-00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solidFill>
                      <a:srgbClr val="d0d8e7"/>
                    </a:solidFill>
                  </a:tcPr>
                </a:tc>
              </a:tr>
              <a:tr h="573120">
                <a:tc>
                  <a:txBody>
                    <a:bodyPr>
                      <a:noAutofit/>
                    </a:bodyPr>
                    <a:p>
                      <a:pPr algn="ctr"/>
                      <a:r>
                        <a:rPr b="0" lang="ru-RU" sz="900" spc="-1" strike="noStrike">
                          <a:latin typeface="PT Sans"/>
                        </a:rPr>
                        <a:t>28.072026</a:t>
                      </a:r>
                      <a:endParaRPr b="0" lang="ru-RU" sz="900" spc="-1" strike="noStrike">
                        <a:latin typeface="PT Sans"/>
                      </a:endParaRPr>
                    </a:p>
                    <a:p>
                      <a:pPr algn="ctr"/>
                      <a:r>
                        <a:rPr b="0" lang="ru-RU" sz="900" spc="-1" strike="noStrike">
                          <a:latin typeface="PT Sans"/>
                        </a:rPr>
                        <a:t>вторник</a:t>
                      </a:r>
                      <a:endParaRPr b="0" lang="ru-RU" sz="900" spc="-1" strike="noStrike">
                        <a:latin typeface="PT Sans"/>
                      </a:endParaRPr>
                    </a:p>
                  </a:txBody>
                  <a:tcPr marL="91440" marR="91440"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r>
                        <a:rPr b="0" lang="ru-RU" sz="900" spc="-1" strike="noStrike">
                          <a:latin typeface="PT Sans"/>
                        </a:rPr>
                        <a:t>1.«Движения в потоке» (Физкультурно- оздоровительная гимнастика).</a:t>
                      </a:r>
                      <a:endParaRPr b="0" lang="ru-RU" sz="900" spc="-1" strike="noStrike">
                        <a:latin typeface="PT Sans"/>
                      </a:endParaRPr>
                    </a:p>
                    <a:p>
                      <a:r>
                        <a:rPr b="0" lang="ru-RU" sz="900" spc="-1" strike="noStrike">
                          <a:latin typeface="PT Sans"/>
                        </a:rPr>
                        <a:t>2. «Рисование»  (По предварительной записи).</a:t>
                      </a:r>
                      <a:endParaRPr b="0" lang="ru-RU" sz="900" spc="-1" strike="noStrike">
                        <a:latin typeface="PT Sans"/>
                      </a:endParaRPr>
                    </a:p>
                  </a:txBody>
                  <a:tcPr marL="91440" marR="91440"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/>
                      <a:r>
                        <a:rPr b="0" lang="ru-RU" sz="900" spc="-1" strike="noStrike">
                          <a:latin typeface="PT Sans"/>
                        </a:rPr>
                        <a:t>09-00</a:t>
                      </a:r>
                      <a:endParaRPr b="0" lang="ru-RU" sz="900" spc="-1" strike="noStrike">
                        <a:latin typeface="PT Sans"/>
                      </a:endParaRPr>
                    </a:p>
                    <a:p>
                      <a:pPr algn="ctr"/>
                      <a:r>
                        <a:rPr b="0" lang="ru-RU" sz="900" spc="-1" strike="noStrike">
                          <a:latin typeface="PT Sans"/>
                        </a:rPr>
                        <a:t>11-00</a:t>
                      </a:r>
                      <a:endParaRPr b="0" lang="ru-RU" sz="900" spc="-1" strike="noStrike">
                        <a:latin typeface="PT Sans"/>
                      </a:endParaRPr>
                    </a:p>
                  </a:txBody>
                  <a:tcPr marL="91440" marR="91440">
                    <a:solidFill>
                      <a:srgbClr val="d0d8e7"/>
                    </a:solidFill>
                  </a:tcPr>
                </a:tc>
              </a:tr>
              <a:tr h="393480">
                <a:tc>
                  <a:txBody>
                    <a:bodyPr>
                      <a:noAutofit/>
                    </a:bodyPr>
                    <a:p>
                      <a:pPr algn="ctr"/>
                      <a:r>
                        <a:rPr b="0" lang="ru-RU" sz="900" spc="-1" strike="noStrike">
                          <a:latin typeface="PT Sans"/>
                        </a:rPr>
                        <a:t>29.07.2026</a:t>
                      </a:r>
                      <a:endParaRPr b="0" lang="ru-RU" sz="900" spc="-1" strike="noStrike">
                        <a:latin typeface="PT Sans"/>
                      </a:endParaRPr>
                    </a:p>
                    <a:p>
                      <a:pPr algn="ctr"/>
                      <a:r>
                        <a:rPr b="0" lang="ru-RU" sz="900" spc="-1" strike="noStrike">
                          <a:latin typeface="PT Sans"/>
                        </a:rPr>
                        <a:t>среда</a:t>
                      </a:r>
                      <a:endParaRPr b="0" lang="ru-RU" sz="900" spc="-1" strike="noStrike">
                        <a:latin typeface="PT Sans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1.«Движения в потоке» (Физкультурно- оздоровительная гимнастика).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  <a:p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2«Поем вместе»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  <a:p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3. </a:t>
                      </a: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С Союзом пенсионеров играем в настольный теннис, игры, боччу..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/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09-00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  <a:p>
                      <a:pPr algn="ctr"/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11-00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  <a:p>
                      <a:pPr algn="ctr"/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12-00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1880">
                <a:tc>
                  <a:txBody>
                    <a:bodyPr>
                      <a:noAutofit/>
                    </a:bodyPr>
                    <a:p>
                      <a:pPr algn="ctr"/>
                      <a:r>
                        <a:rPr b="0" lang="ru-RU" sz="900" spc="-1" strike="noStrike">
                          <a:latin typeface="PT Sans"/>
                        </a:rPr>
                        <a:t>30.07.2026</a:t>
                      </a:r>
                      <a:endParaRPr b="0" lang="ru-RU" sz="900" spc="-1" strike="noStrike">
                        <a:latin typeface="PT Sans"/>
                      </a:endParaRPr>
                    </a:p>
                    <a:p>
                      <a:pPr algn="ctr"/>
                      <a:r>
                        <a:rPr b="0" lang="ru-RU" sz="900" spc="-1" strike="noStrike">
                          <a:latin typeface="PT Sans"/>
                        </a:rPr>
                        <a:t>четверг</a:t>
                      </a:r>
                      <a:endParaRPr b="0" lang="ru-RU" sz="900" spc="-1" strike="noStrike">
                        <a:latin typeface="PT Sans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1.«Движения в потоке» (Физкультурно- оздоровительная гимнастика).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2.Федеральный проект. Онлайн лекция от РО"Знание" .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3. Фильм от Русского географического общества.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/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09-00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  <a:p>
                      <a:pPr algn="ctr"/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12-00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  <a:p>
                      <a:pPr algn="ctr"/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12-00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1880">
                <a:tc>
                  <a:txBody>
                    <a:bodyPr>
                      <a:noAutofit/>
                    </a:bodyPr>
                    <a:p>
                      <a:pPr algn="ctr"/>
                      <a:r>
                        <a:rPr b="0" lang="ru-RU" sz="900" spc="-1" strike="noStrike">
                          <a:latin typeface="PT Sans"/>
                        </a:rPr>
                        <a:t>31.07.2026</a:t>
                      </a:r>
                      <a:endParaRPr b="0" lang="ru-RU" sz="900" spc="-1" strike="noStrike">
                        <a:latin typeface="PT Sans"/>
                      </a:endParaRPr>
                    </a:p>
                    <a:p>
                      <a:pPr algn="ctr"/>
                      <a:r>
                        <a:rPr b="0" lang="ru-RU" sz="900" spc="-1" strike="noStrike">
                          <a:latin typeface="PT Sans"/>
                        </a:rPr>
                        <a:t>пятница </a:t>
                      </a:r>
                      <a:endParaRPr b="0" lang="ru-RU" sz="900" spc="-1" strike="noStrike">
                        <a:latin typeface="PT Sans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1.</a:t>
                      </a: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Пешая прогулка </a:t>
                      </a: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 до  скалы «Мамонт»</a:t>
                      </a: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(</a:t>
                      </a: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По предварительной записи</a:t>
                      </a: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).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/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11-00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PT Sans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sp>
        <p:nvSpPr>
          <p:cNvPr id="74" name="CustomShape 4"/>
          <p:cNvSpPr/>
          <p:nvPr/>
        </p:nvSpPr>
        <p:spPr>
          <a:xfrm>
            <a:off x="97200" y="6566040"/>
            <a:ext cx="7359840" cy="3534120"/>
          </a:xfrm>
          <a:custGeom>
            <a:avLst/>
            <a:gdLst/>
            <a:ah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5" name="CustomShape 5"/>
          <p:cNvSpPr/>
          <p:nvPr/>
        </p:nvSpPr>
        <p:spPr>
          <a:xfrm>
            <a:off x="2581560" y="6912000"/>
            <a:ext cx="3960720" cy="1136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>
            <a:spAutoFit/>
          </a:bodyPr>
          <a:p>
            <a:pPr marL="12600" indent="1948680">
              <a:lnSpc>
                <a:spcPct val="113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b="1" lang="ru-RU" sz="1600" spc="-66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работы:          понедельник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Arial"/>
              </a:rPr>
              <a:t>четверг 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Arial"/>
              </a:rPr>
              <a:t>08:30</a:t>
            </a:r>
            <a:r>
              <a:rPr b="1" lang="ru-RU" sz="1600" spc="-7" strike="noStrike">
                <a:solidFill>
                  <a:srgbClr val="58595b"/>
                </a:solidFill>
                <a:latin typeface="Calibri"/>
                <a:ea typeface="Arial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Arial"/>
              </a:rPr>
              <a:t>- 17:30</a:t>
            </a:r>
            <a:endParaRPr b="0" lang="ru-RU" sz="1600" spc="-1" strike="noStrike">
              <a:latin typeface="Arial"/>
            </a:endParaRPr>
          </a:p>
          <a:p>
            <a:pPr marL="12600" indent="1948680">
              <a:lnSpc>
                <a:spcPct val="113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Arial"/>
              </a:rPr>
              <a:t>пятница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Arial"/>
              </a:rPr>
              <a:t>08:30</a:t>
            </a:r>
            <a:r>
              <a:rPr b="1" lang="ru-RU" sz="1600" spc="-7" strike="noStrike">
                <a:solidFill>
                  <a:srgbClr val="58595b"/>
                </a:solidFill>
                <a:latin typeface="Calibri"/>
                <a:ea typeface="Arial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Arial"/>
              </a:rPr>
              <a:t>–</a:t>
            </a:r>
            <a:r>
              <a:rPr b="1" lang="ru-RU" sz="1600" spc="-15" strike="noStrike">
                <a:solidFill>
                  <a:srgbClr val="58595b"/>
                </a:solidFill>
                <a:latin typeface="Calibri"/>
                <a:ea typeface="Arial"/>
              </a:rPr>
              <a:t> </a:t>
            </a:r>
            <a:r>
              <a:rPr b="1" lang="ru-RU" sz="1600" spc="-21" strike="noStrike">
                <a:solidFill>
                  <a:srgbClr val="58595b"/>
                </a:solidFill>
                <a:latin typeface="Calibri"/>
                <a:ea typeface="Arial"/>
              </a:rPr>
              <a:t>16:30</a:t>
            </a:r>
            <a:endParaRPr b="0" lang="ru-RU" sz="1600" spc="-1" strike="noStrike">
              <a:latin typeface="Arial"/>
            </a:endParaRPr>
          </a:p>
          <a:p>
            <a:pPr marL="12600" indent="1948680">
              <a:lnSpc>
                <a:spcPct val="113000"/>
              </a:lnSpc>
              <a:spcBef>
                <a:spcPts val="99"/>
              </a:spcBef>
              <a:tabLst>
                <a:tab algn="l" pos="0"/>
              </a:tabLst>
            </a:pPr>
            <a:endParaRPr b="0" lang="ru-RU" sz="1600" spc="-1" strike="noStrike">
              <a:latin typeface="Arial"/>
            </a:endParaRPr>
          </a:p>
        </p:txBody>
      </p:sp>
      <p:grpSp>
        <p:nvGrpSpPr>
          <p:cNvPr id="76" name="Group 6"/>
          <p:cNvGrpSpPr/>
          <p:nvPr/>
        </p:nvGrpSpPr>
        <p:grpSpPr>
          <a:xfrm>
            <a:off x="257040" y="7709040"/>
            <a:ext cx="1145160" cy="129960"/>
            <a:chOff x="257040" y="7709040"/>
            <a:chExt cx="1145160" cy="129960"/>
          </a:xfrm>
        </p:grpSpPr>
        <p:pic>
          <p:nvPicPr>
            <p:cNvPr id="77" name="object 36" descr=""/>
            <p:cNvPicPr/>
            <p:nvPr/>
          </p:nvPicPr>
          <p:blipFill>
            <a:blip r:embed="rId1"/>
            <a:stretch/>
          </p:blipFill>
          <p:spPr>
            <a:xfrm>
              <a:off x="257040" y="7709040"/>
              <a:ext cx="100440" cy="129960"/>
            </a:xfrm>
            <a:prstGeom prst="rect">
              <a:avLst/>
            </a:prstGeom>
            <a:ln>
              <a:noFill/>
            </a:ln>
          </p:spPr>
        </p:pic>
        <p:sp>
          <p:nvSpPr>
            <p:cNvPr id="78" name="CustomShape 7"/>
            <p:cNvSpPr/>
            <p:nvPr/>
          </p:nvSpPr>
          <p:spPr>
            <a:xfrm>
              <a:off x="384120" y="7710840"/>
              <a:ext cx="91800" cy="126720"/>
            </a:xfrm>
            <a:custGeom>
              <a:avLst/>
              <a:gdLst/>
              <a:ah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79" name="object 38" descr=""/>
            <p:cNvPicPr/>
            <p:nvPr/>
          </p:nvPicPr>
          <p:blipFill>
            <a:blip r:embed="rId2"/>
            <a:stretch/>
          </p:blipFill>
          <p:spPr>
            <a:xfrm>
              <a:off x="501480" y="7709040"/>
              <a:ext cx="289440" cy="12996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80" name="object 39" descr=""/>
            <p:cNvPicPr/>
            <p:nvPr/>
          </p:nvPicPr>
          <p:blipFill>
            <a:blip r:embed="rId3"/>
            <a:stretch/>
          </p:blipFill>
          <p:spPr>
            <a:xfrm>
              <a:off x="814320" y="7709040"/>
              <a:ext cx="316440" cy="12996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81" name="object 40" descr=""/>
            <p:cNvPicPr/>
            <p:nvPr/>
          </p:nvPicPr>
          <p:blipFill>
            <a:blip r:embed="rId4"/>
            <a:stretch/>
          </p:blipFill>
          <p:spPr>
            <a:xfrm>
              <a:off x="1158120" y="7710840"/>
              <a:ext cx="107280" cy="12636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82" name="object 41" descr=""/>
            <p:cNvPicPr/>
            <p:nvPr/>
          </p:nvPicPr>
          <p:blipFill>
            <a:blip r:embed="rId5"/>
            <a:stretch/>
          </p:blipFill>
          <p:spPr>
            <a:xfrm>
              <a:off x="1292040" y="7710840"/>
              <a:ext cx="110160" cy="12816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83" name="CustomShape 8"/>
          <p:cNvSpPr/>
          <p:nvPr/>
        </p:nvSpPr>
        <p:spPr>
          <a:xfrm>
            <a:off x="196920" y="8072640"/>
            <a:ext cx="4899240" cy="1779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>
            <a:spAutoFit/>
          </a:bodyPr>
          <a:p>
            <a:pPr marL="12600">
              <a:lnSpc>
                <a:spcPct val="76000"/>
              </a:lnSpc>
              <a:spcBef>
                <a:spcPts val="1375"/>
              </a:spcBef>
            </a:pPr>
            <a:r>
              <a:rPr b="1" lang="ru-RU" sz="3300" spc="-12" strike="noStrike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b="1" lang="ru-RU" sz="3300" spc="-1" strike="noStrike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b="1" lang="ru-RU" sz="33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3300" spc="-1" strike="noStrike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b="1" lang="ru-RU" sz="33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3300" spc="-12" strike="noStrike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b="0" lang="ru-RU" sz="3300" spc="-1" strike="noStrike">
              <a:latin typeface="Arial"/>
            </a:endParaRPr>
          </a:p>
          <a:p>
            <a:pPr marL="12600">
              <a:lnSpc>
                <a:spcPts val="1429"/>
              </a:lnSpc>
              <a:spcBef>
                <a:spcPts val="1040"/>
              </a:spcBef>
            </a:pPr>
            <a:r>
              <a:rPr b="0" lang="ru-RU" sz="1800" spc="-1" strike="noStrike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b="0" lang="ru-RU" sz="1800" spc="-35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1800" spc="-12" strike="noStrike">
                <a:solidFill>
                  <a:srgbClr val="ffffff"/>
                </a:solidFill>
                <a:latin typeface="Calibri"/>
                <a:ea typeface="DejaVu Sans"/>
              </a:rPr>
              <a:t>контакты: </a:t>
            </a:r>
            <a:r>
              <a:rPr b="0" lang="ru-RU" sz="1800" spc="-12" strike="noStrike">
                <a:solidFill>
                  <a:srgbClr val="ffffff"/>
                </a:solidFill>
                <a:latin typeface="Calibri"/>
                <a:ea typeface="Tahoma"/>
              </a:rPr>
              <a:t>8(3439)32-67-20</a:t>
            </a:r>
            <a:endParaRPr b="0" lang="ru-RU" sz="1800" spc="-1" strike="noStrike">
              <a:latin typeface="Arial"/>
            </a:endParaRPr>
          </a:p>
          <a:p>
            <a:pPr marL="12600">
              <a:lnSpc>
                <a:spcPts val="1301"/>
              </a:lnSpc>
              <a:spcBef>
                <a:spcPts val="130"/>
              </a:spcBef>
            </a:pPr>
            <a:r>
              <a:rPr b="0" lang="ru-RU" sz="1800" spc="-1" strike="noStrike">
                <a:solidFill>
                  <a:srgbClr val="ffffff"/>
                </a:solidFill>
                <a:latin typeface="Calibri"/>
                <a:ea typeface="DejaVu Sans"/>
              </a:rPr>
              <a:t>Адрес: </a:t>
            </a:r>
            <a:r>
              <a:rPr b="0" lang="ru-RU" sz="1800" spc="-1" strike="noStrike">
                <a:solidFill>
                  <a:srgbClr val="ffffff"/>
                </a:solidFill>
                <a:latin typeface="Calibri"/>
                <a:ea typeface="Tahoma"/>
              </a:rPr>
              <a:t>г.Каменск- Уральский ул. Попова д.13, кабинет 301.</a:t>
            </a:r>
            <a:endParaRPr b="0" lang="ru-RU" sz="1800" spc="-1" strike="noStrike">
              <a:latin typeface="Arial"/>
            </a:endParaRPr>
          </a:p>
          <a:p>
            <a:pPr marL="126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Минеева Н.В., Усова Т.А.</a:t>
            </a:r>
            <a:endParaRPr b="0" lang="ru-RU" sz="1300" spc="-1" strike="noStrike">
              <a:latin typeface="Arial"/>
            </a:endParaRPr>
          </a:p>
        </p:txBody>
      </p:sp>
      <p:sp>
        <p:nvSpPr>
          <p:cNvPr id="84" name="CustomShape 9"/>
          <p:cNvSpPr/>
          <p:nvPr/>
        </p:nvSpPr>
        <p:spPr>
          <a:xfrm>
            <a:off x="6435000" y="7404120"/>
            <a:ext cx="812520" cy="8125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85" name="Рисунок 7" descr=""/>
          <p:cNvPicPr/>
          <p:nvPr/>
        </p:nvPicPr>
        <p:blipFill>
          <a:blip r:embed="rId6"/>
          <a:stretch/>
        </p:blipFill>
        <p:spPr>
          <a:xfrm>
            <a:off x="6482880" y="9164880"/>
            <a:ext cx="848520" cy="848520"/>
          </a:xfrm>
          <a:prstGeom prst="rect">
            <a:avLst/>
          </a:prstGeom>
          <a:ln>
            <a:noFill/>
          </a:ln>
        </p:spPr>
      </p:pic>
      <p:sp>
        <p:nvSpPr>
          <p:cNvPr id="86" name="CustomShape 10"/>
          <p:cNvSpPr/>
          <p:nvPr/>
        </p:nvSpPr>
        <p:spPr>
          <a:xfrm>
            <a:off x="6496200" y="8231400"/>
            <a:ext cx="914760" cy="708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>
            <a:spAutoFit/>
          </a:bodyPr>
          <a:p>
            <a:pPr marL="12600">
              <a:lnSpc>
                <a:spcPts val="799"/>
              </a:lnSpc>
              <a:spcBef>
                <a:spcPts val="261"/>
              </a:spcBef>
            </a:pPr>
            <a:r>
              <a:rPr b="0" lang="ru-RU" sz="800" spc="-1" strike="noStrike">
                <a:solidFill>
                  <a:srgbClr val="000000"/>
                </a:solidFill>
                <a:latin typeface="Calibri"/>
                <a:ea typeface="DejaVu Sans"/>
              </a:rPr>
              <a:t>Отделение Фонда пенсионного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  <a:spcBef>
                <a:spcPts val="261"/>
              </a:spcBef>
            </a:pPr>
            <a:r>
              <a:rPr b="0" lang="ru-RU" sz="800" spc="-1" strike="noStrike">
                <a:solidFill>
                  <a:srgbClr val="000000"/>
                </a:solidFill>
                <a:latin typeface="Calibri"/>
                <a:ea typeface="DejaVu Sans"/>
              </a:rPr>
              <a:t>и социального страхования РФ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  <a:spcBef>
                <a:spcPts val="261"/>
              </a:spcBef>
            </a:pPr>
            <a:r>
              <a:rPr b="0" lang="ru-RU" sz="800" spc="-1" strike="noStrike">
                <a:solidFill>
                  <a:srgbClr val="000000"/>
                </a:solidFill>
                <a:latin typeface="Calibri"/>
                <a:ea typeface="DejaVu Sans"/>
              </a:rPr>
              <a:t>по Свердловской области</a:t>
            </a:r>
            <a:endParaRPr b="0" lang="ru-RU" sz="800" spc="-1" strike="noStrike">
              <a:latin typeface="Arial"/>
            </a:endParaRPr>
          </a:p>
        </p:txBody>
      </p:sp>
      <p:pic>
        <p:nvPicPr>
          <p:cNvPr id="87" name="object 48" descr=""/>
          <p:cNvPicPr/>
          <p:nvPr/>
        </p:nvPicPr>
        <p:blipFill>
          <a:blip r:embed="rId7"/>
          <a:stretch/>
        </p:blipFill>
        <p:spPr>
          <a:xfrm>
            <a:off x="6542280" y="7556400"/>
            <a:ext cx="598680" cy="51372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</TotalTime>
  <Application>LibreOffice/6.4.7.2$Linux_X86_64 LibreOffice_project/155c490457025f32143219b3c36f6c1abf1f2442</Application>
  <Words>4984</Words>
  <Paragraphs>286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2025-12-23T03:41:00Z</dcterms:created>
  <dc:creator>Пользователь</dc:creator>
  <dc:description/>
  <dc:language>ru-RU</dc:language>
  <cp:lastModifiedBy/>
  <dcterms:modified xsi:type="dcterms:W3CDTF">2026-06-23T16:19:00Z</dcterms:modified>
  <cp:revision>109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Created">
    <vt:filetime>2025-11-10T09:00:00Z</vt:filetime>
  </property>
  <property fmtid="{D5CDD505-2E9C-101B-9397-08002B2CF9AE}" pid="4" name="Creator">
    <vt:lpwstr>Adobe InDesign 18.4 (Windows)</vt:lpwstr>
  </property>
  <property fmtid="{D5CDD505-2E9C-101B-9397-08002B2CF9AE}" pid="5" name="HiddenSlides">
    <vt:i4>0</vt:i4>
  </property>
  <property fmtid="{D5CDD505-2E9C-101B-9397-08002B2CF9AE}" pid="6" name="HyperlinksChanged">
    <vt:bool>0</vt:bool>
  </property>
  <property fmtid="{D5CDD505-2E9C-101B-9397-08002B2CF9AE}" pid="7" name="ICV">
    <vt:lpwstr/>
  </property>
  <property fmtid="{D5CDD505-2E9C-101B-9397-08002B2CF9AE}" pid="8" name="KSOProductBuildVer">
    <vt:lpwstr>1049-12.2.0.23196</vt:lpwstr>
  </property>
  <property fmtid="{D5CDD505-2E9C-101B-9397-08002B2CF9AE}" pid="9" name="LastSaved">
    <vt:filetime>2025-11-10T09:00:00Z</vt:filetime>
  </property>
  <property fmtid="{D5CDD505-2E9C-101B-9397-08002B2CF9AE}" pid="10" name="LinksUpToDate">
    <vt:bool>0</vt:bool>
  </property>
  <property fmtid="{D5CDD505-2E9C-101B-9397-08002B2CF9AE}" pid="11" name="MMClips">
    <vt:i4>0</vt:i4>
  </property>
  <property fmtid="{D5CDD505-2E9C-101B-9397-08002B2CF9AE}" pid="12" name="Notes">
    <vt:i4>0</vt:i4>
  </property>
  <property fmtid="{D5CDD505-2E9C-101B-9397-08002B2CF9AE}" pid="13" name="PresentationFormat">
    <vt:lpwstr>Произвольный</vt:lpwstr>
  </property>
  <property fmtid="{D5CDD505-2E9C-101B-9397-08002B2CF9AE}" pid="14" name="Producer">
    <vt:lpwstr>Adobe PDF Library 17.0</vt:lpwstr>
  </property>
  <property fmtid="{D5CDD505-2E9C-101B-9397-08002B2CF9AE}" pid="15" name="ScaleCrop">
    <vt:bool>0</vt:bool>
  </property>
  <property fmtid="{D5CDD505-2E9C-101B-9397-08002B2CF9AE}" pid="16" name="ShareDoc">
    <vt:bool>0</vt:bool>
  </property>
  <property fmtid="{D5CDD505-2E9C-101B-9397-08002B2CF9AE}" pid="17" name="Slides">
    <vt:i4>2</vt:i4>
  </property>
</Properties>
</file>