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hyperlink" Target="https://briefly.ru/yermolay/povest_o_petre_i_fevronii_muromskih/&quot; /t &quot;_blank" TargetMode="External"/><Relationship Id="rId20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image" Target="../media/image41.png"/><Relationship Id="rId11" Type="http://schemas.openxmlformats.org/officeDocument/2006/relationships/image" Target="../media/image42.png"/><Relationship Id="rId12" Type="http://schemas.openxmlformats.org/officeDocument/2006/relationships/image" Target="../media/image43.png"/><Relationship Id="rId13" Type="http://schemas.openxmlformats.org/officeDocument/2006/relationships/image" Target="../media/image44.png"/><Relationship Id="rId14" Type="http://schemas.openxmlformats.org/officeDocument/2006/relationships/image" Target="../media/image45.png"/><Relationship Id="rId15" Type="http://schemas.openxmlformats.org/officeDocument/2006/relationships/image" Target="../media/image46.png"/><Relationship Id="rId16" Type="http://schemas.openxmlformats.org/officeDocument/2006/relationships/image" Target="../media/image47.png"/><Relationship Id="rId17" Type="http://schemas.openxmlformats.org/officeDocument/2006/relationships/image" Target="../media/image48.png"/><Relationship Id="rId18" Type="http://schemas.openxmlformats.org/officeDocument/2006/relationships/image" Target="../media/image49.png"/><Relationship Id="rId19" Type="http://schemas.openxmlformats.org/officeDocument/2006/relationships/image" Target="../media/image50.png"/><Relationship Id="rId20" Type="http://schemas.openxmlformats.org/officeDocument/2006/relationships/image" Target="../media/image51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grpSp>
        <p:nvGrpSpPr>
          <p:cNvPr id="39" name="Группа 4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40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object 69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42200" y="316800"/>
            <a:ext cx="249264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ИЮЛЬ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47" name="object 77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Свердловской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48" name="Группа 5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49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79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1" name="object 80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2" name="object 81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3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84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6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86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8" name="object 87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59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90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2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95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7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3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2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1" name="Таблица 1"/>
          <p:cNvGraphicFramePr/>
          <p:nvPr/>
        </p:nvGraphicFramePr>
        <p:xfrm>
          <a:off x="504360" y="1859040"/>
          <a:ext cx="6321240" cy="8469360"/>
        </p:xfrm>
        <a:graphic>
          <a:graphicData uri="http://schemas.openxmlformats.org/drawingml/2006/table">
            <a:tbl>
              <a:tblPr/>
              <a:tblGrid>
                <a:gridCol w="784800"/>
                <a:gridCol w="4465800"/>
                <a:gridCol w="1071000"/>
              </a:tblGrid>
              <a:tr h="6296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04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«А память у нас не девичья!» (нейрогимнастика для мозга, тренируем память и внимание).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885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«Как давно вы были в ЗАГСе?!» (информационная встреча в рамках Всероссийской недели правовой помощи по вопросам защиты семей, приурочено к Дню семьи, любви и верности, ул. Мира, д. 63 здание Администрации).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Федеральный проект..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4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06.07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«Танцуют все!» (танцевальный кружок)..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7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«Песни от всей души» (вокальный кружок).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116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08.07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«Сказ о Петре и Февронии» (просмотр древнерусской</a:t>
                      </a:r>
                      <a:r>
                        <a:rPr b="0" lang="ru-RU" sz="1800" spc="-1" strike="noStrike" u="sng">
                          <a:solidFill>
                            <a:srgbClr val="0000ff"/>
                          </a:solidFill>
                          <a:uFillTx/>
                          <a:latin typeface="Times New Roman"/>
                          <a:ea typeface="Times New Roman"/>
                          <a:hlinkClick r:id="rId19"/>
                        </a:rPr>
                        <a:t>Повести о Петре и Февронии Муромских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которые стали идеалом супружеской верности и покровителями семьи,  в библиотеке им. А.С. Попова по ул. Мира, д. 66).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09.07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Федеральный проект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 descr=""/>
          <p:cNvPicPr/>
          <p:nvPr/>
        </p:nvPicPr>
        <p:blipFill>
          <a:blip r:embed="rId1"/>
          <a:stretch/>
        </p:blipFill>
        <p:spPr>
          <a:xfrm>
            <a:off x="3783960" y="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714200" y="192960"/>
            <a:ext cx="248724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 ИЮЛЬ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74" name="object 77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Свердловс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кой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75" name="Группа 5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76" name="object 78" descr=""/>
            <p:cNvPicPr/>
            <p:nvPr/>
          </p:nvPicPr>
          <p:blipFill>
            <a:blip r:embed="rId2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7" name="object 79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78" name="object 80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79" name="object 81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0" name="object 82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1" name="object 83" descr=""/>
            <p:cNvPicPr/>
            <p:nvPr/>
          </p:nvPicPr>
          <p:blipFill>
            <a:blip r:embed="rId4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82" name="object 84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83" name="object 85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4" name="object 86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85" name="object 87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86" name="object 88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7" name="object 89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88" name="object 90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89" name="object 91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0" name="object 92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1" name="object 93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2" name="object 94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95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94" name="object 9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97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96" name="Овал 2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97" name="Таблица 2"/>
          <p:cNvGraphicFramePr/>
          <p:nvPr/>
        </p:nvGraphicFramePr>
        <p:xfrm>
          <a:off x="576000" y="1857240"/>
          <a:ext cx="6607440" cy="4537800"/>
        </p:xfrm>
        <a:graphic>
          <a:graphicData uri="http://schemas.openxmlformats.org/drawingml/2006/table">
            <a:tbl>
              <a:tblPr/>
              <a:tblGrid>
                <a:gridCol w="750960"/>
                <a:gridCol w="4951440"/>
                <a:gridCol w="905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47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Calibri"/>
                        </a:rPr>
                        <a:t>10.07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Экскурсия (краеведческий музей г. Североуральск).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«Цветочный блюз» (рисование, </a:t>
                      </a: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обязательно записываться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Обучение пенсионной и финансовой грамотности + индивидуальное консультирование по пенсионным и социальным вопроса..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8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18720" rIns="1872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«Клубок идей» (вязание).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18720" marR="187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15.07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«Вся наша жизнь- игра!» (настольные игры в обществе инвалидов по ул. Мира, д.76).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16.07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«Ген высоты или как пройти на Эверест» (просмотр фильма Русского географического общества)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4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24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Обучение компьютерной грамотности (обязательно записываться).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Таблица 5"/>
          <p:cNvGraphicFramePr/>
          <p:nvPr/>
        </p:nvGraphicFramePr>
        <p:xfrm>
          <a:off x="635400" y="7867080"/>
          <a:ext cx="6652800" cy="381240"/>
        </p:xfrm>
        <a:graphic>
          <a:graphicData uri="http://schemas.openxmlformats.org/drawingml/2006/table">
            <a:tbl>
              <a:tblPr/>
              <a:tblGrid>
                <a:gridCol w="767520"/>
                <a:gridCol w="4951800"/>
                <a:gridCol w="933840"/>
              </a:tblGrid>
              <a:tr h="38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Таблица 3"/>
          <p:cNvGraphicFramePr/>
          <p:nvPr/>
        </p:nvGraphicFramePr>
        <p:xfrm>
          <a:off x="641160" y="8276040"/>
          <a:ext cx="6659640" cy="1216800"/>
        </p:xfrm>
        <a:graphic>
          <a:graphicData uri="http://schemas.openxmlformats.org/drawingml/2006/table">
            <a:tbl>
              <a:tblPr/>
              <a:tblGrid>
                <a:gridCol w="768240"/>
                <a:gridCol w="4956840"/>
                <a:gridCol w="934920"/>
              </a:tblGrid>
              <a:tr h="405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22.07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«Магия бусин!»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 (мастер-класс).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05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23.07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«На лбу написано!» (игра)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проект.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05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24.07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101" name="object 46"/>
          <p:cNvSpPr/>
          <p:nvPr/>
        </p:nvSpPr>
        <p:spPr>
          <a:xfrm>
            <a:off x="111240" y="7000200"/>
            <a:ext cx="7341120" cy="3579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2" name="Группа 4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103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4" name="object 69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5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6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7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8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498200" y="316800"/>
            <a:ext cx="263664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 ИЮЛЬ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br/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 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0" name="object 75"/>
          <p:cNvSpPr/>
          <p:nvPr/>
        </p:nvSpPr>
        <p:spPr>
          <a:xfrm>
            <a:off x="628920" y="8441640"/>
            <a:ext cx="5109480" cy="20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 г. Карпинск, ул. Пролетарская, д. 68, кабинет № 7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8(34383)3-43-15, 8-908-921-36-63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Докучаева Елена Владимировна 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11" name="object 76"/>
          <p:cNvSpPr/>
          <p:nvPr/>
        </p:nvSpPr>
        <p:spPr>
          <a:xfrm>
            <a:off x="3816000" y="7090200"/>
            <a:ext cx="341136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17:30          пятница 08:30-16:30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12" name="object 77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9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Свердлов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ской</a:t>
            </a:r>
            <a:r>
              <a:rPr b="0" lang="ru-RU" sz="800" spc="463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13" name="Группа 5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114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5" name="object 79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16" name="object 80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117" name="object 81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18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19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0" name="object 84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121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2" name="object 86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23" name="object 87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124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5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26" name="object 90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127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8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9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0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1" name="object 95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2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34" name="Прямоугольник: скругленные углы 3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Овал 2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6" name="object 9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137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8" name="Таблица 2"/>
          <p:cNvGraphicFramePr/>
          <p:nvPr/>
        </p:nvGraphicFramePr>
        <p:xfrm>
          <a:off x="513720" y="2231280"/>
          <a:ext cx="6527160" cy="1286640"/>
        </p:xfrm>
        <a:graphic>
          <a:graphicData uri="http://schemas.openxmlformats.org/drawingml/2006/table">
            <a:tbl>
              <a:tblPr/>
              <a:tblGrid>
                <a:gridCol w="809640"/>
                <a:gridCol w="4587480"/>
                <a:gridCol w="113040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6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27.07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«Фильм! Фильм! Фильм!» (кинопоказ в в библиотеке им. А.С. Попова по ул. Мира, д. 66).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" name="Таблица 4"/>
          <p:cNvGraphicFramePr/>
          <p:nvPr/>
        </p:nvGraphicFramePr>
        <p:xfrm>
          <a:off x="449280" y="3760200"/>
          <a:ext cx="6514920" cy="1103760"/>
        </p:xfrm>
        <a:graphic>
          <a:graphicData uri="http://schemas.openxmlformats.org/drawingml/2006/table">
            <a:tbl>
              <a:tblPr/>
              <a:tblGrid>
                <a:gridCol w="896400"/>
                <a:gridCol w="4528440"/>
                <a:gridCol w="1090440"/>
              </a:tblGrid>
              <a:tr h="1104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28.07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«Аллергия: как распознать, пережить и взять под контроль» (информационная встреча с представителем Центральной городской больницы).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0" name="Таблица 6"/>
          <p:cNvGraphicFramePr/>
          <p:nvPr/>
        </p:nvGraphicFramePr>
        <p:xfrm>
          <a:off x="444240" y="4909680"/>
          <a:ext cx="6479640" cy="70236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29.07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Финансовая грамотность (информационная встреча с представителем Сбербанка).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1" name="Таблица 7"/>
          <p:cNvGraphicFramePr/>
          <p:nvPr/>
        </p:nvGraphicFramePr>
        <p:xfrm>
          <a:off x="485640" y="5810040"/>
          <a:ext cx="6479640" cy="70236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702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30.07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«Физкульт-привет!» (утренняя зарядка).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Федеральный проект.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2" name="Таблица 8"/>
          <p:cNvGraphicFramePr/>
          <p:nvPr/>
        </p:nvGraphicFramePr>
        <p:xfrm>
          <a:off x="384840" y="6463080"/>
          <a:ext cx="6479640" cy="344520"/>
        </p:xfrm>
        <a:graphic>
          <a:graphicData uri="http://schemas.openxmlformats.org/drawingml/2006/table">
            <a:tbl>
              <a:tblPr/>
              <a:tblGrid>
                <a:gridCol w="771480"/>
                <a:gridCol w="4637520"/>
                <a:gridCol w="1071000"/>
              </a:tblGrid>
              <a:tr h="344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latin typeface="Times New Roman"/>
                        </a:rPr>
                        <a:t>31.07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«Ты- Мне, Я-Тебе!»  (настольный теннис).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Application>LibreOffice/7.2.2.2$Windows_X86_64 LibreOffice_project/02b2acce88a210515b4a5bb2e46cbfb63fe97d56</Application>
  <AppVersion>15.0000</AppVersion>
  <Words>675</Words>
  <Paragraphs>169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2026-06-24T13:56:45Z</dcterms:modified>
  <cp:revision>42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4</vt:i4>
  </property>
</Properties>
</file>