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Default Extension="fntdata" ContentType="application/x-fontdata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_rels/presentation.xml.rels" ContentType="application/vnd.openxmlformats-package.relationships+xml"/>
  <Override PartName="/ppt/presentation.xml" ContentType="application/vnd.openxmlformats-officedocument.presentationml.presentation.main+xml"/>
  <Override PartName="/ppt/slideMasters/_rels/slideMaster13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13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.xml.rels" ContentType="application/vnd.openxmlformats-package.relationships+xml"/>
  <Override PartName="/ppt/slideLayouts/slideLayout1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media/image13.png" ContentType="image/png"/>
  <Override PartName="/ppt/media/image18.png" ContentType="image/png"/>
  <Override PartName="/ppt/media/image20.png" ContentType="image/png"/>
  <Override PartName="/ppt/media/image12.png" ContentType="image/png"/>
  <Override PartName="/ppt/media/image4.png" ContentType="image/png"/>
  <Override PartName="/ppt/media/image19.png" ContentType="image/png"/>
  <Override PartName="/ppt/media/image14.png" ContentType="image/png"/>
  <Override PartName="/ppt/media/image5.png" ContentType="image/png"/>
  <Override PartName="/ppt/media/image15.png" ContentType="image/png"/>
  <Override PartName="/ppt/media/image17.png" ContentType="image/png"/>
  <Override PartName="/ppt/media/image9.png" ContentType="image/png"/>
  <Override PartName="/ppt/media/image6.png" ContentType="image/png"/>
  <Override PartName="/ppt/media/image1.png" ContentType="image/png"/>
  <Override PartName="/ppt/media/image10.png" ContentType="image/png"/>
  <Override PartName="/ppt/media/image16.png" ContentType="image/png"/>
  <Override PartName="/ppt/media/image3.png" ContentType="image/png"/>
  <Override PartName="/ppt/media/image2.png" ContentType="image/png"/>
  <Override PartName="/ppt/media/image11.png" ContentType="image/png"/>
  <Override PartName="/ppt/media/image7.png" ContentType="image/png"/>
  <Override PartName="/ppt/media/image8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</p:sldIdLst>
  <p:sldSz cx="7556500" cy="1069340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1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04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04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04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5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218916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2676960" y="2502000"/>
            <a:ext cx="218916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976280" y="2502000"/>
            <a:ext cx="218916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5"/>
          <p:cNvSpPr>
            <a:spLocks noGrp="1"/>
          </p:cNvSpPr>
          <p:nvPr>
            <p:ph type="body"/>
          </p:nvPr>
        </p:nvSpPr>
        <p:spPr>
          <a:xfrm>
            <a:off x="377640" y="5741640"/>
            <a:ext cx="218916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" name="PlaceHolder 6"/>
          <p:cNvSpPr>
            <a:spLocks noGrp="1"/>
          </p:cNvSpPr>
          <p:nvPr>
            <p:ph type="body"/>
          </p:nvPr>
        </p:nvSpPr>
        <p:spPr>
          <a:xfrm>
            <a:off x="2676960" y="5741640"/>
            <a:ext cx="218916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PlaceHolder 7"/>
          <p:cNvSpPr>
            <a:spLocks noGrp="1"/>
          </p:cNvSpPr>
          <p:nvPr>
            <p:ph type="body"/>
          </p:nvPr>
        </p:nvSpPr>
        <p:spPr>
          <a:xfrm>
            <a:off x="4976280" y="5741640"/>
            <a:ext cx="218916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040" cy="620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120" cy="620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5000" lnSpcReduction="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120" cy="620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5000" lnSpcReduction="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mediaAndTx" preserve="1">
  <p:cSld name="Centered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itle, 2 Content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120" cy="620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5000" lnSpcReduction="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itle Content and 2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120" cy="620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5000" lnSpcReduction="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Обычный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04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Обычный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04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04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Обычный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" name="PlaceHolder 5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ычный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218916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2676960" y="2502000"/>
            <a:ext cx="218916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body"/>
          </p:nvPr>
        </p:nvSpPr>
        <p:spPr>
          <a:xfrm>
            <a:off x="4976280" y="2502000"/>
            <a:ext cx="218916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/>
          </p:nvPr>
        </p:nvSpPr>
        <p:spPr>
          <a:xfrm>
            <a:off x="377640" y="5741640"/>
            <a:ext cx="218916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PlaceHolder 6"/>
          <p:cNvSpPr>
            <a:spLocks noGrp="1"/>
          </p:cNvSpPr>
          <p:nvPr>
            <p:ph type="body"/>
          </p:nvPr>
        </p:nvSpPr>
        <p:spPr>
          <a:xfrm>
            <a:off x="2676960" y="5741640"/>
            <a:ext cx="218916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" name="PlaceHolder 7"/>
          <p:cNvSpPr>
            <a:spLocks noGrp="1"/>
          </p:cNvSpPr>
          <p:nvPr>
            <p:ph type="body"/>
          </p:nvPr>
        </p:nvSpPr>
        <p:spPr>
          <a:xfrm>
            <a:off x="4976280" y="5741640"/>
            <a:ext cx="218916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ычный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Обычный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040" cy="620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Обычный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120" cy="620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5000" lnSpcReduction="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120" cy="620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5000" lnSpcReduction="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Обычный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mediaAndTx" preserve="1">
  <p:cSld name="Обычный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Обычный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120" cy="620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5000" lnSpcReduction="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Обычный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120" cy="620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5000" lnSpcReduction="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image" Target="../media/image18.png"/><Relationship Id="rId19" Type="http://schemas.openxmlformats.org/officeDocument/2006/relationships/image" Target="../media/image19.png"/><Relationship Id="rId20" Type="http://schemas.openxmlformats.org/officeDocument/2006/relationships/image" Target="../media/image20.png"/><Relationship Id="rId21" Type="http://schemas.openxmlformats.org/officeDocument/2006/relationships/slideLayout" Target="../slideLayouts/slideLayout5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Relationship Id="rId19" Type="http://schemas.openxmlformats.org/officeDocument/2006/relationships/image" Target="../media/image18.png"/><Relationship Id="rId20" Type="http://schemas.openxmlformats.org/officeDocument/2006/relationships/image" Target="../media/image19.png"/><Relationship Id="rId21" Type="http://schemas.openxmlformats.org/officeDocument/2006/relationships/slideLayout" Target="../slideLayouts/slideLayout17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image" Target="../media/image18.png"/><Relationship Id="rId19" Type="http://schemas.openxmlformats.org/officeDocument/2006/relationships/image" Target="../media/image19.png"/><Relationship Id="rId20" Type="http://schemas.openxmlformats.org/officeDocument/2006/relationships/image" Target="../media/image20.png"/><Relationship Id="rId21" Type="http://schemas.openxmlformats.org/officeDocument/2006/relationships/slideLayout" Target="../slideLayouts/slideLayout17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image" Target="../media/image18.png"/><Relationship Id="rId19" Type="http://schemas.openxmlformats.org/officeDocument/2006/relationships/image" Target="../media/image19.png"/><Relationship Id="rId20" Type="http://schemas.openxmlformats.org/officeDocument/2006/relationships/image" Target="../media/image20.png"/><Relationship Id="rId21" Type="http://schemas.openxmlformats.org/officeDocument/2006/relationships/slideLayout" Target="../slideLayouts/slideLayout1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image" Target="../media/image18.png"/><Relationship Id="rId19" Type="http://schemas.openxmlformats.org/officeDocument/2006/relationships/image" Target="../media/image19.png"/><Relationship Id="rId20" Type="http://schemas.openxmlformats.org/officeDocument/2006/relationships/image" Target="../media/image20.png"/><Relationship Id="rId21" Type="http://schemas.openxmlformats.org/officeDocument/2006/relationships/slideLayout" Target="../slideLayouts/slideLayout1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CustomShape 1"/>
          <p:cNvSpPr/>
          <p:nvPr/>
        </p:nvSpPr>
        <p:spPr>
          <a:xfrm>
            <a:off x="111240" y="7000200"/>
            <a:ext cx="7334640" cy="3572640"/>
          </a:xfrm>
          <a:custGeom>
            <a:avLst/>
            <a:gdLst>
              <a:gd name="textAreaLeft" fmla="*/ 0 w 7334640"/>
              <a:gd name="textAreaRight" fmla="*/ 7335000 w 7334640"/>
              <a:gd name="textAreaTop" fmla="*/ 0 h 3572640"/>
              <a:gd name="textAreaBottom" fmla="*/ 3573000 h 357264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grpSp>
        <p:nvGrpSpPr>
          <p:cNvPr id="75" name="Group 2"/>
          <p:cNvGrpSpPr/>
          <p:nvPr/>
        </p:nvGrpSpPr>
        <p:grpSpPr>
          <a:xfrm>
            <a:off x="644400" y="8176320"/>
            <a:ext cx="1136880" cy="121680"/>
            <a:chOff x="644400" y="8176320"/>
            <a:chExt cx="1136880" cy="121680"/>
          </a:xfrm>
        </p:grpSpPr>
        <p:pic>
          <p:nvPicPr>
            <p:cNvPr id="76" name="object 36" descr=""/>
            <p:cNvPicPr/>
            <p:nvPr/>
          </p:nvPicPr>
          <p:blipFill>
            <a:blip r:embed="rId1"/>
            <a:stretch/>
          </p:blipFill>
          <p:spPr>
            <a:xfrm>
              <a:off x="644400" y="8176320"/>
              <a:ext cx="92160" cy="1216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77" name="CustomShape 3"/>
            <p:cNvSpPr/>
            <p:nvPr/>
          </p:nvSpPr>
          <p:spPr>
            <a:xfrm>
              <a:off x="771480" y="8178120"/>
              <a:ext cx="83520" cy="118440"/>
            </a:xfrm>
            <a:custGeom>
              <a:avLst/>
              <a:gdLst>
                <a:gd name="textAreaLeft" fmla="*/ 0 w 83520"/>
                <a:gd name="textAreaRight" fmla="*/ 83880 w 83520"/>
                <a:gd name="textAreaTop" fmla="*/ 0 h 118440"/>
                <a:gd name="textAreaBottom" fmla="*/ 118800 h 11844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78" name="object 38" descr=""/>
            <p:cNvPicPr/>
            <p:nvPr/>
          </p:nvPicPr>
          <p:blipFill>
            <a:blip r:embed="rId2"/>
            <a:stretch/>
          </p:blipFill>
          <p:spPr>
            <a:xfrm>
              <a:off x="888840" y="8176320"/>
              <a:ext cx="281160" cy="1216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79" name="object 39" descr=""/>
            <p:cNvPicPr/>
            <p:nvPr/>
          </p:nvPicPr>
          <p:blipFill>
            <a:blip r:embed="rId3"/>
            <a:stretch/>
          </p:blipFill>
          <p:spPr>
            <a:xfrm>
              <a:off x="1201680" y="8176320"/>
              <a:ext cx="308160" cy="1216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80" name="object 40" descr=""/>
            <p:cNvPicPr/>
            <p:nvPr/>
          </p:nvPicPr>
          <p:blipFill>
            <a:blip r:embed="rId4"/>
            <a:stretch/>
          </p:blipFill>
          <p:spPr>
            <a:xfrm>
              <a:off x="1545480" y="8178120"/>
              <a:ext cx="99000" cy="1180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81" name="object 41" descr=""/>
            <p:cNvPicPr/>
            <p:nvPr/>
          </p:nvPicPr>
          <p:blipFill>
            <a:blip r:embed="rId5"/>
            <a:stretch/>
          </p:blipFill>
          <p:spPr>
            <a:xfrm>
              <a:off x="1679400" y="8178120"/>
              <a:ext cx="101880" cy="11988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82" name="CustomShape 4"/>
          <p:cNvSpPr/>
          <p:nvPr/>
        </p:nvSpPr>
        <p:spPr>
          <a:xfrm>
            <a:off x="4822920" y="316800"/>
            <a:ext cx="2305440" cy="185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81360" bIns="0" anchor="t">
            <a:noAutofit/>
          </a:bodyPr>
          <a:p>
            <a:pPr marL="439560" indent="-421200" algn="r">
              <a:lnSpc>
                <a:spcPts val="2701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ru-RU" sz="27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МЕРОПРИЯТИЯ </a:t>
            </a:r>
            <a:r>
              <a:rPr b="1" lang="ru-RU" sz="27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НА</a:t>
            </a:r>
            <a:r>
              <a:rPr b="1" lang="ru-RU" sz="2700" spc="-6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27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ЯНВАРЬ</a:t>
            </a:r>
            <a:br>
              <a:rPr sz="1800"/>
            </a:br>
            <a:r>
              <a:rPr b="1" lang="ru-RU" sz="2700" spc="-2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2026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CustomShape 5"/>
          <p:cNvSpPr/>
          <p:nvPr/>
        </p:nvSpPr>
        <p:spPr>
          <a:xfrm>
            <a:off x="628920" y="8441640"/>
            <a:ext cx="5103000" cy="202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4600" bIns="0" anchor="t">
            <a:spAutoFit/>
          </a:bodyPr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b="1" lang="ru-RU" sz="44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ПРИХОДИТЕ, </a:t>
            </a:r>
            <a:r>
              <a:rPr b="1" lang="ru-RU" sz="44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МЫ</a:t>
            </a:r>
            <a:r>
              <a:rPr b="1" lang="ru-RU" sz="4400" spc="-136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44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ВАС</a:t>
            </a:r>
            <a:r>
              <a:rPr b="1" lang="ru-RU" sz="4400" spc="-136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44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ЖДЕМ!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Наши</a:t>
            </a:r>
            <a:r>
              <a:rPr b="0" lang="ru-RU" sz="1300" spc="-34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0" lang="ru-RU" sz="13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контакты: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Адрес: ул. Лесников, 7, г. Алапаевск, каб. 203, 205</a:t>
            </a:r>
            <a:br>
              <a:rPr sz="1800"/>
            </a:b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Контактный номер: 8(34346)3-07-06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ФИО : Елисеева Алена Юрьевна, Юрьева Ирина Владимировна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CustomShape 6"/>
          <p:cNvSpPr/>
          <p:nvPr/>
        </p:nvSpPr>
        <p:spPr>
          <a:xfrm>
            <a:off x="6120000" y="8898120"/>
            <a:ext cx="1066320" cy="6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 anchor="t">
            <a:spAutoFit/>
          </a:bodyPr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Отделение Фонда</a:t>
            </a:r>
            <a:r>
              <a:rPr b="0" lang="ru-RU" sz="800" spc="448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пенсионного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b="0" lang="ru-RU" sz="8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и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социального</a:t>
            </a:r>
            <a:r>
              <a:rPr b="0" lang="ru-RU" sz="800" spc="448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страхования</a:t>
            </a:r>
            <a:r>
              <a:rPr b="0" lang="ru-RU" sz="8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0" lang="ru-RU" sz="800" spc="-26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РФ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b="0" lang="ru-RU" sz="8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по </a:t>
            </a:r>
            <a:r>
              <a:rPr b="0" lang="ru-RU" sz="800" spc="-2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Свердловской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области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85" name="Group 7"/>
          <p:cNvGrpSpPr/>
          <p:nvPr/>
        </p:nvGrpSpPr>
        <p:grpSpPr>
          <a:xfrm>
            <a:off x="512280" y="489240"/>
            <a:ext cx="2506680" cy="972000"/>
            <a:chOff x="512280" y="489240"/>
            <a:chExt cx="2506680" cy="972000"/>
          </a:xfrm>
        </p:grpSpPr>
        <p:pic>
          <p:nvPicPr>
            <p:cNvPr id="86" name="object 49" descr=""/>
            <p:cNvPicPr/>
            <p:nvPr/>
          </p:nvPicPr>
          <p:blipFill>
            <a:blip r:embed="rId6"/>
            <a:stretch/>
          </p:blipFill>
          <p:spPr>
            <a:xfrm>
              <a:off x="512280" y="489240"/>
              <a:ext cx="828360" cy="9460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87" name="CustomShape 8"/>
            <p:cNvSpPr/>
            <p:nvPr/>
          </p:nvSpPr>
          <p:spPr>
            <a:xfrm>
              <a:off x="1577160" y="814680"/>
              <a:ext cx="284040" cy="174240"/>
            </a:xfrm>
            <a:custGeom>
              <a:avLst/>
              <a:gdLst>
                <a:gd name="textAreaLeft" fmla="*/ 0 w 284040"/>
                <a:gd name="textAreaRight" fmla="*/ 284400 w 284040"/>
                <a:gd name="textAreaTop" fmla="*/ 0 h 174240"/>
                <a:gd name="textAreaBottom" fmla="*/ 174600 h 17424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88" name="Group 9"/>
            <p:cNvGrpSpPr/>
            <p:nvPr/>
          </p:nvGrpSpPr>
          <p:grpSpPr>
            <a:xfrm>
              <a:off x="1917720" y="814680"/>
              <a:ext cx="436680" cy="140040"/>
              <a:chOff x="1917720" y="814680"/>
              <a:chExt cx="436680" cy="140040"/>
            </a:xfrm>
          </p:grpSpPr>
          <p:sp>
            <p:nvSpPr>
              <p:cNvPr id="89" name="CustomShape 10"/>
              <p:cNvSpPr/>
              <p:nvPr/>
            </p:nvSpPr>
            <p:spPr>
              <a:xfrm>
                <a:off x="1917720" y="814680"/>
                <a:ext cx="279720" cy="140040"/>
              </a:xfrm>
              <a:custGeom>
                <a:avLst/>
                <a:gdLst>
                  <a:gd name="textAreaLeft" fmla="*/ 0 w 279720"/>
                  <a:gd name="textAreaRight" fmla="*/ 280080 w 279720"/>
                  <a:gd name="textAreaTop" fmla="*/ 0 h 140040"/>
                  <a:gd name="textAreaBottom" fmla="*/ 140400 h 14004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90" name="object 53" descr=""/>
              <p:cNvPicPr/>
              <p:nvPr/>
            </p:nvPicPr>
            <p:blipFill>
              <a:blip r:embed="rId7"/>
              <a:stretch/>
            </p:blipFill>
            <p:spPr>
              <a:xfrm>
                <a:off x="2244240" y="815040"/>
                <a:ext cx="110160" cy="13896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pic>
          <p:nvPicPr>
            <p:cNvPr id="91" name="object 54" descr=""/>
            <p:cNvPicPr/>
            <p:nvPr/>
          </p:nvPicPr>
          <p:blipFill>
            <a:blip r:embed="rId8"/>
            <a:stretch/>
          </p:blipFill>
          <p:spPr>
            <a:xfrm>
              <a:off x="1556640" y="1049760"/>
              <a:ext cx="148680" cy="142560"/>
            </a:xfrm>
            <a:prstGeom prst="rect">
              <a:avLst/>
            </a:prstGeom>
            <a:noFill/>
            <a:ln w="0">
              <a:noFill/>
            </a:ln>
          </p:spPr>
        </p:pic>
        <p:grpSp>
          <p:nvGrpSpPr>
            <p:cNvPr id="92" name="Group 11"/>
            <p:cNvGrpSpPr/>
            <p:nvPr/>
          </p:nvGrpSpPr>
          <p:grpSpPr>
            <a:xfrm>
              <a:off x="1762920" y="1051200"/>
              <a:ext cx="666360" cy="172440"/>
              <a:chOff x="1762920" y="1051200"/>
              <a:chExt cx="666360" cy="172440"/>
            </a:xfrm>
          </p:grpSpPr>
          <p:pic>
            <p:nvPicPr>
              <p:cNvPr id="93" name="object 56" descr=""/>
              <p:cNvPicPr/>
              <p:nvPr/>
            </p:nvPicPr>
            <p:blipFill>
              <a:blip r:embed="rId9"/>
              <a:stretch/>
            </p:blipFill>
            <p:spPr>
              <a:xfrm>
                <a:off x="1762920" y="1051560"/>
                <a:ext cx="111600" cy="1389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94" name="CustomShape 12"/>
              <p:cNvSpPr/>
              <p:nvPr/>
            </p:nvSpPr>
            <p:spPr>
              <a:xfrm>
                <a:off x="1917720" y="1051200"/>
                <a:ext cx="511560" cy="172440"/>
              </a:xfrm>
              <a:custGeom>
                <a:avLst/>
                <a:gdLst>
                  <a:gd name="textAreaLeft" fmla="*/ 0 w 511560"/>
                  <a:gd name="textAreaRight" fmla="*/ 511920 w 511560"/>
                  <a:gd name="textAreaTop" fmla="*/ 0 h 172440"/>
                  <a:gd name="textAreaBottom" fmla="*/ 172800 h 17244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95" name="Group 13"/>
            <p:cNvGrpSpPr/>
            <p:nvPr/>
          </p:nvGrpSpPr>
          <p:grpSpPr>
            <a:xfrm>
              <a:off x="2489040" y="1051560"/>
              <a:ext cx="279720" cy="138960"/>
              <a:chOff x="2489040" y="1051560"/>
              <a:chExt cx="279720" cy="138960"/>
            </a:xfrm>
          </p:grpSpPr>
          <p:pic>
            <p:nvPicPr>
              <p:cNvPr id="96" name="object 59" descr=""/>
              <p:cNvPicPr/>
              <p:nvPr/>
            </p:nvPicPr>
            <p:blipFill>
              <a:blip r:embed="rId10"/>
              <a:stretch/>
            </p:blipFill>
            <p:spPr>
              <a:xfrm>
                <a:off x="2489040" y="1051560"/>
                <a:ext cx="118800" cy="1389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97" name="object 60" descr=""/>
              <p:cNvPicPr/>
              <p:nvPr/>
            </p:nvPicPr>
            <p:blipFill>
              <a:blip r:embed="rId11"/>
              <a:stretch/>
            </p:blipFill>
            <p:spPr>
              <a:xfrm>
                <a:off x="2658960" y="1051560"/>
                <a:ext cx="109800" cy="13896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grpSp>
          <p:nvGrpSpPr>
            <p:cNvPr id="98" name="Group 14"/>
            <p:cNvGrpSpPr/>
            <p:nvPr/>
          </p:nvGrpSpPr>
          <p:grpSpPr>
            <a:xfrm>
              <a:off x="1556640" y="1284480"/>
              <a:ext cx="1462320" cy="176760"/>
              <a:chOff x="1556640" y="1284480"/>
              <a:chExt cx="1462320" cy="176760"/>
            </a:xfrm>
          </p:grpSpPr>
          <p:pic>
            <p:nvPicPr>
              <p:cNvPr id="99" name="object 62" descr=""/>
              <p:cNvPicPr/>
              <p:nvPr/>
            </p:nvPicPr>
            <p:blipFill>
              <a:blip r:embed="rId12"/>
              <a:stretch/>
            </p:blipFill>
            <p:spPr>
              <a:xfrm>
                <a:off x="1556640" y="1292040"/>
                <a:ext cx="132120" cy="1443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00" name="object 63" descr=""/>
              <p:cNvPicPr/>
              <p:nvPr/>
            </p:nvPicPr>
            <p:blipFill>
              <a:blip r:embed="rId13"/>
              <a:stretch/>
            </p:blipFill>
            <p:spPr>
              <a:xfrm>
                <a:off x="1725840" y="1292040"/>
                <a:ext cx="153360" cy="1443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01" name="object 64" descr=""/>
              <p:cNvPicPr/>
              <p:nvPr/>
            </p:nvPicPr>
            <p:blipFill>
              <a:blip r:embed="rId14"/>
              <a:stretch/>
            </p:blipFill>
            <p:spPr>
              <a:xfrm>
                <a:off x="1917720" y="1284480"/>
                <a:ext cx="349200" cy="1767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02" name="object 65" descr=""/>
              <p:cNvPicPr/>
              <p:nvPr/>
            </p:nvPicPr>
            <p:blipFill>
              <a:blip r:embed="rId15"/>
              <a:stretch/>
            </p:blipFill>
            <p:spPr>
              <a:xfrm>
                <a:off x="2300040" y="1292040"/>
                <a:ext cx="153360" cy="1443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103" name="CustomShape 15"/>
              <p:cNvSpPr/>
              <p:nvPr/>
            </p:nvSpPr>
            <p:spPr>
              <a:xfrm>
                <a:off x="2494080" y="1290960"/>
                <a:ext cx="127440" cy="138600"/>
              </a:xfrm>
              <a:custGeom>
                <a:avLst/>
                <a:gdLst>
                  <a:gd name="textAreaLeft" fmla="*/ 0 w 127440"/>
                  <a:gd name="textAreaRight" fmla="*/ 127800 w 127440"/>
                  <a:gd name="textAreaTop" fmla="*/ 0 h 138600"/>
                  <a:gd name="textAreaBottom" fmla="*/ 138960 h 13860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104" name="object 67" descr=""/>
              <p:cNvPicPr/>
              <p:nvPr/>
            </p:nvPicPr>
            <p:blipFill>
              <a:blip r:embed="rId16"/>
              <a:stretch/>
            </p:blipFill>
            <p:spPr>
              <a:xfrm>
                <a:off x="2661480" y="1290960"/>
                <a:ext cx="159120" cy="1702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05" name="object 68" descr=""/>
              <p:cNvPicPr/>
              <p:nvPr/>
            </p:nvPicPr>
            <p:blipFill>
              <a:blip r:embed="rId17"/>
              <a:stretch/>
            </p:blipFill>
            <p:spPr>
              <a:xfrm>
                <a:off x="2861640" y="1290960"/>
                <a:ext cx="157320" cy="13896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</p:grpSp>
      <p:sp>
        <p:nvSpPr>
          <p:cNvPr id="106" name="CustomShape 16"/>
          <p:cNvSpPr/>
          <p:nvPr/>
        </p:nvSpPr>
        <p:spPr>
          <a:xfrm>
            <a:off x="6140520" y="9593640"/>
            <a:ext cx="863640" cy="847440"/>
          </a:xfrm>
          <a:prstGeom prst="roundRect">
            <a:avLst>
              <a:gd name="adj" fmla="val 8611"/>
            </a:avLst>
          </a:prstGeom>
          <a:solidFill>
            <a:schemeClr val="lt1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CustomShape 17"/>
          <p:cNvSpPr/>
          <p:nvPr/>
        </p:nvSpPr>
        <p:spPr>
          <a:xfrm>
            <a:off x="6047640" y="7937640"/>
            <a:ext cx="804240" cy="804240"/>
          </a:xfrm>
          <a:prstGeom prst="ellipse">
            <a:avLst/>
          </a:prstGeom>
          <a:solidFill>
            <a:schemeClr val="lt1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8" name="object 48" descr=""/>
          <p:cNvPicPr/>
          <p:nvPr/>
        </p:nvPicPr>
        <p:blipFill>
          <a:blip r:embed="rId18"/>
          <a:stretch/>
        </p:blipFill>
        <p:spPr>
          <a:xfrm>
            <a:off x="6162120" y="8141760"/>
            <a:ext cx="590400" cy="505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9" name="Рисунок 7" descr=""/>
          <p:cNvPicPr/>
          <p:nvPr/>
        </p:nvPicPr>
        <p:blipFill>
          <a:blip r:embed="rId19"/>
          <a:stretch/>
        </p:blipFill>
        <p:spPr>
          <a:xfrm>
            <a:off x="6153120" y="9577080"/>
            <a:ext cx="851040" cy="851040"/>
          </a:xfrm>
          <a:prstGeom prst="rect">
            <a:avLst/>
          </a:prstGeom>
          <a:noFill/>
          <a:ln w="0">
            <a:noFill/>
          </a:ln>
        </p:spPr>
      </p:pic>
      <p:graphicFrame>
        <p:nvGraphicFramePr>
          <p:cNvPr id="110" name="Table 18"/>
          <p:cNvGraphicFramePr/>
          <p:nvPr/>
        </p:nvGraphicFramePr>
        <p:xfrm>
          <a:off x="336240" y="1802160"/>
          <a:ext cx="6789240" cy="4574880"/>
        </p:xfrm>
        <a:graphic>
          <a:graphicData uri="http://schemas.openxmlformats.org/drawingml/2006/table">
            <a:tbl>
              <a:tblPr/>
              <a:tblGrid>
                <a:gridCol w="842400"/>
                <a:gridCol w="4955040"/>
                <a:gridCol w="992160"/>
              </a:tblGrid>
              <a:tr h="64044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1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Дата</a:t>
                      </a:r>
                      <a:r>
                        <a:rPr b="1" lang="ru-RU" sz="18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 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</a:rPr>
                        <a:t>Мероприятие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</a:rPr>
                        <a:t>Время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</a:rPr>
                        <a:t>начала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</a:tr>
              <a:tr h="3661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01.10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Фитнес-йога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10:</a:t>
                      </a:r>
                      <a:r>
                        <a:rPr b="0" lang="ru-RU" sz="1800" spc="-26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366120">
                <a:tc>
                  <a:txBody>
                    <a:bodyPr anchor="t">
                      <a:noAutofit/>
                    </a:bodyPr>
                    <a:p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DejaVu Sans"/>
                        </a:rPr>
                        <a:t>Клуб садоводов-огородников «У-Дача»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11:</a:t>
                      </a:r>
                      <a:r>
                        <a:rPr b="0" lang="ru-RU" sz="1800" spc="-26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366120">
                <a:tc>
                  <a:txBody>
                    <a:bodyPr anchor="t">
                      <a:noAutofit/>
                    </a:bodyPr>
                    <a:p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Tahoma"/>
                        </a:rPr>
                        <a:t>ФП РГО «Знание»: «1 октября — наш день: говорим о главном»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12:</a:t>
                      </a:r>
                      <a:r>
                        <a:rPr b="0" lang="ru-RU" sz="1800" spc="-26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366120">
                <a:tc>
                  <a:txBody>
                    <a:bodyPr anchor="t">
                      <a:noAutofit/>
                    </a:bodyPr>
                    <a:p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Tahoma"/>
                        </a:rPr>
                        <a:t>К  Дню пенсионера встреча со студентами в Молодежном коворкинг-центре: интеллектуальная игра 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15:</a:t>
                      </a:r>
                      <a:r>
                        <a:rPr b="0" lang="ru-RU" sz="1800" spc="-26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3661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02.10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Лечебная физкультура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08:</a:t>
                      </a:r>
                      <a:r>
                        <a:rPr b="0" lang="ru-RU" sz="1800" spc="-26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640440">
                <a:tc>
                  <a:txBody>
                    <a:bodyPr anchor="t">
                      <a:noAutofit/>
                    </a:bodyPr>
                    <a:p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Tahoma"/>
                        </a:rPr>
                        <a:t>Английский для всех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10:</a:t>
                      </a:r>
                      <a:r>
                        <a:rPr b="0" lang="ru-RU" sz="1800" spc="-26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640440">
                <a:tc>
                  <a:txBody>
                    <a:bodyPr anchor="t">
                      <a:noAutofit/>
                    </a:bodyPr>
                    <a:p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Tahoma"/>
                        </a:rPr>
                        <a:t>Встреча с батюшкой в Александро-Невском храме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13:</a:t>
                      </a:r>
                      <a:r>
                        <a:rPr b="0" lang="ru-RU" sz="1800" spc="-26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  <p:pic>
        <p:nvPicPr>
          <p:cNvPr id="111" name="object 33" descr=""/>
          <p:cNvPicPr/>
          <p:nvPr/>
        </p:nvPicPr>
        <p:blipFill>
          <a:blip r:embed="rId20"/>
          <a:stretch/>
        </p:blipFill>
        <p:spPr>
          <a:xfrm>
            <a:off x="3731760" y="108360"/>
            <a:ext cx="3709080" cy="1647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2" name="CustomShape 19"/>
          <p:cNvSpPr/>
          <p:nvPr/>
        </p:nvSpPr>
        <p:spPr>
          <a:xfrm>
            <a:off x="3549960" y="317160"/>
            <a:ext cx="3578400" cy="185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81360" bIns="0" anchor="t">
            <a:noAutofit/>
          </a:bodyPr>
          <a:p>
            <a:pPr marL="439560" indent="-420840" algn="r">
              <a:lnSpc>
                <a:spcPts val="2701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ru-RU" sz="27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МЕРОПРИЯТИЯ </a:t>
            </a:r>
            <a:br>
              <a:rPr sz="1800"/>
            </a:br>
            <a:r>
              <a:rPr b="1" lang="ru-RU" sz="27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НА</a:t>
            </a:r>
            <a:r>
              <a:rPr b="1" lang="ru-RU" sz="2700" spc="-6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ОКТЯБРЬ</a:t>
            </a:r>
            <a:br>
              <a:rPr sz="1800"/>
            </a:br>
            <a:r>
              <a:rPr b="1" lang="ru-RU" sz="2700" spc="-2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2026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CustomShape 20"/>
          <p:cNvSpPr/>
          <p:nvPr/>
        </p:nvSpPr>
        <p:spPr>
          <a:xfrm>
            <a:off x="3854520" y="7560000"/>
            <a:ext cx="3286440" cy="82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algn="l" pos="0"/>
              </a:tabLst>
            </a:pP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Время</a:t>
            </a:r>
            <a:r>
              <a:rPr b="1" lang="ru-RU" sz="1600" spc="-65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1600" spc="-11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работы: понедельник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–</a:t>
            </a:r>
            <a:r>
              <a:rPr b="1" lang="ru-RU" sz="1600" spc="-11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четверг 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08:30</a:t>
            </a:r>
            <a:r>
              <a:rPr b="1" lang="ru-RU" sz="1600" spc="-6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–</a:t>
            </a:r>
            <a:r>
              <a:rPr b="1" lang="ru-RU" sz="1600" spc="-14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1600" spc="-2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17:30    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пятница 08:30</a:t>
            </a:r>
            <a:r>
              <a:rPr b="1" lang="ru-RU" sz="1600" spc="-6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–</a:t>
            </a:r>
            <a:r>
              <a:rPr b="1" lang="ru-RU" sz="1600" spc="-14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1600" spc="-2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16:30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object 31" descr=""/>
          <p:cNvPicPr/>
          <p:nvPr/>
        </p:nvPicPr>
        <p:blipFill>
          <a:blip r:embed="rId1"/>
          <a:stretch/>
        </p:blipFill>
        <p:spPr>
          <a:xfrm>
            <a:off x="3731760" y="108360"/>
            <a:ext cx="3709080" cy="1647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5" name="CustomShape 1"/>
          <p:cNvSpPr/>
          <p:nvPr/>
        </p:nvSpPr>
        <p:spPr>
          <a:xfrm>
            <a:off x="111240" y="7000200"/>
            <a:ext cx="7334640" cy="3572640"/>
          </a:xfrm>
          <a:custGeom>
            <a:avLst/>
            <a:gdLst>
              <a:gd name="textAreaLeft" fmla="*/ 0 w 7334640"/>
              <a:gd name="textAreaRight" fmla="*/ 7335000 w 7334640"/>
              <a:gd name="textAreaTop" fmla="*/ 0 h 3572640"/>
              <a:gd name="textAreaBottom" fmla="*/ 3573000 h 357264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grpSp>
        <p:nvGrpSpPr>
          <p:cNvPr id="116" name="Group 2"/>
          <p:cNvGrpSpPr/>
          <p:nvPr/>
        </p:nvGrpSpPr>
        <p:grpSpPr>
          <a:xfrm>
            <a:off x="644400" y="8176320"/>
            <a:ext cx="1136880" cy="121680"/>
            <a:chOff x="644400" y="8176320"/>
            <a:chExt cx="1136880" cy="121680"/>
          </a:xfrm>
        </p:grpSpPr>
        <p:pic>
          <p:nvPicPr>
            <p:cNvPr id="117" name="object 2" descr=""/>
            <p:cNvPicPr/>
            <p:nvPr/>
          </p:nvPicPr>
          <p:blipFill>
            <a:blip r:embed="rId2"/>
            <a:stretch/>
          </p:blipFill>
          <p:spPr>
            <a:xfrm>
              <a:off x="644400" y="8176320"/>
              <a:ext cx="92160" cy="1216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18" name="CustomShape 3"/>
            <p:cNvSpPr/>
            <p:nvPr/>
          </p:nvSpPr>
          <p:spPr>
            <a:xfrm>
              <a:off x="771480" y="8178120"/>
              <a:ext cx="83520" cy="118440"/>
            </a:xfrm>
            <a:custGeom>
              <a:avLst/>
              <a:gdLst>
                <a:gd name="textAreaLeft" fmla="*/ 0 w 83520"/>
                <a:gd name="textAreaRight" fmla="*/ 83880 w 83520"/>
                <a:gd name="textAreaTop" fmla="*/ 0 h 118440"/>
                <a:gd name="textAreaBottom" fmla="*/ 118800 h 11844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119" name="object 4" descr=""/>
            <p:cNvPicPr/>
            <p:nvPr/>
          </p:nvPicPr>
          <p:blipFill>
            <a:blip r:embed="rId3"/>
            <a:stretch/>
          </p:blipFill>
          <p:spPr>
            <a:xfrm>
              <a:off x="888840" y="8176320"/>
              <a:ext cx="281160" cy="1216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20" name="object 5" descr=""/>
            <p:cNvPicPr/>
            <p:nvPr/>
          </p:nvPicPr>
          <p:blipFill>
            <a:blip r:embed="rId4"/>
            <a:stretch/>
          </p:blipFill>
          <p:spPr>
            <a:xfrm>
              <a:off x="1201680" y="8176320"/>
              <a:ext cx="308160" cy="1216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21" name="object 6" descr=""/>
            <p:cNvPicPr/>
            <p:nvPr/>
          </p:nvPicPr>
          <p:blipFill>
            <a:blip r:embed="rId5"/>
            <a:stretch/>
          </p:blipFill>
          <p:spPr>
            <a:xfrm>
              <a:off x="1545480" y="8178120"/>
              <a:ext cx="99000" cy="1180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22" name="object 7" descr=""/>
            <p:cNvPicPr/>
            <p:nvPr/>
          </p:nvPicPr>
          <p:blipFill>
            <a:blip r:embed="rId6"/>
            <a:stretch/>
          </p:blipFill>
          <p:spPr>
            <a:xfrm>
              <a:off x="1679400" y="8178120"/>
              <a:ext cx="101880" cy="11988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123" name="CustomShape 4"/>
          <p:cNvSpPr/>
          <p:nvPr/>
        </p:nvSpPr>
        <p:spPr>
          <a:xfrm>
            <a:off x="4822920" y="316800"/>
            <a:ext cx="2305440" cy="185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81360" bIns="0" anchor="t">
            <a:noAutofit/>
          </a:bodyPr>
          <a:p>
            <a:pPr marL="439560" indent="-421200" algn="r">
              <a:lnSpc>
                <a:spcPts val="2701"/>
              </a:lnSpc>
              <a:spcBef>
                <a:spcPts val="641"/>
              </a:spcBef>
              <a:tabLst>
                <a:tab algn="l" pos="0"/>
              </a:tabLst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CustomShape 5"/>
          <p:cNvSpPr/>
          <p:nvPr/>
        </p:nvSpPr>
        <p:spPr>
          <a:xfrm>
            <a:off x="628920" y="8441640"/>
            <a:ext cx="5103000" cy="202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4600" bIns="0" anchor="t">
            <a:spAutoFit/>
          </a:bodyPr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b="1" lang="ru-RU" sz="44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ПРИХОДИТЕ, </a:t>
            </a:r>
            <a:r>
              <a:rPr b="1" lang="ru-RU" sz="44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МЫ</a:t>
            </a:r>
            <a:r>
              <a:rPr b="1" lang="ru-RU" sz="4400" spc="-136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44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ВАС</a:t>
            </a:r>
            <a:r>
              <a:rPr b="1" lang="ru-RU" sz="4400" spc="-136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44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ЖДЕМ!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Наши</a:t>
            </a:r>
            <a:r>
              <a:rPr b="0" lang="ru-RU" sz="1300" spc="-34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0" lang="ru-RU" sz="13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контакты: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Адрес: ул. Лесников, 7, г. Алапаевск, каб. 203, 205</a:t>
            </a:r>
            <a:br>
              <a:rPr sz="1800"/>
            </a:b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Контактный номер: 8(34346)3-07-06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ФИО : Елисеева Алена Юрьевна, Юрьева Ирина Владимировна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" name="CustomShape 6"/>
          <p:cNvSpPr/>
          <p:nvPr/>
        </p:nvSpPr>
        <p:spPr>
          <a:xfrm>
            <a:off x="6120000" y="8898120"/>
            <a:ext cx="1066320" cy="6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 anchor="t">
            <a:spAutoFit/>
          </a:bodyPr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Отделение Фонда</a:t>
            </a:r>
            <a:r>
              <a:rPr b="0" lang="ru-RU" sz="800" spc="448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пенсионного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b="0" lang="ru-RU" sz="8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и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социального</a:t>
            </a:r>
            <a:r>
              <a:rPr b="0" lang="ru-RU" sz="800" spc="448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страхования</a:t>
            </a:r>
            <a:r>
              <a:rPr b="0" lang="ru-RU" sz="8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0" lang="ru-RU" sz="800" spc="-26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РФ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b="0" lang="ru-RU" sz="8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по </a:t>
            </a:r>
            <a:r>
              <a:rPr b="0" lang="ru-RU" sz="800" spc="-2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Свердловской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области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26" name="Group 7"/>
          <p:cNvGrpSpPr/>
          <p:nvPr/>
        </p:nvGrpSpPr>
        <p:grpSpPr>
          <a:xfrm>
            <a:off x="512280" y="489240"/>
            <a:ext cx="2506680" cy="972000"/>
            <a:chOff x="512280" y="489240"/>
            <a:chExt cx="2506680" cy="972000"/>
          </a:xfrm>
        </p:grpSpPr>
        <p:pic>
          <p:nvPicPr>
            <p:cNvPr id="127" name="object 10" descr=""/>
            <p:cNvPicPr/>
            <p:nvPr/>
          </p:nvPicPr>
          <p:blipFill>
            <a:blip r:embed="rId7"/>
            <a:stretch/>
          </p:blipFill>
          <p:spPr>
            <a:xfrm>
              <a:off x="512280" y="489240"/>
              <a:ext cx="828360" cy="9460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28" name="CustomShape 8"/>
            <p:cNvSpPr/>
            <p:nvPr/>
          </p:nvSpPr>
          <p:spPr>
            <a:xfrm>
              <a:off x="1577160" y="814680"/>
              <a:ext cx="284040" cy="174240"/>
            </a:xfrm>
            <a:custGeom>
              <a:avLst/>
              <a:gdLst>
                <a:gd name="textAreaLeft" fmla="*/ 0 w 284040"/>
                <a:gd name="textAreaRight" fmla="*/ 284400 w 284040"/>
                <a:gd name="textAreaTop" fmla="*/ 0 h 174240"/>
                <a:gd name="textAreaBottom" fmla="*/ 174600 h 17424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129" name="Group 9"/>
            <p:cNvGrpSpPr/>
            <p:nvPr/>
          </p:nvGrpSpPr>
          <p:grpSpPr>
            <a:xfrm>
              <a:off x="1917720" y="814680"/>
              <a:ext cx="436680" cy="140040"/>
              <a:chOff x="1917720" y="814680"/>
              <a:chExt cx="436680" cy="140040"/>
            </a:xfrm>
          </p:grpSpPr>
          <p:sp>
            <p:nvSpPr>
              <p:cNvPr id="130" name="CustomShape 10"/>
              <p:cNvSpPr/>
              <p:nvPr/>
            </p:nvSpPr>
            <p:spPr>
              <a:xfrm>
                <a:off x="1917720" y="814680"/>
                <a:ext cx="279720" cy="140040"/>
              </a:xfrm>
              <a:custGeom>
                <a:avLst/>
                <a:gdLst>
                  <a:gd name="textAreaLeft" fmla="*/ 0 w 279720"/>
                  <a:gd name="textAreaRight" fmla="*/ 280080 w 279720"/>
                  <a:gd name="textAreaTop" fmla="*/ 0 h 140040"/>
                  <a:gd name="textAreaBottom" fmla="*/ 140400 h 14004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131" name="object 14" descr=""/>
              <p:cNvPicPr/>
              <p:nvPr/>
            </p:nvPicPr>
            <p:blipFill>
              <a:blip r:embed="rId8"/>
              <a:stretch/>
            </p:blipFill>
            <p:spPr>
              <a:xfrm>
                <a:off x="2244240" y="815040"/>
                <a:ext cx="110160" cy="13896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pic>
          <p:nvPicPr>
            <p:cNvPr id="132" name="object 15" descr=""/>
            <p:cNvPicPr/>
            <p:nvPr/>
          </p:nvPicPr>
          <p:blipFill>
            <a:blip r:embed="rId9"/>
            <a:stretch/>
          </p:blipFill>
          <p:spPr>
            <a:xfrm>
              <a:off x="1556640" y="1049760"/>
              <a:ext cx="148680" cy="142560"/>
            </a:xfrm>
            <a:prstGeom prst="rect">
              <a:avLst/>
            </a:prstGeom>
            <a:noFill/>
            <a:ln w="0">
              <a:noFill/>
            </a:ln>
          </p:spPr>
        </p:pic>
        <p:grpSp>
          <p:nvGrpSpPr>
            <p:cNvPr id="133" name="Group 11"/>
            <p:cNvGrpSpPr/>
            <p:nvPr/>
          </p:nvGrpSpPr>
          <p:grpSpPr>
            <a:xfrm>
              <a:off x="1762920" y="1051200"/>
              <a:ext cx="666360" cy="172440"/>
              <a:chOff x="1762920" y="1051200"/>
              <a:chExt cx="666360" cy="172440"/>
            </a:xfrm>
          </p:grpSpPr>
          <p:pic>
            <p:nvPicPr>
              <p:cNvPr id="134" name="object 17" descr=""/>
              <p:cNvPicPr/>
              <p:nvPr/>
            </p:nvPicPr>
            <p:blipFill>
              <a:blip r:embed="rId10"/>
              <a:stretch/>
            </p:blipFill>
            <p:spPr>
              <a:xfrm>
                <a:off x="1762920" y="1051560"/>
                <a:ext cx="111600" cy="1389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135" name="CustomShape 12"/>
              <p:cNvSpPr/>
              <p:nvPr/>
            </p:nvSpPr>
            <p:spPr>
              <a:xfrm>
                <a:off x="1917720" y="1051200"/>
                <a:ext cx="511560" cy="172440"/>
              </a:xfrm>
              <a:custGeom>
                <a:avLst/>
                <a:gdLst>
                  <a:gd name="textAreaLeft" fmla="*/ 0 w 511560"/>
                  <a:gd name="textAreaRight" fmla="*/ 511920 w 511560"/>
                  <a:gd name="textAreaTop" fmla="*/ 0 h 172440"/>
                  <a:gd name="textAreaBottom" fmla="*/ 172800 h 17244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136" name="Group 13"/>
            <p:cNvGrpSpPr/>
            <p:nvPr/>
          </p:nvGrpSpPr>
          <p:grpSpPr>
            <a:xfrm>
              <a:off x="2489040" y="1051560"/>
              <a:ext cx="279720" cy="138960"/>
              <a:chOff x="2489040" y="1051560"/>
              <a:chExt cx="279720" cy="138960"/>
            </a:xfrm>
          </p:grpSpPr>
          <p:pic>
            <p:nvPicPr>
              <p:cNvPr id="137" name="object 20" descr=""/>
              <p:cNvPicPr/>
              <p:nvPr/>
            </p:nvPicPr>
            <p:blipFill>
              <a:blip r:embed="rId11"/>
              <a:stretch/>
            </p:blipFill>
            <p:spPr>
              <a:xfrm>
                <a:off x="2489040" y="1051560"/>
                <a:ext cx="118800" cy="1389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38" name="object 21" descr=""/>
              <p:cNvPicPr/>
              <p:nvPr/>
            </p:nvPicPr>
            <p:blipFill>
              <a:blip r:embed="rId12"/>
              <a:stretch/>
            </p:blipFill>
            <p:spPr>
              <a:xfrm>
                <a:off x="2658960" y="1051560"/>
                <a:ext cx="109800" cy="13896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grpSp>
          <p:nvGrpSpPr>
            <p:cNvPr id="139" name="Group 14"/>
            <p:cNvGrpSpPr/>
            <p:nvPr/>
          </p:nvGrpSpPr>
          <p:grpSpPr>
            <a:xfrm>
              <a:off x="1556640" y="1284480"/>
              <a:ext cx="1462320" cy="176760"/>
              <a:chOff x="1556640" y="1284480"/>
              <a:chExt cx="1462320" cy="176760"/>
            </a:xfrm>
          </p:grpSpPr>
          <p:pic>
            <p:nvPicPr>
              <p:cNvPr id="140" name="object 23" descr=""/>
              <p:cNvPicPr/>
              <p:nvPr/>
            </p:nvPicPr>
            <p:blipFill>
              <a:blip r:embed="rId13"/>
              <a:stretch/>
            </p:blipFill>
            <p:spPr>
              <a:xfrm>
                <a:off x="1556640" y="1292040"/>
                <a:ext cx="132120" cy="1443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41" name="object 24" descr=""/>
              <p:cNvPicPr/>
              <p:nvPr/>
            </p:nvPicPr>
            <p:blipFill>
              <a:blip r:embed="rId14"/>
              <a:stretch/>
            </p:blipFill>
            <p:spPr>
              <a:xfrm>
                <a:off x="1725840" y="1292040"/>
                <a:ext cx="153360" cy="1443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42" name="object 25" descr=""/>
              <p:cNvPicPr/>
              <p:nvPr/>
            </p:nvPicPr>
            <p:blipFill>
              <a:blip r:embed="rId15"/>
              <a:stretch/>
            </p:blipFill>
            <p:spPr>
              <a:xfrm>
                <a:off x="1917720" y="1284480"/>
                <a:ext cx="349200" cy="1767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43" name="object 26" descr=""/>
              <p:cNvPicPr/>
              <p:nvPr/>
            </p:nvPicPr>
            <p:blipFill>
              <a:blip r:embed="rId16"/>
              <a:stretch/>
            </p:blipFill>
            <p:spPr>
              <a:xfrm>
                <a:off x="2300040" y="1292040"/>
                <a:ext cx="153360" cy="1443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144" name="CustomShape 15"/>
              <p:cNvSpPr/>
              <p:nvPr/>
            </p:nvSpPr>
            <p:spPr>
              <a:xfrm>
                <a:off x="2494080" y="1290960"/>
                <a:ext cx="127440" cy="138600"/>
              </a:xfrm>
              <a:custGeom>
                <a:avLst/>
                <a:gdLst>
                  <a:gd name="textAreaLeft" fmla="*/ 0 w 127440"/>
                  <a:gd name="textAreaRight" fmla="*/ 127800 w 127440"/>
                  <a:gd name="textAreaTop" fmla="*/ 0 h 138600"/>
                  <a:gd name="textAreaBottom" fmla="*/ 138960 h 13860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145" name="object 28" descr=""/>
              <p:cNvPicPr/>
              <p:nvPr/>
            </p:nvPicPr>
            <p:blipFill>
              <a:blip r:embed="rId17"/>
              <a:stretch/>
            </p:blipFill>
            <p:spPr>
              <a:xfrm>
                <a:off x="2661480" y="1290960"/>
                <a:ext cx="159120" cy="1702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46" name="object 29" descr=""/>
              <p:cNvPicPr/>
              <p:nvPr/>
            </p:nvPicPr>
            <p:blipFill>
              <a:blip r:embed="rId18"/>
              <a:stretch/>
            </p:blipFill>
            <p:spPr>
              <a:xfrm>
                <a:off x="2861640" y="1290960"/>
                <a:ext cx="157320" cy="13896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</p:grpSp>
      <p:sp>
        <p:nvSpPr>
          <p:cNvPr id="147" name="CustomShape 16"/>
          <p:cNvSpPr/>
          <p:nvPr/>
        </p:nvSpPr>
        <p:spPr>
          <a:xfrm>
            <a:off x="6140520" y="9593640"/>
            <a:ext cx="863640" cy="847440"/>
          </a:xfrm>
          <a:prstGeom prst="roundRect">
            <a:avLst>
              <a:gd name="adj" fmla="val 8611"/>
            </a:avLst>
          </a:prstGeom>
          <a:solidFill>
            <a:schemeClr val="lt1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" name="CustomShape 17"/>
          <p:cNvSpPr/>
          <p:nvPr/>
        </p:nvSpPr>
        <p:spPr>
          <a:xfrm>
            <a:off x="6047640" y="7937640"/>
            <a:ext cx="804240" cy="804240"/>
          </a:xfrm>
          <a:prstGeom prst="ellipse">
            <a:avLst/>
          </a:prstGeom>
          <a:solidFill>
            <a:schemeClr val="lt1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9" name="object 30" descr=""/>
          <p:cNvPicPr/>
          <p:nvPr/>
        </p:nvPicPr>
        <p:blipFill>
          <a:blip r:embed="rId19"/>
          <a:stretch/>
        </p:blipFill>
        <p:spPr>
          <a:xfrm>
            <a:off x="6162120" y="8141760"/>
            <a:ext cx="590400" cy="505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0" name="Рисунок 1" descr=""/>
          <p:cNvPicPr/>
          <p:nvPr/>
        </p:nvPicPr>
        <p:blipFill>
          <a:blip r:embed="rId20"/>
          <a:stretch/>
        </p:blipFill>
        <p:spPr>
          <a:xfrm>
            <a:off x="6153120" y="9577080"/>
            <a:ext cx="851040" cy="851040"/>
          </a:xfrm>
          <a:prstGeom prst="rect">
            <a:avLst/>
          </a:prstGeom>
          <a:noFill/>
          <a:ln w="0">
            <a:noFill/>
          </a:ln>
        </p:spPr>
      </p:pic>
      <p:graphicFrame>
        <p:nvGraphicFramePr>
          <p:cNvPr id="151" name="Table 18"/>
          <p:cNvGraphicFramePr/>
          <p:nvPr/>
        </p:nvGraphicFramePr>
        <p:xfrm>
          <a:off x="454320" y="1477080"/>
          <a:ext cx="6800760" cy="6102360"/>
        </p:xfrm>
        <a:graphic>
          <a:graphicData uri="http://schemas.openxmlformats.org/drawingml/2006/table">
            <a:tbl>
              <a:tblPr/>
              <a:tblGrid>
                <a:gridCol w="843480"/>
                <a:gridCol w="4804200"/>
                <a:gridCol w="1153440"/>
              </a:tblGrid>
              <a:tr h="64044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1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Дата 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</a:rPr>
                        <a:t>Мероприятие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</a:rPr>
                        <a:t>Время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</a:rPr>
                        <a:t>начала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</a:tr>
              <a:tr h="31536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05.10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Лечебная физкультура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08:00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326520">
                <a:tc>
                  <a:txBody>
                    <a:bodyPr anchor="t">
                      <a:noAutofit/>
                    </a:bodyPr>
                    <a:p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Цифровая, пенсионная грамотность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10:0</a:t>
                      </a:r>
                      <a:r>
                        <a:rPr b="0" lang="ru-RU" sz="1800" spc="-26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448200">
                <a:tc>
                  <a:txBody>
                    <a:bodyPr anchor="t">
                      <a:noAutofit/>
                    </a:bodyPr>
                    <a:p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К Дню воспитателя и учителя: «Большая перемена» (ЦГ библиотека, Ленина, 33)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14:0</a:t>
                      </a:r>
                      <a:r>
                        <a:rPr b="0" lang="ru-RU" sz="1800" spc="-26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366120">
                <a:tc>
                  <a:txBody>
                    <a:bodyPr anchor="t">
                      <a:noAutofit/>
                    </a:bodyPr>
                    <a:p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Адаптивная физкультура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16:0</a:t>
                      </a:r>
                      <a:r>
                        <a:rPr b="0" lang="ru-RU" sz="1800" spc="-26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31140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06.10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Танцы «Зумба 60+» 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10:0</a:t>
                      </a:r>
                      <a:r>
                        <a:rPr b="0" lang="ru-RU" sz="1800" spc="-26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366120">
                <a:tc>
                  <a:txBody>
                    <a:bodyPr anchor="t">
                      <a:noAutofit/>
                    </a:bodyPr>
                    <a:p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Тренажерный зал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14:00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27648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07.10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 Лечебная физкультура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08:</a:t>
                      </a:r>
                      <a:r>
                        <a:rPr b="0" lang="ru-RU" sz="1800" spc="-26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366120">
                <a:tc>
                  <a:txBody>
                    <a:bodyPr anchor="t">
                      <a:noAutofit/>
                    </a:bodyPr>
                    <a:p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Адаптивная физкультура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16:00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318600">
                <a:tc>
                  <a:txBody>
                    <a:bodyPr anchor="t">
                      <a:noAutofit/>
                    </a:bodyPr>
                    <a:p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Танцы «Русские народные»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17:1</a:t>
                      </a:r>
                      <a:r>
                        <a:rPr b="0" lang="ru-RU" sz="1800" spc="-26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34236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08.10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Фитнес-йога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10:</a:t>
                      </a:r>
                      <a:r>
                        <a:rPr b="0" lang="ru-RU" sz="1800" spc="-26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333000">
                <a:tc>
                  <a:txBody>
                    <a:bodyPr anchor="t">
                      <a:noAutofit/>
                    </a:bodyPr>
                    <a:p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Индивидуальные консультации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10:</a:t>
                      </a:r>
                      <a:r>
                        <a:rPr b="0" lang="ru-RU" sz="1800" spc="-26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410040">
                <a:tc>
                  <a:txBody>
                    <a:bodyPr anchor="t">
                      <a:noAutofit/>
                    </a:bodyPr>
                    <a:p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Федеральный проект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12:</a:t>
                      </a:r>
                      <a:r>
                        <a:rPr b="0" lang="ru-RU" sz="1800" spc="-26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3841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09.10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Лечебная физкультура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08:</a:t>
                      </a:r>
                      <a:r>
                        <a:rPr b="0" lang="ru-RU" sz="1800" spc="-26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366120">
                <a:tc>
                  <a:txBody>
                    <a:bodyPr anchor="t">
                      <a:noAutofit/>
                    </a:bodyPr>
                    <a:p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 </a:t>
                      </a: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Tahoma"/>
                        </a:rPr>
                        <a:t>Английский для всех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10:00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  <p:sp>
        <p:nvSpPr>
          <p:cNvPr id="152" name="CustomShape 19"/>
          <p:cNvSpPr/>
          <p:nvPr/>
        </p:nvSpPr>
        <p:spPr>
          <a:xfrm>
            <a:off x="3549960" y="123840"/>
            <a:ext cx="3578400" cy="185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81360" bIns="0" anchor="t">
            <a:noAutofit/>
          </a:bodyPr>
          <a:p>
            <a:pPr marL="439560" indent="-420840" algn="r">
              <a:lnSpc>
                <a:spcPts val="2701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ru-RU" sz="27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МЕРОПРИЯТИЯ </a:t>
            </a:r>
            <a:br>
              <a:rPr sz="1800"/>
            </a:br>
            <a:r>
              <a:rPr b="1" lang="ru-RU" sz="27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НА</a:t>
            </a:r>
            <a:r>
              <a:rPr b="1" lang="ru-RU" sz="2700" spc="-6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ОКТЯБРЬ</a:t>
            </a:r>
            <a:br>
              <a:rPr sz="1800"/>
            </a:br>
            <a:r>
              <a:rPr b="1" lang="ru-RU" sz="2700" spc="-2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2026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" name="CustomShape 20"/>
          <p:cNvSpPr/>
          <p:nvPr/>
        </p:nvSpPr>
        <p:spPr>
          <a:xfrm>
            <a:off x="3854520" y="7560000"/>
            <a:ext cx="3286440" cy="82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algn="l" pos="0"/>
              </a:tabLst>
            </a:pP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Время</a:t>
            </a:r>
            <a:r>
              <a:rPr b="1" lang="ru-RU" sz="1600" spc="-65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1600" spc="-11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работы: понедельник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–</a:t>
            </a:r>
            <a:r>
              <a:rPr b="1" lang="ru-RU" sz="1600" spc="-11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четверг 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08:30</a:t>
            </a:r>
            <a:r>
              <a:rPr b="1" lang="ru-RU" sz="1600" spc="-6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–</a:t>
            </a:r>
            <a:r>
              <a:rPr b="1" lang="ru-RU" sz="1600" spc="-14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1600" spc="-2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17:30    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пятница 08:30</a:t>
            </a:r>
            <a:r>
              <a:rPr b="1" lang="ru-RU" sz="1600" spc="-6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–</a:t>
            </a:r>
            <a:r>
              <a:rPr b="1" lang="ru-RU" sz="1600" spc="-14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1600" spc="-2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16:30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CustomShape 1"/>
          <p:cNvSpPr/>
          <p:nvPr/>
        </p:nvSpPr>
        <p:spPr>
          <a:xfrm>
            <a:off x="111240" y="7000200"/>
            <a:ext cx="7334640" cy="3572640"/>
          </a:xfrm>
          <a:custGeom>
            <a:avLst/>
            <a:gdLst>
              <a:gd name="textAreaLeft" fmla="*/ 0 w 7334640"/>
              <a:gd name="textAreaRight" fmla="*/ 7335000 w 7334640"/>
              <a:gd name="textAreaTop" fmla="*/ 0 h 3572640"/>
              <a:gd name="textAreaBottom" fmla="*/ 3573000 h 357264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grpSp>
        <p:nvGrpSpPr>
          <p:cNvPr id="155" name="Group 2"/>
          <p:cNvGrpSpPr/>
          <p:nvPr/>
        </p:nvGrpSpPr>
        <p:grpSpPr>
          <a:xfrm>
            <a:off x="644400" y="8176320"/>
            <a:ext cx="1136880" cy="121680"/>
            <a:chOff x="644400" y="8176320"/>
            <a:chExt cx="1136880" cy="121680"/>
          </a:xfrm>
        </p:grpSpPr>
        <p:pic>
          <p:nvPicPr>
            <p:cNvPr id="156" name="object 34_2" descr=""/>
            <p:cNvPicPr/>
            <p:nvPr/>
          </p:nvPicPr>
          <p:blipFill>
            <a:blip r:embed="rId1"/>
            <a:stretch/>
          </p:blipFill>
          <p:spPr>
            <a:xfrm>
              <a:off x="644400" y="8176320"/>
              <a:ext cx="92160" cy="1216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57" name="CustomShape 3"/>
            <p:cNvSpPr/>
            <p:nvPr/>
          </p:nvSpPr>
          <p:spPr>
            <a:xfrm>
              <a:off x="771480" y="8178120"/>
              <a:ext cx="83520" cy="118440"/>
            </a:xfrm>
            <a:custGeom>
              <a:avLst/>
              <a:gdLst>
                <a:gd name="textAreaLeft" fmla="*/ 0 w 83520"/>
                <a:gd name="textAreaRight" fmla="*/ 83880 w 83520"/>
                <a:gd name="textAreaTop" fmla="*/ 0 h 118440"/>
                <a:gd name="textAreaBottom" fmla="*/ 118800 h 11844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158" name="object 44_2" descr=""/>
            <p:cNvPicPr/>
            <p:nvPr/>
          </p:nvPicPr>
          <p:blipFill>
            <a:blip r:embed="rId2"/>
            <a:stretch/>
          </p:blipFill>
          <p:spPr>
            <a:xfrm>
              <a:off x="888840" y="8176320"/>
              <a:ext cx="281160" cy="1216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59" name="object 46_2" descr=""/>
            <p:cNvPicPr/>
            <p:nvPr/>
          </p:nvPicPr>
          <p:blipFill>
            <a:blip r:embed="rId3"/>
            <a:stretch/>
          </p:blipFill>
          <p:spPr>
            <a:xfrm>
              <a:off x="1201680" y="8176320"/>
              <a:ext cx="308160" cy="1216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60" name="object 47_2" descr=""/>
            <p:cNvPicPr/>
            <p:nvPr/>
          </p:nvPicPr>
          <p:blipFill>
            <a:blip r:embed="rId4"/>
            <a:stretch/>
          </p:blipFill>
          <p:spPr>
            <a:xfrm>
              <a:off x="1545480" y="8178120"/>
              <a:ext cx="99000" cy="1180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61" name="object 69_2" descr=""/>
            <p:cNvPicPr/>
            <p:nvPr/>
          </p:nvPicPr>
          <p:blipFill>
            <a:blip r:embed="rId5"/>
            <a:stretch/>
          </p:blipFill>
          <p:spPr>
            <a:xfrm>
              <a:off x="1679400" y="8178120"/>
              <a:ext cx="101880" cy="11988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162" name="CustomShape 4"/>
          <p:cNvSpPr/>
          <p:nvPr/>
        </p:nvSpPr>
        <p:spPr>
          <a:xfrm>
            <a:off x="4822920" y="316800"/>
            <a:ext cx="2305440" cy="185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81360" bIns="0" anchor="t">
            <a:noAutofit/>
          </a:bodyPr>
          <a:p>
            <a:pPr marL="439560" indent="-421200" algn="r">
              <a:lnSpc>
                <a:spcPts val="2701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ru-RU" sz="27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МЕРОПРИЯТИЯ </a:t>
            </a:r>
            <a:r>
              <a:rPr b="1" lang="ru-RU" sz="27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НА</a:t>
            </a:r>
            <a:r>
              <a:rPr b="1" lang="ru-RU" sz="2700" spc="-6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27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ЯНВАРЬ</a:t>
            </a:r>
            <a:br>
              <a:rPr sz="1800"/>
            </a:br>
            <a:r>
              <a:rPr b="1" lang="ru-RU" sz="2700" spc="-2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2026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CustomShape 5"/>
          <p:cNvSpPr/>
          <p:nvPr/>
        </p:nvSpPr>
        <p:spPr>
          <a:xfrm>
            <a:off x="628920" y="8441640"/>
            <a:ext cx="5103000" cy="202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4600" bIns="0" anchor="t">
            <a:spAutoFit/>
          </a:bodyPr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b="1" lang="ru-RU" sz="44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ПРИХОДИТЕ, </a:t>
            </a:r>
            <a:r>
              <a:rPr b="1" lang="ru-RU" sz="44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МЫ</a:t>
            </a:r>
            <a:r>
              <a:rPr b="1" lang="ru-RU" sz="4400" spc="-136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44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ВАС</a:t>
            </a:r>
            <a:r>
              <a:rPr b="1" lang="ru-RU" sz="4400" spc="-136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44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ЖДЕМ!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Наши</a:t>
            </a:r>
            <a:r>
              <a:rPr b="0" lang="ru-RU" sz="1300" spc="-34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0" lang="ru-RU" sz="13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контакты: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Адрес: ул. Лесников, 7, г. Алапаевск, каб. 203, 205</a:t>
            </a:r>
            <a:br>
              <a:rPr sz="1800"/>
            </a:b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Контактный номер: 8(34346)3-07-06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ФИО : Елисеева Алена Юрьевна, Юрьева Ирина Владимировна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" name="CustomShape 6"/>
          <p:cNvSpPr/>
          <p:nvPr/>
        </p:nvSpPr>
        <p:spPr>
          <a:xfrm>
            <a:off x="6120000" y="8898120"/>
            <a:ext cx="1066320" cy="6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 anchor="t">
            <a:spAutoFit/>
          </a:bodyPr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Отделение Фонда</a:t>
            </a:r>
            <a:r>
              <a:rPr b="0" lang="ru-RU" sz="800" spc="448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пенсионного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b="0" lang="ru-RU" sz="8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и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социального</a:t>
            </a:r>
            <a:r>
              <a:rPr b="0" lang="ru-RU" sz="800" spc="448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страхования</a:t>
            </a:r>
            <a:r>
              <a:rPr b="0" lang="ru-RU" sz="8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0" lang="ru-RU" sz="800" spc="-26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РФ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b="0" lang="ru-RU" sz="8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по </a:t>
            </a:r>
            <a:r>
              <a:rPr b="0" lang="ru-RU" sz="800" spc="-2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Свердловской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области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65" name="Group 7"/>
          <p:cNvGrpSpPr/>
          <p:nvPr/>
        </p:nvGrpSpPr>
        <p:grpSpPr>
          <a:xfrm>
            <a:off x="364680" y="180000"/>
            <a:ext cx="2506680" cy="972000"/>
            <a:chOff x="364680" y="180000"/>
            <a:chExt cx="2506680" cy="972000"/>
          </a:xfrm>
        </p:grpSpPr>
        <p:pic>
          <p:nvPicPr>
            <p:cNvPr id="166" name="object 72_2" descr=""/>
            <p:cNvPicPr/>
            <p:nvPr/>
          </p:nvPicPr>
          <p:blipFill>
            <a:blip r:embed="rId6"/>
            <a:stretch/>
          </p:blipFill>
          <p:spPr>
            <a:xfrm>
              <a:off x="364680" y="180000"/>
              <a:ext cx="828360" cy="9460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67" name="CustomShape 8"/>
            <p:cNvSpPr/>
            <p:nvPr/>
          </p:nvSpPr>
          <p:spPr>
            <a:xfrm>
              <a:off x="1429560" y="505440"/>
              <a:ext cx="284040" cy="174240"/>
            </a:xfrm>
            <a:custGeom>
              <a:avLst/>
              <a:gdLst>
                <a:gd name="textAreaLeft" fmla="*/ 0 w 284040"/>
                <a:gd name="textAreaRight" fmla="*/ 284400 w 284040"/>
                <a:gd name="textAreaTop" fmla="*/ 0 h 174240"/>
                <a:gd name="textAreaBottom" fmla="*/ 174600 h 17424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168" name="Group 9"/>
            <p:cNvGrpSpPr/>
            <p:nvPr/>
          </p:nvGrpSpPr>
          <p:grpSpPr>
            <a:xfrm>
              <a:off x="1770120" y="505440"/>
              <a:ext cx="436680" cy="140040"/>
              <a:chOff x="1770120" y="505440"/>
              <a:chExt cx="436680" cy="140040"/>
            </a:xfrm>
          </p:grpSpPr>
          <p:sp>
            <p:nvSpPr>
              <p:cNvPr id="169" name="CustomShape 10"/>
              <p:cNvSpPr/>
              <p:nvPr/>
            </p:nvSpPr>
            <p:spPr>
              <a:xfrm>
                <a:off x="1770120" y="505440"/>
                <a:ext cx="279720" cy="140040"/>
              </a:xfrm>
              <a:custGeom>
                <a:avLst/>
                <a:gdLst>
                  <a:gd name="textAreaLeft" fmla="*/ 0 w 279720"/>
                  <a:gd name="textAreaRight" fmla="*/ 280080 w 279720"/>
                  <a:gd name="textAreaTop" fmla="*/ 0 h 140040"/>
                  <a:gd name="textAreaBottom" fmla="*/ 140400 h 14004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170" name="object 76_2" descr=""/>
              <p:cNvPicPr/>
              <p:nvPr/>
            </p:nvPicPr>
            <p:blipFill>
              <a:blip r:embed="rId7"/>
              <a:stretch/>
            </p:blipFill>
            <p:spPr>
              <a:xfrm>
                <a:off x="2096640" y="505800"/>
                <a:ext cx="110160" cy="13896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pic>
          <p:nvPicPr>
            <p:cNvPr id="171" name="object 77_2" descr=""/>
            <p:cNvPicPr/>
            <p:nvPr/>
          </p:nvPicPr>
          <p:blipFill>
            <a:blip r:embed="rId8"/>
            <a:stretch/>
          </p:blipFill>
          <p:spPr>
            <a:xfrm>
              <a:off x="1409040" y="740520"/>
              <a:ext cx="148680" cy="142560"/>
            </a:xfrm>
            <a:prstGeom prst="rect">
              <a:avLst/>
            </a:prstGeom>
            <a:noFill/>
            <a:ln w="0">
              <a:noFill/>
            </a:ln>
          </p:spPr>
        </p:pic>
        <p:grpSp>
          <p:nvGrpSpPr>
            <p:cNvPr id="172" name="Group 11"/>
            <p:cNvGrpSpPr/>
            <p:nvPr/>
          </p:nvGrpSpPr>
          <p:grpSpPr>
            <a:xfrm>
              <a:off x="1615320" y="741960"/>
              <a:ext cx="666360" cy="172440"/>
              <a:chOff x="1615320" y="741960"/>
              <a:chExt cx="666360" cy="172440"/>
            </a:xfrm>
          </p:grpSpPr>
          <p:pic>
            <p:nvPicPr>
              <p:cNvPr id="173" name="object 79_2" descr=""/>
              <p:cNvPicPr/>
              <p:nvPr/>
            </p:nvPicPr>
            <p:blipFill>
              <a:blip r:embed="rId9"/>
              <a:stretch/>
            </p:blipFill>
            <p:spPr>
              <a:xfrm>
                <a:off x="1615320" y="742320"/>
                <a:ext cx="111600" cy="1389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174" name="CustomShape 12"/>
              <p:cNvSpPr/>
              <p:nvPr/>
            </p:nvSpPr>
            <p:spPr>
              <a:xfrm>
                <a:off x="1770120" y="741960"/>
                <a:ext cx="511560" cy="172440"/>
              </a:xfrm>
              <a:custGeom>
                <a:avLst/>
                <a:gdLst>
                  <a:gd name="textAreaLeft" fmla="*/ 0 w 511560"/>
                  <a:gd name="textAreaRight" fmla="*/ 511920 w 511560"/>
                  <a:gd name="textAreaTop" fmla="*/ 0 h 172440"/>
                  <a:gd name="textAreaBottom" fmla="*/ 172800 h 17244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175" name="Group 13"/>
            <p:cNvGrpSpPr/>
            <p:nvPr/>
          </p:nvGrpSpPr>
          <p:grpSpPr>
            <a:xfrm>
              <a:off x="2341440" y="742320"/>
              <a:ext cx="279720" cy="138960"/>
              <a:chOff x="2341440" y="742320"/>
              <a:chExt cx="279720" cy="138960"/>
            </a:xfrm>
          </p:grpSpPr>
          <p:pic>
            <p:nvPicPr>
              <p:cNvPr id="176" name="object 82_2" descr=""/>
              <p:cNvPicPr/>
              <p:nvPr/>
            </p:nvPicPr>
            <p:blipFill>
              <a:blip r:embed="rId10"/>
              <a:stretch/>
            </p:blipFill>
            <p:spPr>
              <a:xfrm>
                <a:off x="2341440" y="742320"/>
                <a:ext cx="118800" cy="1389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77" name="object 83_2" descr=""/>
              <p:cNvPicPr/>
              <p:nvPr/>
            </p:nvPicPr>
            <p:blipFill>
              <a:blip r:embed="rId11"/>
              <a:stretch/>
            </p:blipFill>
            <p:spPr>
              <a:xfrm>
                <a:off x="2511360" y="742320"/>
                <a:ext cx="109800" cy="13896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grpSp>
          <p:nvGrpSpPr>
            <p:cNvPr id="178" name="Group 14"/>
            <p:cNvGrpSpPr/>
            <p:nvPr/>
          </p:nvGrpSpPr>
          <p:grpSpPr>
            <a:xfrm>
              <a:off x="1409040" y="975240"/>
              <a:ext cx="1462320" cy="176760"/>
              <a:chOff x="1409040" y="975240"/>
              <a:chExt cx="1462320" cy="176760"/>
            </a:xfrm>
          </p:grpSpPr>
          <p:pic>
            <p:nvPicPr>
              <p:cNvPr id="179" name="object 85_2" descr=""/>
              <p:cNvPicPr/>
              <p:nvPr/>
            </p:nvPicPr>
            <p:blipFill>
              <a:blip r:embed="rId12"/>
              <a:stretch/>
            </p:blipFill>
            <p:spPr>
              <a:xfrm>
                <a:off x="1409040" y="982800"/>
                <a:ext cx="132120" cy="1443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80" name="object 86_2" descr=""/>
              <p:cNvPicPr/>
              <p:nvPr/>
            </p:nvPicPr>
            <p:blipFill>
              <a:blip r:embed="rId13"/>
              <a:stretch/>
            </p:blipFill>
            <p:spPr>
              <a:xfrm>
                <a:off x="1578240" y="982800"/>
                <a:ext cx="153360" cy="1443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81" name="object 87_2" descr=""/>
              <p:cNvPicPr/>
              <p:nvPr/>
            </p:nvPicPr>
            <p:blipFill>
              <a:blip r:embed="rId14"/>
              <a:stretch/>
            </p:blipFill>
            <p:spPr>
              <a:xfrm>
                <a:off x="1770120" y="975240"/>
                <a:ext cx="349200" cy="1767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82" name="object 88_2" descr=""/>
              <p:cNvPicPr/>
              <p:nvPr/>
            </p:nvPicPr>
            <p:blipFill>
              <a:blip r:embed="rId15"/>
              <a:stretch/>
            </p:blipFill>
            <p:spPr>
              <a:xfrm>
                <a:off x="2152440" y="982800"/>
                <a:ext cx="153360" cy="1443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183" name="CustomShape 15"/>
              <p:cNvSpPr/>
              <p:nvPr/>
            </p:nvSpPr>
            <p:spPr>
              <a:xfrm>
                <a:off x="2346480" y="981720"/>
                <a:ext cx="127440" cy="138600"/>
              </a:xfrm>
              <a:custGeom>
                <a:avLst/>
                <a:gdLst>
                  <a:gd name="textAreaLeft" fmla="*/ 0 w 127440"/>
                  <a:gd name="textAreaRight" fmla="*/ 127800 w 127440"/>
                  <a:gd name="textAreaTop" fmla="*/ 0 h 138600"/>
                  <a:gd name="textAreaBottom" fmla="*/ 138960 h 13860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184" name="object 90_2" descr=""/>
              <p:cNvPicPr/>
              <p:nvPr/>
            </p:nvPicPr>
            <p:blipFill>
              <a:blip r:embed="rId16"/>
              <a:stretch/>
            </p:blipFill>
            <p:spPr>
              <a:xfrm>
                <a:off x="2513880" y="981720"/>
                <a:ext cx="159120" cy="1702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85" name="object 91_2" descr=""/>
              <p:cNvPicPr/>
              <p:nvPr/>
            </p:nvPicPr>
            <p:blipFill>
              <a:blip r:embed="rId17"/>
              <a:stretch/>
            </p:blipFill>
            <p:spPr>
              <a:xfrm>
                <a:off x="2714040" y="981720"/>
                <a:ext cx="157320" cy="13896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</p:grpSp>
      <p:sp>
        <p:nvSpPr>
          <p:cNvPr id="186" name="CustomShape 16"/>
          <p:cNvSpPr/>
          <p:nvPr/>
        </p:nvSpPr>
        <p:spPr>
          <a:xfrm>
            <a:off x="6140520" y="9593640"/>
            <a:ext cx="863640" cy="847440"/>
          </a:xfrm>
          <a:prstGeom prst="roundRect">
            <a:avLst>
              <a:gd name="adj" fmla="val 8611"/>
            </a:avLst>
          </a:prstGeom>
          <a:solidFill>
            <a:schemeClr val="lt1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" name="CustomShape 17"/>
          <p:cNvSpPr/>
          <p:nvPr/>
        </p:nvSpPr>
        <p:spPr>
          <a:xfrm>
            <a:off x="6047640" y="7937640"/>
            <a:ext cx="804240" cy="804240"/>
          </a:xfrm>
          <a:prstGeom prst="ellipse">
            <a:avLst/>
          </a:prstGeom>
          <a:solidFill>
            <a:schemeClr val="lt1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88" name="object 92_2" descr=""/>
          <p:cNvPicPr/>
          <p:nvPr/>
        </p:nvPicPr>
        <p:blipFill>
          <a:blip r:embed="rId18"/>
          <a:stretch/>
        </p:blipFill>
        <p:spPr>
          <a:xfrm>
            <a:off x="6162120" y="8141760"/>
            <a:ext cx="590400" cy="505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9" name="Рисунок 2_2" descr=""/>
          <p:cNvPicPr/>
          <p:nvPr/>
        </p:nvPicPr>
        <p:blipFill>
          <a:blip r:embed="rId19"/>
          <a:stretch/>
        </p:blipFill>
        <p:spPr>
          <a:xfrm>
            <a:off x="6153120" y="9577080"/>
            <a:ext cx="851040" cy="851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0" name="object 93_2" descr=""/>
          <p:cNvPicPr/>
          <p:nvPr/>
        </p:nvPicPr>
        <p:blipFill>
          <a:blip r:embed="rId20"/>
          <a:stretch/>
        </p:blipFill>
        <p:spPr>
          <a:xfrm>
            <a:off x="3731760" y="108360"/>
            <a:ext cx="3709080" cy="1647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1" name="CustomShape 18"/>
          <p:cNvSpPr/>
          <p:nvPr/>
        </p:nvSpPr>
        <p:spPr>
          <a:xfrm>
            <a:off x="3549960" y="115200"/>
            <a:ext cx="3578400" cy="185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" name="CustomShape 19"/>
          <p:cNvSpPr/>
          <p:nvPr/>
        </p:nvSpPr>
        <p:spPr>
          <a:xfrm>
            <a:off x="3854520" y="7560000"/>
            <a:ext cx="3286440" cy="82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algn="l" pos="0"/>
              </a:tabLst>
            </a:pP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Время</a:t>
            </a:r>
            <a:r>
              <a:rPr b="1" lang="ru-RU" sz="1600" spc="-65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1600" spc="-11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работы: понедельник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–</a:t>
            </a:r>
            <a:r>
              <a:rPr b="1" lang="ru-RU" sz="1600" spc="-11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четверг 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08:30</a:t>
            </a:r>
            <a:r>
              <a:rPr b="1" lang="ru-RU" sz="1600" spc="-6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–</a:t>
            </a:r>
            <a:r>
              <a:rPr b="1" lang="ru-RU" sz="1600" spc="-14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1600" spc="-2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17:30    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пятница 08:30</a:t>
            </a:r>
            <a:r>
              <a:rPr b="1" lang="ru-RU" sz="1600" spc="-6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–</a:t>
            </a:r>
            <a:r>
              <a:rPr b="1" lang="ru-RU" sz="1600" spc="-14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1600" spc="-2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16:30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193" name="Table 20"/>
          <p:cNvGraphicFramePr/>
          <p:nvPr/>
        </p:nvGraphicFramePr>
        <p:xfrm>
          <a:off x="433800" y="1309680"/>
          <a:ext cx="6785640" cy="7156080"/>
        </p:xfrm>
        <a:graphic>
          <a:graphicData uri="http://schemas.openxmlformats.org/drawingml/2006/table">
            <a:tbl>
              <a:tblPr/>
              <a:tblGrid>
                <a:gridCol w="703440"/>
                <a:gridCol w="5161680"/>
                <a:gridCol w="920880"/>
              </a:tblGrid>
              <a:tr h="55188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1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Дата</a:t>
                      </a:r>
                      <a:r>
                        <a:rPr b="1" lang="ru-RU" sz="18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 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</a:rPr>
                        <a:t>Мероприятие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</a:rPr>
                        <a:t>Время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</a:rPr>
                        <a:t>начала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</a:tr>
              <a:tr h="32184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12.10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Лечебная физкультура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08:00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321840">
                <a:tc>
                  <a:txBody>
                    <a:bodyPr anchor="t">
                      <a:noAutofit/>
                    </a:bodyPr>
                    <a:p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Цифровая, пенсионная грамотность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10:00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321840">
                <a:tc>
                  <a:txBody>
                    <a:bodyPr anchor="t">
                      <a:noAutofit/>
                    </a:bodyPr>
                    <a:p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Адаптивная физкультура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16:</a:t>
                      </a:r>
                      <a:r>
                        <a:rPr b="0" lang="ru-RU" sz="1800" spc="-26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32184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13.10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Танцы «Зумба 60+»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10:00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321840">
                <a:tc>
                  <a:txBody>
                    <a:bodyPr anchor="t">
                      <a:noAutofit/>
                    </a:bodyPr>
                    <a:p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Тренажерный зал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14:</a:t>
                      </a:r>
                      <a:r>
                        <a:rPr b="0" lang="ru-RU" sz="1800" spc="-26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32184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14.10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Лечебная физкультура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08:00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321840">
                <a:tc>
                  <a:txBody>
                    <a:bodyPr anchor="t">
                      <a:noAutofit/>
                    </a:bodyPr>
                    <a:p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МК кукла «Берегиня рода» 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10:00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455400">
                <a:tc>
                  <a:txBody>
                    <a:bodyPr anchor="t">
                      <a:noAutofit/>
                    </a:bodyPr>
                    <a:p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Лекция «Диспансеризация: не формальность, а эффективный мониторинг здоровья»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12:</a:t>
                      </a:r>
                      <a:r>
                        <a:rPr b="0" lang="ru-RU" sz="1800" spc="-26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321840">
                <a:tc>
                  <a:txBody>
                    <a:bodyPr anchor="t">
                      <a:noAutofit/>
                    </a:bodyPr>
                    <a:p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Адаптивная физкультура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16:</a:t>
                      </a:r>
                      <a:r>
                        <a:rPr b="0" lang="ru-RU" sz="1800" spc="-26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321840">
                <a:tc>
                  <a:txBody>
                    <a:bodyPr anchor="t">
                      <a:noAutofit/>
                    </a:bodyPr>
                    <a:p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Танцы «Русские народные»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17:10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32184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15.10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Фитнес-йога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10:00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321840">
                <a:tc>
                  <a:txBody>
                    <a:bodyPr anchor="t">
                      <a:noAutofit/>
                    </a:bodyPr>
                    <a:p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DejaVu Sans"/>
                        </a:rPr>
                        <a:t>Клуб садоводов-огородников «У-Дача»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11:00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321840">
                <a:tc>
                  <a:txBody>
                    <a:bodyPr anchor="t">
                      <a:noAutofit/>
                    </a:bodyPr>
                    <a:p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Федеральный проект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12:</a:t>
                      </a:r>
                      <a:r>
                        <a:rPr b="0" lang="ru-RU" sz="1800" spc="-26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321840">
                <a:tc>
                  <a:txBody>
                    <a:bodyPr anchor="t">
                      <a:noAutofit/>
                    </a:bodyPr>
                    <a:p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Интеллектуальная игра «60 секунд»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12:</a:t>
                      </a:r>
                      <a:r>
                        <a:rPr b="0" lang="ru-RU" sz="1800" spc="-26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32184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16.10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Лечебная физкультура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08:</a:t>
                      </a:r>
                      <a:r>
                        <a:rPr b="0" lang="ru-RU" sz="1800" spc="-26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321840">
                <a:tc>
                  <a:txBody>
                    <a:bodyPr anchor="t">
                      <a:noAutofit/>
                    </a:bodyPr>
                    <a:p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Tahoma"/>
                        </a:rPr>
                        <a:t>Английский для всех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10:</a:t>
                      </a:r>
                      <a:r>
                        <a:rPr b="0" lang="ru-RU" sz="1800" spc="-26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383760">
                <a:tc>
                  <a:txBody>
                    <a:bodyPr anchor="t">
                      <a:noAutofit/>
                    </a:bodyPr>
                    <a:p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Tahoma"/>
                        </a:rPr>
                        <a:t>Встреча с врачом:</a:t>
                      </a:r>
                      <a:r>
                        <a:rPr b="0" lang="ru-RU" sz="1800" strike="noStrike" u="none">
                          <a:solidFill>
                            <a:srgbClr val="ff4000"/>
                          </a:solidFill>
                          <a:effectLst/>
                          <a:uFillTx/>
                          <a:latin typeface="Calibri"/>
                          <a:ea typeface="Tahoma"/>
                        </a:rPr>
                        <a:t> </a:t>
                      </a: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Tahoma"/>
                        </a:rPr>
                        <a:t>«Остеопороз»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11:</a:t>
                      </a:r>
                      <a:r>
                        <a:rPr b="0" lang="ru-RU" sz="1800" spc="-26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  <p:sp>
        <p:nvSpPr>
          <p:cNvPr id="194" name="CustomShape 21"/>
          <p:cNvSpPr/>
          <p:nvPr/>
        </p:nvSpPr>
        <p:spPr>
          <a:xfrm>
            <a:off x="1948680" y="5205960"/>
            <a:ext cx="3780720" cy="31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  <a:ea typeface="Noto Sans CJK SC"/>
              </a:rPr>
              <a:t>  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" name="CustomShape 22"/>
          <p:cNvSpPr/>
          <p:nvPr/>
        </p:nvSpPr>
        <p:spPr>
          <a:xfrm>
            <a:off x="3638520" y="123840"/>
            <a:ext cx="3578400" cy="185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81360" bIns="0" anchor="t">
            <a:noAutofit/>
          </a:bodyPr>
          <a:p>
            <a:pPr marL="439560" indent="-420840" algn="r">
              <a:lnSpc>
                <a:spcPts val="2701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ru-RU" sz="27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МЕРОПРИЯТИЯ </a:t>
            </a:r>
            <a:br>
              <a:rPr sz="1800"/>
            </a:br>
            <a:r>
              <a:rPr b="1" lang="ru-RU" sz="27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НА</a:t>
            </a:r>
            <a:r>
              <a:rPr b="1" lang="ru-RU" sz="2700" spc="-6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ОКТЯБРЬ</a:t>
            </a:r>
            <a:br>
              <a:rPr sz="1800"/>
            </a:br>
            <a:r>
              <a:rPr b="1" lang="ru-RU" sz="2700" spc="-2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2026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CustomShape 1"/>
          <p:cNvSpPr/>
          <p:nvPr/>
        </p:nvSpPr>
        <p:spPr>
          <a:xfrm>
            <a:off x="111240" y="7000200"/>
            <a:ext cx="7334640" cy="3572640"/>
          </a:xfrm>
          <a:custGeom>
            <a:avLst/>
            <a:gdLst>
              <a:gd name="textAreaLeft" fmla="*/ 0 w 7334640"/>
              <a:gd name="textAreaRight" fmla="*/ 7335000 w 7334640"/>
              <a:gd name="textAreaTop" fmla="*/ 0 h 3572640"/>
              <a:gd name="textAreaBottom" fmla="*/ 3573000 h 357264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grpSp>
        <p:nvGrpSpPr>
          <p:cNvPr id="197" name="Group 2"/>
          <p:cNvGrpSpPr/>
          <p:nvPr/>
        </p:nvGrpSpPr>
        <p:grpSpPr>
          <a:xfrm>
            <a:off x="644400" y="8176320"/>
            <a:ext cx="1136880" cy="121680"/>
            <a:chOff x="644400" y="8176320"/>
            <a:chExt cx="1136880" cy="121680"/>
          </a:xfrm>
        </p:grpSpPr>
        <p:pic>
          <p:nvPicPr>
            <p:cNvPr id="198" name="object 34" descr=""/>
            <p:cNvPicPr/>
            <p:nvPr/>
          </p:nvPicPr>
          <p:blipFill>
            <a:blip r:embed="rId1"/>
            <a:stretch/>
          </p:blipFill>
          <p:spPr>
            <a:xfrm>
              <a:off x="644400" y="8176320"/>
              <a:ext cx="92160" cy="1216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99" name="CustomShape 3"/>
            <p:cNvSpPr/>
            <p:nvPr/>
          </p:nvSpPr>
          <p:spPr>
            <a:xfrm>
              <a:off x="771480" y="8178120"/>
              <a:ext cx="83520" cy="118440"/>
            </a:xfrm>
            <a:custGeom>
              <a:avLst/>
              <a:gdLst>
                <a:gd name="textAreaLeft" fmla="*/ 0 w 83520"/>
                <a:gd name="textAreaRight" fmla="*/ 83880 w 83520"/>
                <a:gd name="textAreaTop" fmla="*/ 0 h 118440"/>
                <a:gd name="textAreaBottom" fmla="*/ 118800 h 11844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200" name="object 44" descr=""/>
            <p:cNvPicPr/>
            <p:nvPr/>
          </p:nvPicPr>
          <p:blipFill>
            <a:blip r:embed="rId2"/>
            <a:stretch/>
          </p:blipFill>
          <p:spPr>
            <a:xfrm>
              <a:off x="888840" y="8176320"/>
              <a:ext cx="281160" cy="1216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01" name="object 46" descr=""/>
            <p:cNvPicPr/>
            <p:nvPr/>
          </p:nvPicPr>
          <p:blipFill>
            <a:blip r:embed="rId3"/>
            <a:stretch/>
          </p:blipFill>
          <p:spPr>
            <a:xfrm>
              <a:off x="1201680" y="8176320"/>
              <a:ext cx="308160" cy="1216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02" name="object 47" descr=""/>
            <p:cNvPicPr/>
            <p:nvPr/>
          </p:nvPicPr>
          <p:blipFill>
            <a:blip r:embed="rId4"/>
            <a:stretch/>
          </p:blipFill>
          <p:spPr>
            <a:xfrm>
              <a:off x="1545480" y="8178120"/>
              <a:ext cx="99000" cy="1180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03" name="object 69" descr=""/>
            <p:cNvPicPr/>
            <p:nvPr/>
          </p:nvPicPr>
          <p:blipFill>
            <a:blip r:embed="rId5"/>
            <a:stretch/>
          </p:blipFill>
          <p:spPr>
            <a:xfrm>
              <a:off x="1679400" y="8178120"/>
              <a:ext cx="101880" cy="11988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204" name="CustomShape 4"/>
          <p:cNvSpPr/>
          <p:nvPr/>
        </p:nvSpPr>
        <p:spPr>
          <a:xfrm>
            <a:off x="4822920" y="316800"/>
            <a:ext cx="2305440" cy="185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81360" bIns="0" anchor="t">
            <a:noAutofit/>
          </a:bodyPr>
          <a:p>
            <a:pPr marL="439560" indent="-421200" algn="r">
              <a:lnSpc>
                <a:spcPts val="2701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ru-RU" sz="27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МЕРОПРИЯТИЯ </a:t>
            </a:r>
            <a:r>
              <a:rPr b="1" lang="ru-RU" sz="27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НА</a:t>
            </a:r>
            <a:r>
              <a:rPr b="1" lang="ru-RU" sz="2700" spc="-6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27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ЯНВАРЬ</a:t>
            </a:r>
            <a:br>
              <a:rPr sz="1800"/>
            </a:br>
            <a:r>
              <a:rPr b="1" lang="ru-RU" sz="2700" spc="-2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2026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5" name="CustomShape 5"/>
          <p:cNvSpPr/>
          <p:nvPr/>
        </p:nvSpPr>
        <p:spPr>
          <a:xfrm>
            <a:off x="628920" y="8441640"/>
            <a:ext cx="5103000" cy="202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4600" bIns="0" anchor="t">
            <a:spAutoFit/>
          </a:bodyPr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b="1" lang="ru-RU" sz="44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ПРИХОДИТЕ, </a:t>
            </a:r>
            <a:r>
              <a:rPr b="1" lang="ru-RU" sz="44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МЫ</a:t>
            </a:r>
            <a:r>
              <a:rPr b="1" lang="ru-RU" sz="4400" spc="-136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44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ВАС</a:t>
            </a:r>
            <a:r>
              <a:rPr b="1" lang="ru-RU" sz="4400" spc="-136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44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ЖДЕМ!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Наши</a:t>
            </a:r>
            <a:r>
              <a:rPr b="0" lang="ru-RU" sz="1300" spc="-34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0" lang="ru-RU" sz="13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контакты: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Адрес: ул. Лесников, 7, г. Алапаевск, каб. 203, 205</a:t>
            </a:r>
            <a:br>
              <a:rPr sz="1800"/>
            </a:b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Контактный номер: 8(34346)3-07-06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ФИО : Елисеева Алена Юрьевна, Юрьева Ирина Владимировна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6" name="CustomShape 6"/>
          <p:cNvSpPr/>
          <p:nvPr/>
        </p:nvSpPr>
        <p:spPr>
          <a:xfrm>
            <a:off x="6120000" y="8898120"/>
            <a:ext cx="1066320" cy="6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 anchor="t">
            <a:spAutoFit/>
          </a:bodyPr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Отделение Фонда</a:t>
            </a:r>
            <a:r>
              <a:rPr b="0" lang="ru-RU" sz="800" spc="448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пенсионного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b="0" lang="ru-RU" sz="8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и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социального</a:t>
            </a:r>
            <a:r>
              <a:rPr b="0" lang="ru-RU" sz="800" spc="448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страхования</a:t>
            </a:r>
            <a:r>
              <a:rPr b="0" lang="ru-RU" sz="8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0" lang="ru-RU" sz="800" spc="-26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РФ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b="0" lang="ru-RU" sz="8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по </a:t>
            </a:r>
            <a:r>
              <a:rPr b="0" lang="ru-RU" sz="800" spc="-2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Свердловской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области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207" name="Group 7"/>
          <p:cNvGrpSpPr/>
          <p:nvPr/>
        </p:nvGrpSpPr>
        <p:grpSpPr>
          <a:xfrm>
            <a:off x="364680" y="180000"/>
            <a:ext cx="2506680" cy="972000"/>
            <a:chOff x="364680" y="180000"/>
            <a:chExt cx="2506680" cy="972000"/>
          </a:xfrm>
        </p:grpSpPr>
        <p:pic>
          <p:nvPicPr>
            <p:cNvPr id="208" name="object 72" descr=""/>
            <p:cNvPicPr/>
            <p:nvPr/>
          </p:nvPicPr>
          <p:blipFill>
            <a:blip r:embed="rId6"/>
            <a:stretch/>
          </p:blipFill>
          <p:spPr>
            <a:xfrm>
              <a:off x="364680" y="180000"/>
              <a:ext cx="828360" cy="9460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09" name="CustomShape 8"/>
            <p:cNvSpPr/>
            <p:nvPr/>
          </p:nvSpPr>
          <p:spPr>
            <a:xfrm>
              <a:off x="1429560" y="505440"/>
              <a:ext cx="284040" cy="174240"/>
            </a:xfrm>
            <a:custGeom>
              <a:avLst/>
              <a:gdLst>
                <a:gd name="textAreaLeft" fmla="*/ 0 w 284040"/>
                <a:gd name="textAreaRight" fmla="*/ 284400 w 284040"/>
                <a:gd name="textAreaTop" fmla="*/ 0 h 174240"/>
                <a:gd name="textAreaBottom" fmla="*/ 174600 h 17424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210" name="Group 9"/>
            <p:cNvGrpSpPr/>
            <p:nvPr/>
          </p:nvGrpSpPr>
          <p:grpSpPr>
            <a:xfrm>
              <a:off x="1770120" y="505440"/>
              <a:ext cx="436680" cy="140040"/>
              <a:chOff x="1770120" y="505440"/>
              <a:chExt cx="436680" cy="140040"/>
            </a:xfrm>
          </p:grpSpPr>
          <p:sp>
            <p:nvSpPr>
              <p:cNvPr id="211" name="CustomShape 10"/>
              <p:cNvSpPr/>
              <p:nvPr/>
            </p:nvSpPr>
            <p:spPr>
              <a:xfrm>
                <a:off x="1770120" y="505440"/>
                <a:ext cx="279720" cy="140040"/>
              </a:xfrm>
              <a:custGeom>
                <a:avLst/>
                <a:gdLst>
                  <a:gd name="textAreaLeft" fmla="*/ 0 w 279720"/>
                  <a:gd name="textAreaRight" fmla="*/ 280080 w 279720"/>
                  <a:gd name="textAreaTop" fmla="*/ 0 h 140040"/>
                  <a:gd name="textAreaBottom" fmla="*/ 140400 h 14004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212" name="object 76" descr=""/>
              <p:cNvPicPr/>
              <p:nvPr/>
            </p:nvPicPr>
            <p:blipFill>
              <a:blip r:embed="rId7"/>
              <a:stretch/>
            </p:blipFill>
            <p:spPr>
              <a:xfrm>
                <a:off x="2096640" y="505800"/>
                <a:ext cx="110160" cy="13896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pic>
          <p:nvPicPr>
            <p:cNvPr id="213" name="object 77" descr=""/>
            <p:cNvPicPr/>
            <p:nvPr/>
          </p:nvPicPr>
          <p:blipFill>
            <a:blip r:embed="rId8"/>
            <a:stretch/>
          </p:blipFill>
          <p:spPr>
            <a:xfrm>
              <a:off x="1409040" y="740520"/>
              <a:ext cx="148680" cy="142560"/>
            </a:xfrm>
            <a:prstGeom prst="rect">
              <a:avLst/>
            </a:prstGeom>
            <a:noFill/>
            <a:ln w="0">
              <a:noFill/>
            </a:ln>
          </p:spPr>
        </p:pic>
        <p:grpSp>
          <p:nvGrpSpPr>
            <p:cNvPr id="214" name="Group 11"/>
            <p:cNvGrpSpPr/>
            <p:nvPr/>
          </p:nvGrpSpPr>
          <p:grpSpPr>
            <a:xfrm>
              <a:off x="1615320" y="741960"/>
              <a:ext cx="666360" cy="172440"/>
              <a:chOff x="1615320" y="741960"/>
              <a:chExt cx="666360" cy="172440"/>
            </a:xfrm>
          </p:grpSpPr>
          <p:pic>
            <p:nvPicPr>
              <p:cNvPr id="215" name="object 79" descr=""/>
              <p:cNvPicPr/>
              <p:nvPr/>
            </p:nvPicPr>
            <p:blipFill>
              <a:blip r:embed="rId9"/>
              <a:stretch/>
            </p:blipFill>
            <p:spPr>
              <a:xfrm>
                <a:off x="1615320" y="742320"/>
                <a:ext cx="111600" cy="1389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216" name="CustomShape 12"/>
              <p:cNvSpPr/>
              <p:nvPr/>
            </p:nvSpPr>
            <p:spPr>
              <a:xfrm>
                <a:off x="1770120" y="741960"/>
                <a:ext cx="511560" cy="172440"/>
              </a:xfrm>
              <a:custGeom>
                <a:avLst/>
                <a:gdLst>
                  <a:gd name="textAreaLeft" fmla="*/ 0 w 511560"/>
                  <a:gd name="textAreaRight" fmla="*/ 511920 w 511560"/>
                  <a:gd name="textAreaTop" fmla="*/ 0 h 172440"/>
                  <a:gd name="textAreaBottom" fmla="*/ 172800 h 17244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217" name="Group 13"/>
            <p:cNvGrpSpPr/>
            <p:nvPr/>
          </p:nvGrpSpPr>
          <p:grpSpPr>
            <a:xfrm>
              <a:off x="2341440" y="742320"/>
              <a:ext cx="279720" cy="138960"/>
              <a:chOff x="2341440" y="742320"/>
              <a:chExt cx="279720" cy="138960"/>
            </a:xfrm>
          </p:grpSpPr>
          <p:pic>
            <p:nvPicPr>
              <p:cNvPr id="218" name="object 82" descr=""/>
              <p:cNvPicPr/>
              <p:nvPr/>
            </p:nvPicPr>
            <p:blipFill>
              <a:blip r:embed="rId10"/>
              <a:stretch/>
            </p:blipFill>
            <p:spPr>
              <a:xfrm>
                <a:off x="2341440" y="742320"/>
                <a:ext cx="118800" cy="1389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219" name="object 83" descr=""/>
              <p:cNvPicPr/>
              <p:nvPr/>
            </p:nvPicPr>
            <p:blipFill>
              <a:blip r:embed="rId11"/>
              <a:stretch/>
            </p:blipFill>
            <p:spPr>
              <a:xfrm>
                <a:off x="2511360" y="742320"/>
                <a:ext cx="109800" cy="13896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grpSp>
          <p:nvGrpSpPr>
            <p:cNvPr id="220" name="Group 14"/>
            <p:cNvGrpSpPr/>
            <p:nvPr/>
          </p:nvGrpSpPr>
          <p:grpSpPr>
            <a:xfrm>
              <a:off x="1409040" y="975240"/>
              <a:ext cx="1462320" cy="176760"/>
              <a:chOff x="1409040" y="975240"/>
              <a:chExt cx="1462320" cy="176760"/>
            </a:xfrm>
          </p:grpSpPr>
          <p:pic>
            <p:nvPicPr>
              <p:cNvPr id="221" name="object 85" descr=""/>
              <p:cNvPicPr/>
              <p:nvPr/>
            </p:nvPicPr>
            <p:blipFill>
              <a:blip r:embed="rId12"/>
              <a:stretch/>
            </p:blipFill>
            <p:spPr>
              <a:xfrm>
                <a:off x="1409040" y="982800"/>
                <a:ext cx="132120" cy="1443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222" name="object 86" descr=""/>
              <p:cNvPicPr/>
              <p:nvPr/>
            </p:nvPicPr>
            <p:blipFill>
              <a:blip r:embed="rId13"/>
              <a:stretch/>
            </p:blipFill>
            <p:spPr>
              <a:xfrm>
                <a:off x="1578240" y="982800"/>
                <a:ext cx="153360" cy="1443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223" name="object 87" descr=""/>
              <p:cNvPicPr/>
              <p:nvPr/>
            </p:nvPicPr>
            <p:blipFill>
              <a:blip r:embed="rId14"/>
              <a:stretch/>
            </p:blipFill>
            <p:spPr>
              <a:xfrm>
                <a:off x="1770120" y="975240"/>
                <a:ext cx="349200" cy="1767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224" name="object 88" descr=""/>
              <p:cNvPicPr/>
              <p:nvPr/>
            </p:nvPicPr>
            <p:blipFill>
              <a:blip r:embed="rId15"/>
              <a:stretch/>
            </p:blipFill>
            <p:spPr>
              <a:xfrm>
                <a:off x="2152440" y="982800"/>
                <a:ext cx="153360" cy="1443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225" name="CustomShape 15"/>
              <p:cNvSpPr/>
              <p:nvPr/>
            </p:nvSpPr>
            <p:spPr>
              <a:xfrm>
                <a:off x="2346480" y="981720"/>
                <a:ext cx="127440" cy="138600"/>
              </a:xfrm>
              <a:custGeom>
                <a:avLst/>
                <a:gdLst>
                  <a:gd name="textAreaLeft" fmla="*/ 0 w 127440"/>
                  <a:gd name="textAreaRight" fmla="*/ 127800 w 127440"/>
                  <a:gd name="textAreaTop" fmla="*/ 0 h 138600"/>
                  <a:gd name="textAreaBottom" fmla="*/ 138960 h 13860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226" name="object 90" descr=""/>
              <p:cNvPicPr/>
              <p:nvPr/>
            </p:nvPicPr>
            <p:blipFill>
              <a:blip r:embed="rId16"/>
              <a:stretch/>
            </p:blipFill>
            <p:spPr>
              <a:xfrm>
                <a:off x="2513880" y="981720"/>
                <a:ext cx="159120" cy="1702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227" name="object 91" descr=""/>
              <p:cNvPicPr/>
              <p:nvPr/>
            </p:nvPicPr>
            <p:blipFill>
              <a:blip r:embed="rId17"/>
              <a:stretch/>
            </p:blipFill>
            <p:spPr>
              <a:xfrm>
                <a:off x="2714040" y="981720"/>
                <a:ext cx="157320" cy="13896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</p:grpSp>
      <p:sp>
        <p:nvSpPr>
          <p:cNvPr id="228" name="CustomShape 16"/>
          <p:cNvSpPr/>
          <p:nvPr/>
        </p:nvSpPr>
        <p:spPr>
          <a:xfrm>
            <a:off x="6140520" y="9593640"/>
            <a:ext cx="863640" cy="847440"/>
          </a:xfrm>
          <a:prstGeom prst="roundRect">
            <a:avLst>
              <a:gd name="adj" fmla="val 8611"/>
            </a:avLst>
          </a:prstGeom>
          <a:solidFill>
            <a:schemeClr val="lt1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9" name="CustomShape 17"/>
          <p:cNvSpPr/>
          <p:nvPr/>
        </p:nvSpPr>
        <p:spPr>
          <a:xfrm>
            <a:off x="6047640" y="7937640"/>
            <a:ext cx="804240" cy="804240"/>
          </a:xfrm>
          <a:prstGeom prst="ellipse">
            <a:avLst/>
          </a:prstGeom>
          <a:solidFill>
            <a:schemeClr val="lt1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30" name="object 92" descr=""/>
          <p:cNvPicPr/>
          <p:nvPr/>
        </p:nvPicPr>
        <p:blipFill>
          <a:blip r:embed="rId18"/>
          <a:stretch/>
        </p:blipFill>
        <p:spPr>
          <a:xfrm>
            <a:off x="6162120" y="8141760"/>
            <a:ext cx="590400" cy="505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1" name="Рисунок 2" descr=""/>
          <p:cNvPicPr/>
          <p:nvPr/>
        </p:nvPicPr>
        <p:blipFill>
          <a:blip r:embed="rId19"/>
          <a:stretch/>
        </p:blipFill>
        <p:spPr>
          <a:xfrm>
            <a:off x="6153120" y="9577080"/>
            <a:ext cx="851040" cy="851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2" name="object 93" descr=""/>
          <p:cNvPicPr/>
          <p:nvPr/>
        </p:nvPicPr>
        <p:blipFill>
          <a:blip r:embed="rId20"/>
          <a:stretch/>
        </p:blipFill>
        <p:spPr>
          <a:xfrm>
            <a:off x="3731760" y="108360"/>
            <a:ext cx="3709080" cy="1647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3" name="CustomShape 18"/>
          <p:cNvSpPr/>
          <p:nvPr/>
        </p:nvSpPr>
        <p:spPr>
          <a:xfrm>
            <a:off x="3549960" y="115200"/>
            <a:ext cx="3578400" cy="185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4" name="CustomShape 19"/>
          <p:cNvSpPr/>
          <p:nvPr/>
        </p:nvSpPr>
        <p:spPr>
          <a:xfrm>
            <a:off x="3854520" y="7560000"/>
            <a:ext cx="3286440" cy="82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algn="l" pos="0"/>
              </a:tabLst>
            </a:pP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Время</a:t>
            </a:r>
            <a:r>
              <a:rPr b="1" lang="ru-RU" sz="1600" spc="-65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1600" spc="-11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работы: понедельник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–</a:t>
            </a:r>
            <a:r>
              <a:rPr b="1" lang="ru-RU" sz="1600" spc="-11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четверг 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08:30</a:t>
            </a:r>
            <a:r>
              <a:rPr b="1" lang="ru-RU" sz="1600" spc="-6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–</a:t>
            </a:r>
            <a:r>
              <a:rPr b="1" lang="ru-RU" sz="1600" spc="-14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1600" spc="-2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17:30    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пятница 08:30</a:t>
            </a:r>
            <a:r>
              <a:rPr b="1" lang="ru-RU" sz="1600" spc="-6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–</a:t>
            </a:r>
            <a:r>
              <a:rPr b="1" lang="ru-RU" sz="1600" spc="-14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1600" spc="-2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16:30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235" name="Table 20"/>
          <p:cNvGraphicFramePr/>
          <p:nvPr/>
        </p:nvGraphicFramePr>
        <p:xfrm>
          <a:off x="427680" y="1478520"/>
          <a:ext cx="6789240" cy="5801400"/>
        </p:xfrm>
        <a:graphic>
          <a:graphicData uri="http://schemas.openxmlformats.org/drawingml/2006/table">
            <a:tbl>
              <a:tblPr/>
              <a:tblGrid>
                <a:gridCol w="703440"/>
                <a:gridCol w="5161680"/>
                <a:gridCol w="924480"/>
              </a:tblGrid>
              <a:tr h="64044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1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Дата</a:t>
                      </a:r>
                      <a:r>
                        <a:rPr b="1" lang="ru-RU" sz="18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 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</a:rPr>
                        <a:t>Мероприятие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</a:rPr>
                        <a:t>Время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</a:rPr>
                        <a:t>начала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</a:tr>
              <a:tr h="3661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19.10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Лечебная физкультура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08:00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383760">
                <a:tc>
                  <a:txBody>
                    <a:bodyPr anchor="t">
                      <a:noAutofit/>
                    </a:bodyPr>
                    <a:p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Цифровая, пенсионная грамотность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10:00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383760">
                <a:tc>
                  <a:txBody>
                    <a:bodyPr anchor="t">
                      <a:noAutofit/>
                    </a:bodyPr>
                    <a:p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Адаптивная физкультура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16:</a:t>
                      </a:r>
                      <a:r>
                        <a:rPr b="0" lang="ru-RU" sz="1800" spc="-26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3661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20.10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Танцы «Зумба 60+»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10:00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366120">
                <a:tc>
                  <a:txBody>
                    <a:bodyPr anchor="t">
                      <a:noAutofit/>
                    </a:bodyPr>
                    <a:p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Тренажерный зал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14:</a:t>
                      </a:r>
                      <a:r>
                        <a:rPr b="0" lang="ru-RU" sz="1800" spc="-26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3661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21.10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Лечебная физкультура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08:00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366120">
                <a:tc>
                  <a:txBody>
                    <a:bodyPr anchor="t">
                      <a:noAutofit/>
                    </a:bodyPr>
                    <a:p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Просмотр фильма РГО: «В Арктику»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12:00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366120">
                <a:tc>
                  <a:txBody>
                    <a:bodyPr anchor="t">
                      <a:noAutofit/>
                    </a:bodyPr>
                    <a:p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Адаптивная физкультура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16:</a:t>
                      </a:r>
                      <a:r>
                        <a:rPr b="0" lang="ru-RU" sz="1800" spc="-26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366120">
                <a:tc>
                  <a:txBody>
                    <a:bodyPr anchor="t">
                      <a:noAutofit/>
                    </a:bodyPr>
                    <a:p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Танцы «Русские народные»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17:10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3661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22.10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Фитнес-йога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10:00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366120">
                <a:tc>
                  <a:txBody>
                    <a:bodyPr anchor="t">
                      <a:noAutofit/>
                    </a:bodyPr>
                    <a:p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Индивидуальные консультации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10:00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366120">
                <a:tc>
                  <a:txBody>
                    <a:bodyPr anchor="t">
                      <a:noAutofit/>
                    </a:bodyPr>
                    <a:p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Федеральный проект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12:</a:t>
                      </a:r>
                      <a:r>
                        <a:rPr b="0" lang="ru-RU" sz="1800" spc="-26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3661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23.10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Лечебная физкультура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08:</a:t>
                      </a:r>
                      <a:r>
                        <a:rPr b="0" lang="ru-RU" sz="1800" spc="-26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366120">
                <a:tc>
                  <a:txBody>
                    <a:bodyPr anchor="t">
                      <a:noAutofit/>
                    </a:bodyPr>
                    <a:p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Tahoma"/>
                        </a:rPr>
                        <a:t>Английский для всех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10:</a:t>
                      </a:r>
                      <a:r>
                        <a:rPr b="0" lang="ru-RU" sz="1800" spc="-26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  <p:sp>
        <p:nvSpPr>
          <p:cNvPr id="236" name="CustomShape 21"/>
          <p:cNvSpPr/>
          <p:nvPr/>
        </p:nvSpPr>
        <p:spPr>
          <a:xfrm>
            <a:off x="1948680" y="5205960"/>
            <a:ext cx="3780720" cy="31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  <a:ea typeface="Noto Sans CJK SC"/>
              </a:rPr>
              <a:t>  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7" name="CustomShape 22"/>
          <p:cNvSpPr/>
          <p:nvPr/>
        </p:nvSpPr>
        <p:spPr>
          <a:xfrm>
            <a:off x="3549960" y="317160"/>
            <a:ext cx="3578400" cy="185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81360" bIns="0" anchor="t">
            <a:noAutofit/>
          </a:bodyPr>
          <a:p>
            <a:pPr marL="439560" indent="-420840" algn="r">
              <a:lnSpc>
                <a:spcPts val="2701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ru-RU" sz="27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МЕРОПРИЯТИЯ </a:t>
            </a:r>
            <a:br>
              <a:rPr sz="1800"/>
            </a:br>
            <a:r>
              <a:rPr b="1" lang="ru-RU" sz="27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НА</a:t>
            </a:r>
            <a:r>
              <a:rPr b="1" lang="ru-RU" sz="2700" spc="-6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ОКТЯБРЬ</a:t>
            </a:r>
            <a:br>
              <a:rPr sz="1800"/>
            </a:br>
            <a:r>
              <a:rPr b="1" lang="ru-RU" sz="2700" spc="-2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2026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CustomShape 1"/>
          <p:cNvSpPr/>
          <p:nvPr/>
        </p:nvSpPr>
        <p:spPr>
          <a:xfrm>
            <a:off x="111240" y="7000200"/>
            <a:ext cx="7334640" cy="3572640"/>
          </a:xfrm>
          <a:custGeom>
            <a:avLst/>
            <a:gdLst>
              <a:gd name="textAreaLeft" fmla="*/ 0 w 7334640"/>
              <a:gd name="textAreaRight" fmla="*/ 7335000 w 7334640"/>
              <a:gd name="textAreaTop" fmla="*/ 0 h 3572640"/>
              <a:gd name="textAreaBottom" fmla="*/ 3573000 h 357264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grpSp>
        <p:nvGrpSpPr>
          <p:cNvPr id="239" name="Group 2"/>
          <p:cNvGrpSpPr/>
          <p:nvPr/>
        </p:nvGrpSpPr>
        <p:grpSpPr>
          <a:xfrm>
            <a:off x="644400" y="8176320"/>
            <a:ext cx="1136880" cy="121680"/>
            <a:chOff x="644400" y="8176320"/>
            <a:chExt cx="1136880" cy="121680"/>
          </a:xfrm>
        </p:grpSpPr>
        <p:pic>
          <p:nvPicPr>
            <p:cNvPr id="240" name="object 34_1" descr=""/>
            <p:cNvPicPr/>
            <p:nvPr/>
          </p:nvPicPr>
          <p:blipFill>
            <a:blip r:embed="rId1"/>
            <a:stretch/>
          </p:blipFill>
          <p:spPr>
            <a:xfrm>
              <a:off x="644400" y="8176320"/>
              <a:ext cx="92160" cy="1216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41" name="CustomShape 3"/>
            <p:cNvSpPr/>
            <p:nvPr/>
          </p:nvSpPr>
          <p:spPr>
            <a:xfrm>
              <a:off x="771480" y="8178120"/>
              <a:ext cx="83520" cy="118440"/>
            </a:xfrm>
            <a:custGeom>
              <a:avLst/>
              <a:gdLst>
                <a:gd name="textAreaLeft" fmla="*/ 0 w 83520"/>
                <a:gd name="textAreaRight" fmla="*/ 83880 w 83520"/>
                <a:gd name="textAreaTop" fmla="*/ 0 h 118440"/>
                <a:gd name="textAreaBottom" fmla="*/ 118800 h 11844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242" name="object 44_1" descr=""/>
            <p:cNvPicPr/>
            <p:nvPr/>
          </p:nvPicPr>
          <p:blipFill>
            <a:blip r:embed="rId2"/>
            <a:stretch/>
          </p:blipFill>
          <p:spPr>
            <a:xfrm>
              <a:off x="888840" y="8176320"/>
              <a:ext cx="281160" cy="1216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43" name="object 46_1" descr=""/>
            <p:cNvPicPr/>
            <p:nvPr/>
          </p:nvPicPr>
          <p:blipFill>
            <a:blip r:embed="rId3"/>
            <a:stretch/>
          </p:blipFill>
          <p:spPr>
            <a:xfrm>
              <a:off x="1201680" y="8176320"/>
              <a:ext cx="308160" cy="1216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44" name="object 47_1" descr=""/>
            <p:cNvPicPr/>
            <p:nvPr/>
          </p:nvPicPr>
          <p:blipFill>
            <a:blip r:embed="rId4"/>
            <a:stretch/>
          </p:blipFill>
          <p:spPr>
            <a:xfrm>
              <a:off x="1545480" y="8178120"/>
              <a:ext cx="99000" cy="1180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45" name="object 69_1" descr=""/>
            <p:cNvPicPr/>
            <p:nvPr/>
          </p:nvPicPr>
          <p:blipFill>
            <a:blip r:embed="rId5"/>
            <a:stretch/>
          </p:blipFill>
          <p:spPr>
            <a:xfrm>
              <a:off x="1679400" y="8178120"/>
              <a:ext cx="101880" cy="11988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246" name="CustomShape 4"/>
          <p:cNvSpPr/>
          <p:nvPr/>
        </p:nvSpPr>
        <p:spPr>
          <a:xfrm>
            <a:off x="4822920" y="316800"/>
            <a:ext cx="2305440" cy="185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81360" bIns="0" anchor="t">
            <a:noAutofit/>
          </a:bodyPr>
          <a:p>
            <a:pPr marL="439560" indent="-421200" algn="r">
              <a:lnSpc>
                <a:spcPts val="2701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ru-RU" sz="27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МЕРОПРИЯТИЯ </a:t>
            </a:r>
            <a:r>
              <a:rPr b="1" lang="ru-RU" sz="27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НА</a:t>
            </a:r>
            <a:r>
              <a:rPr b="1" lang="ru-RU" sz="2700" spc="-6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27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ЯНВАРЬ</a:t>
            </a:r>
            <a:br>
              <a:rPr sz="1800"/>
            </a:br>
            <a:r>
              <a:rPr b="1" lang="ru-RU" sz="2700" spc="-2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2026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7" name="CustomShape 5"/>
          <p:cNvSpPr/>
          <p:nvPr/>
        </p:nvSpPr>
        <p:spPr>
          <a:xfrm>
            <a:off x="628920" y="8441640"/>
            <a:ext cx="5103000" cy="202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4600" bIns="0" anchor="t">
            <a:spAutoFit/>
          </a:bodyPr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b="1" lang="ru-RU" sz="44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ПРИХОДИТЕ, </a:t>
            </a:r>
            <a:r>
              <a:rPr b="1" lang="ru-RU" sz="44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МЫ</a:t>
            </a:r>
            <a:r>
              <a:rPr b="1" lang="ru-RU" sz="4400" spc="-136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44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ВАС</a:t>
            </a:r>
            <a:r>
              <a:rPr b="1" lang="ru-RU" sz="4400" spc="-136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44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ЖДЕМ!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Наши</a:t>
            </a:r>
            <a:r>
              <a:rPr b="0" lang="ru-RU" sz="1300" spc="-34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0" lang="ru-RU" sz="13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контакты: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Адрес: ул. Лесников, 7, г. Алапаевск, каб. 203, 205</a:t>
            </a:r>
            <a:br>
              <a:rPr sz="1800"/>
            </a:b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Контактный номер: 8(34346)3-07-06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ФИО : Елисеева Алена Юрьевна, Юрьева Ирина Владимировна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8" name="CustomShape 6"/>
          <p:cNvSpPr/>
          <p:nvPr/>
        </p:nvSpPr>
        <p:spPr>
          <a:xfrm>
            <a:off x="6120000" y="8898120"/>
            <a:ext cx="1066320" cy="6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 anchor="t">
            <a:spAutoFit/>
          </a:bodyPr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Отделение Фонда</a:t>
            </a:r>
            <a:r>
              <a:rPr b="0" lang="ru-RU" sz="800" spc="448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пенсионного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b="0" lang="ru-RU" sz="8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и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социального</a:t>
            </a:r>
            <a:r>
              <a:rPr b="0" lang="ru-RU" sz="800" spc="448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страхования</a:t>
            </a:r>
            <a:r>
              <a:rPr b="0" lang="ru-RU" sz="8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0" lang="ru-RU" sz="800" spc="-26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РФ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b="0" lang="ru-RU" sz="8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по </a:t>
            </a:r>
            <a:r>
              <a:rPr b="0" lang="ru-RU" sz="800" spc="-2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Свердловской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области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249" name="Group 7"/>
          <p:cNvGrpSpPr/>
          <p:nvPr/>
        </p:nvGrpSpPr>
        <p:grpSpPr>
          <a:xfrm>
            <a:off x="364680" y="180000"/>
            <a:ext cx="2506680" cy="972000"/>
            <a:chOff x="364680" y="180000"/>
            <a:chExt cx="2506680" cy="972000"/>
          </a:xfrm>
        </p:grpSpPr>
        <p:pic>
          <p:nvPicPr>
            <p:cNvPr id="250" name="object 72_1" descr=""/>
            <p:cNvPicPr/>
            <p:nvPr/>
          </p:nvPicPr>
          <p:blipFill>
            <a:blip r:embed="rId6"/>
            <a:stretch/>
          </p:blipFill>
          <p:spPr>
            <a:xfrm>
              <a:off x="364680" y="180000"/>
              <a:ext cx="828360" cy="9460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51" name="CustomShape 8"/>
            <p:cNvSpPr/>
            <p:nvPr/>
          </p:nvSpPr>
          <p:spPr>
            <a:xfrm>
              <a:off x="1429560" y="505440"/>
              <a:ext cx="284040" cy="174240"/>
            </a:xfrm>
            <a:custGeom>
              <a:avLst/>
              <a:gdLst>
                <a:gd name="textAreaLeft" fmla="*/ 0 w 284040"/>
                <a:gd name="textAreaRight" fmla="*/ 284400 w 284040"/>
                <a:gd name="textAreaTop" fmla="*/ 0 h 174240"/>
                <a:gd name="textAreaBottom" fmla="*/ 174600 h 17424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252" name="Group 9"/>
            <p:cNvGrpSpPr/>
            <p:nvPr/>
          </p:nvGrpSpPr>
          <p:grpSpPr>
            <a:xfrm>
              <a:off x="1770120" y="505440"/>
              <a:ext cx="436680" cy="140040"/>
              <a:chOff x="1770120" y="505440"/>
              <a:chExt cx="436680" cy="140040"/>
            </a:xfrm>
          </p:grpSpPr>
          <p:sp>
            <p:nvSpPr>
              <p:cNvPr id="253" name="CustomShape 10"/>
              <p:cNvSpPr/>
              <p:nvPr/>
            </p:nvSpPr>
            <p:spPr>
              <a:xfrm>
                <a:off x="1770120" y="505440"/>
                <a:ext cx="279720" cy="140040"/>
              </a:xfrm>
              <a:custGeom>
                <a:avLst/>
                <a:gdLst>
                  <a:gd name="textAreaLeft" fmla="*/ 0 w 279720"/>
                  <a:gd name="textAreaRight" fmla="*/ 280080 w 279720"/>
                  <a:gd name="textAreaTop" fmla="*/ 0 h 140040"/>
                  <a:gd name="textAreaBottom" fmla="*/ 140400 h 14004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254" name="object 76_1" descr=""/>
              <p:cNvPicPr/>
              <p:nvPr/>
            </p:nvPicPr>
            <p:blipFill>
              <a:blip r:embed="rId7"/>
              <a:stretch/>
            </p:blipFill>
            <p:spPr>
              <a:xfrm>
                <a:off x="2096640" y="505800"/>
                <a:ext cx="110160" cy="13896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pic>
          <p:nvPicPr>
            <p:cNvPr id="255" name="object 77_1" descr=""/>
            <p:cNvPicPr/>
            <p:nvPr/>
          </p:nvPicPr>
          <p:blipFill>
            <a:blip r:embed="rId8"/>
            <a:stretch/>
          </p:blipFill>
          <p:spPr>
            <a:xfrm>
              <a:off x="1409040" y="740520"/>
              <a:ext cx="148680" cy="142560"/>
            </a:xfrm>
            <a:prstGeom prst="rect">
              <a:avLst/>
            </a:prstGeom>
            <a:noFill/>
            <a:ln w="0">
              <a:noFill/>
            </a:ln>
          </p:spPr>
        </p:pic>
        <p:grpSp>
          <p:nvGrpSpPr>
            <p:cNvPr id="256" name="Group 11"/>
            <p:cNvGrpSpPr/>
            <p:nvPr/>
          </p:nvGrpSpPr>
          <p:grpSpPr>
            <a:xfrm>
              <a:off x="1615320" y="741960"/>
              <a:ext cx="666360" cy="172440"/>
              <a:chOff x="1615320" y="741960"/>
              <a:chExt cx="666360" cy="172440"/>
            </a:xfrm>
          </p:grpSpPr>
          <p:pic>
            <p:nvPicPr>
              <p:cNvPr id="257" name="object 79_1" descr=""/>
              <p:cNvPicPr/>
              <p:nvPr/>
            </p:nvPicPr>
            <p:blipFill>
              <a:blip r:embed="rId9"/>
              <a:stretch/>
            </p:blipFill>
            <p:spPr>
              <a:xfrm>
                <a:off x="1615320" y="742320"/>
                <a:ext cx="111600" cy="1389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258" name="CustomShape 12"/>
              <p:cNvSpPr/>
              <p:nvPr/>
            </p:nvSpPr>
            <p:spPr>
              <a:xfrm>
                <a:off x="1770120" y="741960"/>
                <a:ext cx="511560" cy="172440"/>
              </a:xfrm>
              <a:custGeom>
                <a:avLst/>
                <a:gdLst>
                  <a:gd name="textAreaLeft" fmla="*/ 0 w 511560"/>
                  <a:gd name="textAreaRight" fmla="*/ 511920 w 511560"/>
                  <a:gd name="textAreaTop" fmla="*/ 0 h 172440"/>
                  <a:gd name="textAreaBottom" fmla="*/ 172800 h 17244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259" name="Group 13"/>
            <p:cNvGrpSpPr/>
            <p:nvPr/>
          </p:nvGrpSpPr>
          <p:grpSpPr>
            <a:xfrm>
              <a:off x="2341440" y="742320"/>
              <a:ext cx="279720" cy="138960"/>
              <a:chOff x="2341440" y="742320"/>
              <a:chExt cx="279720" cy="138960"/>
            </a:xfrm>
          </p:grpSpPr>
          <p:pic>
            <p:nvPicPr>
              <p:cNvPr id="260" name="object 82_1" descr=""/>
              <p:cNvPicPr/>
              <p:nvPr/>
            </p:nvPicPr>
            <p:blipFill>
              <a:blip r:embed="rId10"/>
              <a:stretch/>
            </p:blipFill>
            <p:spPr>
              <a:xfrm>
                <a:off x="2341440" y="742320"/>
                <a:ext cx="118800" cy="1389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261" name="object 83_1" descr=""/>
              <p:cNvPicPr/>
              <p:nvPr/>
            </p:nvPicPr>
            <p:blipFill>
              <a:blip r:embed="rId11"/>
              <a:stretch/>
            </p:blipFill>
            <p:spPr>
              <a:xfrm>
                <a:off x="2511360" y="742320"/>
                <a:ext cx="109800" cy="13896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grpSp>
          <p:nvGrpSpPr>
            <p:cNvPr id="262" name="Group 14"/>
            <p:cNvGrpSpPr/>
            <p:nvPr/>
          </p:nvGrpSpPr>
          <p:grpSpPr>
            <a:xfrm>
              <a:off x="1409040" y="975240"/>
              <a:ext cx="1462320" cy="176760"/>
              <a:chOff x="1409040" y="975240"/>
              <a:chExt cx="1462320" cy="176760"/>
            </a:xfrm>
          </p:grpSpPr>
          <p:pic>
            <p:nvPicPr>
              <p:cNvPr id="263" name="object 85_1" descr=""/>
              <p:cNvPicPr/>
              <p:nvPr/>
            </p:nvPicPr>
            <p:blipFill>
              <a:blip r:embed="rId12"/>
              <a:stretch/>
            </p:blipFill>
            <p:spPr>
              <a:xfrm>
                <a:off x="1409040" y="982800"/>
                <a:ext cx="132120" cy="1443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264" name="object 86_1" descr=""/>
              <p:cNvPicPr/>
              <p:nvPr/>
            </p:nvPicPr>
            <p:blipFill>
              <a:blip r:embed="rId13"/>
              <a:stretch/>
            </p:blipFill>
            <p:spPr>
              <a:xfrm>
                <a:off x="1578240" y="982800"/>
                <a:ext cx="153360" cy="1443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265" name="object 87_1" descr=""/>
              <p:cNvPicPr/>
              <p:nvPr/>
            </p:nvPicPr>
            <p:blipFill>
              <a:blip r:embed="rId14"/>
              <a:stretch/>
            </p:blipFill>
            <p:spPr>
              <a:xfrm>
                <a:off x="1770120" y="975240"/>
                <a:ext cx="349200" cy="1767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266" name="object 88_1" descr=""/>
              <p:cNvPicPr/>
              <p:nvPr/>
            </p:nvPicPr>
            <p:blipFill>
              <a:blip r:embed="rId15"/>
              <a:stretch/>
            </p:blipFill>
            <p:spPr>
              <a:xfrm>
                <a:off x="2152440" y="982800"/>
                <a:ext cx="153360" cy="1443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267" name="CustomShape 15"/>
              <p:cNvSpPr/>
              <p:nvPr/>
            </p:nvSpPr>
            <p:spPr>
              <a:xfrm>
                <a:off x="2346480" y="981720"/>
                <a:ext cx="127440" cy="138600"/>
              </a:xfrm>
              <a:custGeom>
                <a:avLst/>
                <a:gdLst>
                  <a:gd name="textAreaLeft" fmla="*/ 0 w 127440"/>
                  <a:gd name="textAreaRight" fmla="*/ 127800 w 127440"/>
                  <a:gd name="textAreaTop" fmla="*/ 0 h 138600"/>
                  <a:gd name="textAreaBottom" fmla="*/ 138960 h 13860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268" name="object 90_1" descr=""/>
              <p:cNvPicPr/>
              <p:nvPr/>
            </p:nvPicPr>
            <p:blipFill>
              <a:blip r:embed="rId16"/>
              <a:stretch/>
            </p:blipFill>
            <p:spPr>
              <a:xfrm>
                <a:off x="2513880" y="981720"/>
                <a:ext cx="159120" cy="1702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269" name="object 91_1" descr=""/>
              <p:cNvPicPr/>
              <p:nvPr/>
            </p:nvPicPr>
            <p:blipFill>
              <a:blip r:embed="rId17"/>
              <a:stretch/>
            </p:blipFill>
            <p:spPr>
              <a:xfrm>
                <a:off x="2714040" y="981720"/>
                <a:ext cx="157320" cy="13896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</p:grpSp>
      <p:sp>
        <p:nvSpPr>
          <p:cNvPr id="270" name="CustomShape 16"/>
          <p:cNvSpPr/>
          <p:nvPr/>
        </p:nvSpPr>
        <p:spPr>
          <a:xfrm>
            <a:off x="6140520" y="9593640"/>
            <a:ext cx="863640" cy="847440"/>
          </a:xfrm>
          <a:prstGeom prst="roundRect">
            <a:avLst>
              <a:gd name="adj" fmla="val 8611"/>
            </a:avLst>
          </a:prstGeom>
          <a:solidFill>
            <a:schemeClr val="lt1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1" name="CustomShape 17"/>
          <p:cNvSpPr/>
          <p:nvPr/>
        </p:nvSpPr>
        <p:spPr>
          <a:xfrm>
            <a:off x="6047640" y="7937640"/>
            <a:ext cx="804240" cy="804240"/>
          </a:xfrm>
          <a:prstGeom prst="ellipse">
            <a:avLst/>
          </a:prstGeom>
          <a:solidFill>
            <a:schemeClr val="lt1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72" name="object 92_1" descr=""/>
          <p:cNvPicPr/>
          <p:nvPr/>
        </p:nvPicPr>
        <p:blipFill>
          <a:blip r:embed="rId18"/>
          <a:stretch/>
        </p:blipFill>
        <p:spPr>
          <a:xfrm>
            <a:off x="6162120" y="8141760"/>
            <a:ext cx="590400" cy="505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73" name="Рисунок 2_1" descr=""/>
          <p:cNvPicPr/>
          <p:nvPr/>
        </p:nvPicPr>
        <p:blipFill>
          <a:blip r:embed="rId19"/>
          <a:stretch/>
        </p:blipFill>
        <p:spPr>
          <a:xfrm>
            <a:off x="6153120" y="9577080"/>
            <a:ext cx="851040" cy="851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74" name="object 93_1" descr=""/>
          <p:cNvPicPr/>
          <p:nvPr/>
        </p:nvPicPr>
        <p:blipFill>
          <a:blip r:embed="rId20"/>
          <a:stretch/>
        </p:blipFill>
        <p:spPr>
          <a:xfrm>
            <a:off x="3731760" y="108360"/>
            <a:ext cx="3709080" cy="1647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5" name="CustomShape 18"/>
          <p:cNvSpPr/>
          <p:nvPr/>
        </p:nvSpPr>
        <p:spPr>
          <a:xfrm>
            <a:off x="3549960" y="115200"/>
            <a:ext cx="3578400" cy="185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6" name="CustomShape 19"/>
          <p:cNvSpPr/>
          <p:nvPr/>
        </p:nvSpPr>
        <p:spPr>
          <a:xfrm>
            <a:off x="3854520" y="7560000"/>
            <a:ext cx="3286440" cy="82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algn="l" pos="0"/>
              </a:tabLst>
            </a:pP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Время</a:t>
            </a:r>
            <a:r>
              <a:rPr b="1" lang="ru-RU" sz="1600" spc="-65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1600" spc="-11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работы: понедельник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–</a:t>
            </a:r>
            <a:r>
              <a:rPr b="1" lang="ru-RU" sz="1600" spc="-11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четверг 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08:30</a:t>
            </a:r>
            <a:r>
              <a:rPr b="1" lang="ru-RU" sz="1600" spc="-6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–</a:t>
            </a:r>
            <a:r>
              <a:rPr b="1" lang="ru-RU" sz="1600" spc="-14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1600" spc="-2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17:30    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пятница 08:30</a:t>
            </a:r>
            <a:r>
              <a:rPr b="1" lang="ru-RU" sz="1600" spc="-6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–</a:t>
            </a:r>
            <a:r>
              <a:rPr b="1" lang="ru-RU" sz="1600" spc="-14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1600" spc="-2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16:30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277" name="Table 20"/>
          <p:cNvGraphicFramePr/>
          <p:nvPr/>
        </p:nvGraphicFramePr>
        <p:xfrm>
          <a:off x="447120" y="1302480"/>
          <a:ext cx="6789240" cy="6193440"/>
        </p:xfrm>
        <a:graphic>
          <a:graphicData uri="http://schemas.openxmlformats.org/drawingml/2006/table">
            <a:tbl>
              <a:tblPr/>
              <a:tblGrid>
                <a:gridCol w="703440"/>
                <a:gridCol w="5161680"/>
                <a:gridCol w="924480"/>
              </a:tblGrid>
              <a:tr h="66924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1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Дата</a:t>
                      </a:r>
                      <a:r>
                        <a:rPr b="1" lang="ru-RU" sz="18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 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</a:rPr>
                        <a:t>Мероприятие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</a:rPr>
                        <a:t>Время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</a:rPr>
                        <a:t>начала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</a:tr>
              <a:tr h="33408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26.10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Лечебная физкультура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08:00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323280">
                <a:tc>
                  <a:txBody>
                    <a:bodyPr anchor="t">
                      <a:noAutofit/>
                    </a:bodyPr>
                    <a:p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Цифровая, пенсионная грамотность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10:00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320040">
                <a:tc>
                  <a:txBody>
                    <a:bodyPr anchor="t">
                      <a:noAutofit/>
                    </a:bodyPr>
                    <a:p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Адаптивная физкультура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16:00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28836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27.10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Танцы «Зумба 60+» 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10:00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352080">
                <a:tc>
                  <a:txBody>
                    <a:bodyPr anchor="t">
                      <a:noAutofit/>
                    </a:bodyPr>
                    <a:p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Музей АМЗ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11:</a:t>
                      </a:r>
                      <a:r>
                        <a:rPr b="0" lang="ru-RU" sz="1800" spc="-26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307440">
                <a:tc>
                  <a:txBody>
                    <a:bodyPr anchor="t">
                      <a:noAutofit/>
                    </a:bodyPr>
                    <a:p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Тренажерный зал 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14:00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24156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28.10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Лечебная физкультура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08:00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334800">
                <a:tc>
                  <a:txBody>
                    <a:bodyPr anchor="t">
                      <a:noAutofit/>
                    </a:bodyPr>
                    <a:p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День знаний от Сбербанка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10:</a:t>
                      </a:r>
                      <a:r>
                        <a:rPr b="0" lang="ru-RU" sz="1800" spc="-26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382320">
                <a:tc>
                  <a:txBody>
                    <a:bodyPr anchor="t">
                      <a:noAutofit/>
                    </a:bodyPr>
                    <a:p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Адаптивная физкультура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16:</a:t>
                      </a:r>
                      <a:r>
                        <a:rPr b="0" lang="ru-RU" sz="1800" spc="-26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296280">
                <a:tc>
                  <a:txBody>
                    <a:bodyPr anchor="t">
                      <a:noAutofit/>
                    </a:bodyPr>
                    <a:p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Танцы «Русские народные»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17:</a:t>
                      </a:r>
                      <a:r>
                        <a:rPr b="0" lang="ru-RU" sz="1800" spc="-26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32040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29.10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Фитнес-йога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10:</a:t>
                      </a:r>
                      <a:r>
                        <a:rPr b="0" lang="ru-RU" sz="1800" spc="-26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316440">
                <a:tc>
                  <a:txBody>
                    <a:bodyPr anchor="t">
                      <a:noAutofit/>
                    </a:bodyPr>
                    <a:p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Федеральный проект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12:</a:t>
                      </a:r>
                      <a:r>
                        <a:rPr b="0" lang="ru-RU" sz="1800" spc="-26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3427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30.10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Noto Sans CJK SC"/>
                        </a:rPr>
                        <a:t>Лечебная физкультура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08:</a:t>
                      </a:r>
                      <a:r>
                        <a:rPr b="0" lang="ru-RU" sz="1800" spc="-26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294480">
                <a:tc>
                  <a:txBody>
                    <a:bodyPr anchor="t">
                      <a:noAutofit/>
                    </a:bodyPr>
                    <a:p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Tahoma"/>
                        </a:rPr>
                        <a:t>Английский для всех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10:</a:t>
                      </a:r>
                      <a:r>
                        <a:rPr b="0" lang="ru-RU" sz="1800" spc="-26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382320">
                <a:tc>
                  <a:txBody>
                    <a:bodyPr anchor="t">
                      <a:noAutofit/>
                    </a:bodyPr>
                    <a:p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Tahoma"/>
                        </a:rPr>
                        <a:t>Настольные игры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11:</a:t>
                      </a:r>
                      <a:r>
                        <a:rPr b="0" lang="ru-RU" sz="1800" spc="-26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  <p:sp>
        <p:nvSpPr>
          <p:cNvPr id="278" name="CustomShape 21"/>
          <p:cNvSpPr/>
          <p:nvPr/>
        </p:nvSpPr>
        <p:spPr>
          <a:xfrm>
            <a:off x="3549960" y="115200"/>
            <a:ext cx="3578400" cy="185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81360" bIns="0" anchor="t">
            <a:noAutofit/>
          </a:bodyPr>
          <a:p>
            <a:pPr marL="439560" indent="-420840" algn="r">
              <a:lnSpc>
                <a:spcPts val="2701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ru-RU" sz="27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МЕРОПРИЯТИЯ </a:t>
            </a:r>
            <a:br>
              <a:rPr sz="1800"/>
            </a:br>
            <a:r>
              <a:rPr b="1" lang="ru-RU" sz="27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НА</a:t>
            </a:r>
            <a:r>
              <a:rPr b="1" lang="ru-RU" sz="2700" spc="-6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ОКТЯБРЬ</a:t>
            </a:r>
            <a:br>
              <a:rPr sz="1800"/>
            </a:br>
            <a:r>
              <a:rPr b="1" lang="ru-RU" sz="2700" spc="-2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2026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846</TotalTime>
  <Application>LibreOffice/25.8.3.2$Linux_X86_64 LibreOffice_project/580$Build-2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2025-11-06T11:20:25Z</dcterms:created>
  <dc:creator>Пользователь</dc:creator>
  <dc:description/>
  <dc:language>ru-RU</dc:language>
  <cp:lastModifiedBy/>
  <cp:lastPrinted>2026-03-26T11:08:17Z</cp:lastPrinted>
  <dcterms:modified xsi:type="dcterms:W3CDTF">2026-09-30T10:00:15Z</dcterms:modified>
  <cp:revision>55</cp:revision>
  <dc:subject/>
  <dc:title>МЕРОПРИЯТИЯ НА ДЕКАБРЬ 2025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