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9" r:id="rId5"/>
    <p:sldId id="260" r:id="rId6"/>
  </p:sldIdLst>
  <p:sldSz cx="7556500" cy="10693400"/>
  <p:notesSz cx="6797675" cy="992632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3312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4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4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942" y="1240790"/>
            <a:ext cx="5955792" cy="335013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042"/>
            <a:ext cx="5438140" cy="3908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281"/>
            <a:ext cx="2945659" cy="498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281"/>
            <a:ext cx="2945659" cy="498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r>
              <a:rPr lang="ru-RU" dirty="0" smtClean="0">
                <a:solidFill>
                  <a:schemeClr val="dk1"/>
                </a:solidFill>
                <a:effectLst/>
                <a:sym typeface="+mn-ea"/>
              </a:rPr>
              <a:t>Ритмика-слушай и танцуй»</a:t>
            </a:r>
            <a:br>
              <a:rPr lang="ru-RU" dirty="0" smtClean="0">
                <a:solidFill>
                  <a:schemeClr val="dk1"/>
                </a:solidFill>
                <a:effectLst/>
                <a:sym typeface="+mn-ea"/>
              </a:rPr>
            </a:br>
            <a:r>
              <a:rPr lang="ru-RU" dirty="0" smtClean="0">
                <a:solidFill>
                  <a:schemeClr val="dk1"/>
                </a:solidFill>
                <a:effectLst/>
                <a:sym typeface="+mn-ea"/>
              </a:rPr>
              <a:t>Репетиция вокального кружка «Надежда» </a:t>
            </a:r>
            <a:br>
              <a:rPr lang="ru-RU" dirty="0" smtClean="0">
                <a:solidFill>
                  <a:schemeClr val="dk1"/>
                </a:solidFill>
                <a:effectLst/>
                <a:sym typeface="+mn-ea"/>
              </a:rPr>
            </a:br>
            <a:r>
              <a:rPr lang="ru-RU" dirty="0" smtClean="0">
                <a:solidFill>
                  <a:schemeClr val="dk1"/>
                </a:solidFill>
                <a:effectLst/>
                <a:sym typeface="+mn-ea"/>
              </a:rPr>
              <a:t>Лечебная физкультура</a:t>
            </a:r>
            <a:endParaRPr lang="ru-RU" dirty="0" smtClean="0"/>
          </a:p>
          <a:p>
            <a:endParaRPr lang="ru-RU" alt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r>
              <a:rPr lang="ru-RU" dirty="0" smtClean="0">
                <a:solidFill>
                  <a:schemeClr val="dk1"/>
                </a:solidFill>
                <a:effectLst/>
                <a:sym typeface="+mn-ea"/>
              </a:rPr>
              <a:t>Ритмика-слушай и танцуй»</a:t>
            </a:r>
            <a:br>
              <a:rPr lang="ru-RU" dirty="0" smtClean="0">
                <a:solidFill>
                  <a:schemeClr val="dk1"/>
                </a:solidFill>
                <a:effectLst/>
                <a:sym typeface="+mn-ea"/>
              </a:rPr>
            </a:br>
            <a:r>
              <a:rPr lang="ru-RU" dirty="0" smtClean="0">
                <a:solidFill>
                  <a:schemeClr val="dk1"/>
                </a:solidFill>
                <a:effectLst/>
                <a:sym typeface="+mn-ea"/>
              </a:rPr>
              <a:t>Репетиция вокального кружка «Надежда» </a:t>
            </a:r>
            <a:br>
              <a:rPr lang="ru-RU" dirty="0" smtClean="0">
                <a:solidFill>
                  <a:schemeClr val="dk1"/>
                </a:solidFill>
                <a:effectLst/>
                <a:sym typeface="+mn-ea"/>
              </a:rPr>
            </a:br>
            <a:r>
              <a:rPr lang="ru-RU" dirty="0" smtClean="0">
                <a:solidFill>
                  <a:schemeClr val="dk1"/>
                </a:solidFill>
                <a:effectLst/>
                <a:sym typeface="+mn-ea"/>
              </a:rPr>
              <a:t>Лечебная физкультура</a:t>
            </a:r>
            <a:endParaRPr lang="ru-RU" dirty="0" smtClean="0"/>
          </a:p>
          <a:p>
            <a:endParaRPr lang="ru-RU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1" Type="http://schemas.openxmlformats.org/officeDocument/2006/relationships/notesSlide" Target="../notesSlides/notesSlide1.xml"/><Relationship Id="rId20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9" Type="http://schemas.openxmlformats.org/officeDocument/2006/relationships/image" Target="../media/image19.png"/><Relationship Id="rId18" Type="http://schemas.openxmlformats.org/officeDocument/2006/relationships/image" Target="../media/image18.png"/><Relationship Id="rId17" Type="http://schemas.openxmlformats.org/officeDocument/2006/relationships/image" Target="../media/image17.png"/><Relationship Id="rId16" Type="http://schemas.openxmlformats.org/officeDocument/2006/relationships/image" Target="../media/image16.png"/><Relationship Id="rId15" Type="http://schemas.openxmlformats.org/officeDocument/2006/relationships/image" Target="../media/image15.png"/><Relationship Id="rId14" Type="http://schemas.openxmlformats.org/officeDocument/2006/relationships/image" Target="../media/image14.png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0" Type="http://schemas.openxmlformats.org/officeDocument/2006/relationships/notesSlide" Target="../notesSlides/notesSlide2.xml"/><Relationship Id="rId2" Type="http://schemas.openxmlformats.org/officeDocument/2006/relationships/image" Target="../media/image2.png"/><Relationship Id="rId19" Type="http://schemas.openxmlformats.org/officeDocument/2006/relationships/slideLayout" Target="../slideLayouts/slideLayout2.xml"/><Relationship Id="rId18" Type="http://schemas.openxmlformats.org/officeDocument/2006/relationships/image" Target="../media/image18.png"/><Relationship Id="rId17" Type="http://schemas.openxmlformats.org/officeDocument/2006/relationships/image" Target="../media/image17.png"/><Relationship Id="rId16" Type="http://schemas.openxmlformats.org/officeDocument/2006/relationships/image" Target="../media/image16.png"/><Relationship Id="rId15" Type="http://schemas.openxmlformats.org/officeDocument/2006/relationships/image" Target="../media/image15.png"/><Relationship Id="rId14" Type="http://schemas.openxmlformats.org/officeDocument/2006/relationships/image" Target="../media/image14.png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2" Type="http://schemas.openxmlformats.org/officeDocument/2006/relationships/notesSlide" Target="../notesSlides/notesSlide3.xml"/><Relationship Id="rId21" Type="http://schemas.openxmlformats.org/officeDocument/2006/relationships/slideLayout" Target="../slideLayouts/slideLayout2.xml"/><Relationship Id="rId20" Type="http://schemas.openxmlformats.org/officeDocument/2006/relationships/image" Target="../media/image20.png"/><Relationship Id="rId2" Type="http://schemas.openxmlformats.org/officeDocument/2006/relationships/image" Target="../media/image2.png"/><Relationship Id="rId19" Type="http://schemas.openxmlformats.org/officeDocument/2006/relationships/image" Target="../media/image19.png"/><Relationship Id="rId18" Type="http://schemas.openxmlformats.org/officeDocument/2006/relationships/image" Target="../media/image18.png"/><Relationship Id="rId17" Type="http://schemas.openxmlformats.org/officeDocument/2006/relationships/image" Target="../media/image17.png"/><Relationship Id="rId16" Type="http://schemas.openxmlformats.org/officeDocument/2006/relationships/image" Target="../media/image16.png"/><Relationship Id="rId15" Type="http://schemas.openxmlformats.org/officeDocument/2006/relationships/image" Target="../media/image15.png"/><Relationship Id="rId14" Type="http://schemas.openxmlformats.org/officeDocument/2006/relationships/image" Target="../media/image14.png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882996" y="-39286"/>
            <a:ext cx="3720388" cy="1658669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xfrm>
            <a:off x="4309110" y="0"/>
            <a:ext cx="3143250" cy="111950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lang="ru-RU" dirty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/>
          <p:cNvSpPr txBox="1"/>
          <p:nvPr/>
        </p:nvSpPr>
        <p:spPr>
          <a:xfrm>
            <a:off x="612579" y="8297791"/>
            <a:ext cx="5114290" cy="2218684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60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b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г. Екатеринбург, ул. Монтерская д.1 литер 50</a:t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298-35-35, 298-35-22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Стройкова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Юлия Станиславовна, Неустроева Виктория Григорьевна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286673" y="7436322"/>
            <a:ext cx="3297554" cy="84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5">
              <a:lnSpc>
                <a:spcPct val="113000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 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b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</a:b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 08:30-16:30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123299" y="8786545"/>
            <a:ext cx="917575" cy="137409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60"/>
              </a:spcBef>
            </a:pP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/>
          <p:cNvGrpSpPr/>
          <p:nvPr/>
        </p:nvGrpSpPr>
        <p:grpSpPr>
          <a:xfrm>
            <a:off x="24678" y="-161587"/>
            <a:ext cx="2518182" cy="983928"/>
            <a:chOff x="512394" y="489204"/>
            <a:chExt cx="2518182" cy="983928"/>
          </a:xfrm>
        </p:grpSpPr>
        <p:pic>
          <p:nvPicPr>
            <p:cNvPr id="49" name="object 4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/>
          </p:txBody>
        </p:sp>
        <p:grpSp>
          <p:nvGrpSpPr>
            <p:cNvPr id="51" name="object 51"/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/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/>
            </p:txBody>
          </p:sp>
          <p:pic>
            <p:nvPicPr>
              <p:cNvPr id="53" name="object 53"/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/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/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/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/>
            </p:txBody>
          </p:sp>
        </p:grpSp>
        <p:grpSp>
          <p:nvGrpSpPr>
            <p:cNvPr id="58" name="object 58"/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/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/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/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/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/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/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/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/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/>
            </p:txBody>
          </p:sp>
          <p:pic>
            <p:nvPicPr>
              <p:cNvPr id="67" name="object 67"/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/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/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112950" y="8086924"/>
            <a:ext cx="601642" cy="516559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49250" y="1460500"/>
          <a:ext cx="6957695" cy="829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235"/>
                <a:gridCol w="4913630"/>
                <a:gridCol w="1179830"/>
              </a:tblGrid>
              <a:tr h="7035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Дата </a:t>
                      </a:r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Мероприятие</a:t>
                      </a:r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Время</a:t>
                      </a:r>
                      <a:endParaRPr lang="ru-RU" sz="1600" dirty="0">
                        <a:latin typeface="+mn-lt"/>
                      </a:endParaRPr>
                    </a:p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начала</a:t>
                      </a:r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</a:tr>
              <a:tr h="193484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600" b="1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+mn-lt"/>
                          <a:cs typeface="Calibri Light"/>
                        </a:rPr>
                        <a:t>Квиз-игра с представителями ПАО Сбербанк к Дню пожилого чеоовека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+mn-lt"/>
                          <a:cs typeface="Calibri Light"/>
                        </a:rPr>
                        <a:t>Мероприятие федеральных проектов: РО Знание «1 октября наш день: Говорим о главном дне пожилых людей».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+mn-lt"/>
                          <a:cs typeface="Calibri Light"/>
                        </a:rPr>
                        <a:t>Литературно-музыкальный вечер ко Дню пожилого человека в библ. № 31 (пер. Ремесленный,7)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+mn-lt"/>
                          <a:cs typeface="Calibri"/>
                        </a:rPr>
                        <a:t>11:00</a:t>
                      </a:r>
                      <a:endParaRPr lang="ru-RU" sz="1600" b="0" dirty="0"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+mn-lt"/>
                          <a:cs typeface="Calibri"/>
                        </a:rPr>
                        <a:t>12:00</a:t>
                      </a:r>
                      <a:endParaRPr lang="ru-RU" sz="1600" b="0" dirty="0"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+mn-lt"/>
                          <a:cs typeface="Calibri"/>
                        </a:rPr>
                        <a:t>14:00</a:t>
                      </a:r>
                      <a:endParaRPr lang="ru-RU" sz="16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02.10</a:t>
                      </a:r>
                      <a:endParaRPr lang="ru-RU" sz="1600" b="1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+mn-lt"/>
                          <a:cs typeface="Calibri Light"/>
                        </a:rPr>
                        <a:t>Встреча с представителями поисково-спасательным отрядом «Лиза Алерт» : «Безопасность пожилых людей»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13:00</a:t>
                      </a:r>
                      <a:endParaRPr lang="ru-RU" sz="16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b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ru-RU" sz="1600" b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05.10</a:t>
                      </a:r>
                      <a:endParaRPr lang="ru-RU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/>
                        <a:t>Творческая мастерская: лепим из пластилина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10:00</a:t>
                      </a:r>
                      <a:endParaRPr lang="ru-RU" sz="1600" dirty="0"/>
                    </a:p>
                  </a:txBody>
                  <a:tcPr/>
                </a:tc>
              </a:tr>
              <a:tr h="70358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06.10</a:t>
                      </a:r>
                      <a:endParaRPr lang="ru-RU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/>
                        <a:t>Игры для тренировки памяти («Где логика?», «Кто хочет стать миллионером», «Своя игра»). 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11:00</a:t>
                      </a:r>
                      <a:endParaRPr lang="ru-RU" sz="1600" dirty="0"/>
                    </a:p>
                  </a:txBody>
                  <a:tcPr/>
                </a:tc>
              </a:tr>
              <a:tr h="329565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07.10</a:t>
                      </a:r>
                      <a:endParaRPr lang="ru-RU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Лечебная физкультура</a:t>
                      </a:r>
                      <a:endParaRPr lang="ru-RU" sz="16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15:00</a:t>
                      </a:r>
                      <a:endParaRPr lang="ru-RU" sz="1600" dirty="0"/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08.10</a:t>
                      </a:r>
                      <a:endParaRPr lang="ru-RU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/>
                        <a:t>Обучающее занятие. С телефоном на «ТЫ»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"/>
                        </a:rPr>
                        <a:t>12:00</a:t>
                      </a:r>
                      <a:endParaRPr lang="ru-RU" sz="1600" b="0" dirty="0" smtClean="0"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 smtClean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92329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09.10</a:t>
                      </a:r>
                      <a:endParaRPr lang="ru-RU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/>
                        <a:t>Встреча с представителями Центра защиты прав граждан Свердловской области : «Капремонт: что важно знать каждому собственнику»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/>
                        <a:t>12:00</a:t>
                      </a:r>
                      <a:endParaRPr lang="ru-RU" sz="1600" dirty="0" smtClean="0"/>
                    </a:p>
                  </a:txBody>
                  <a:tcPr/>
                </a:tc>
              </a:tr>
              <a:tr h="55118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12.10</a:t>
                      </a:r>
                      <a:endParaRPr lang="ru-RU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Просмотр фильма Русского географического общества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11:00</a:t>
                      </a:r>
                      <a:endParaRPr lang="ru-RU" sz="1600" dirty="0"/>
                    </a:p>
                    <a:p>
                      <a:endParaRPr lang="ru-RU" sz="1600" dirty="0"/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lang="ru-RU" sz="1600" b="1" i="0" dirty="0" smtClean="0"/>
                        <a:t>13.10</a:t>
                      </a:r>
                      <a:endParaRPr lang="ru-RU" sz="1600" b="1" i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/>
                        <a:t>Литературный салон «Тенисные аллеи Бунина» в библиотеке им. А.И. Герцена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/>
                        <a:t>12:00</a:t>
                      </a:r>
                      <a:endParaRPr lang="ru-RU" sz="16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882996" y="-39286"/>
            <a:ext cx="3720388" cy="1658669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xfrm>
            <a:off x="4073525" y="0"/>
            <a:ext cx="3378835" cy="111950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/>
          <p:cNvSpPr txBox="1"/>
          <p:nvPr/>
        </p:nvSpPr>
        <p:spPr>
          <a:xfrm>
            <a:off x="44450" y="8312785"/>
            <a:ext cx="5337175" cy="1508760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6000"/>
              </a:lnSpc>
              <a:spcBef>
                <a:spcPts val="1375"/>
              </a:spcBef>
            </a:pPr>
            <a:endParaRPr sz="40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b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г. Екатеринбург, ул. Монтерская д.3 литер 50</a:t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298-35-35</a:t>
            </a:r>
            <a:b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Стройкова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Юлия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Станиславовна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267066" y="7217144"/>
            <a:ext cx="2780662" cy="7432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5">
              <a:lnSpc>
                <a:spcPct val="113000"/>
              </a:lnSpc>
              <a:spcBef>
                <a:spcPts val="100"/>
              </a:spcBef>
            </a:pPr>
            <a:r>
              <a:rPr sz="14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4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4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4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4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 </a:t>
            </a:r>
            <a:r>
              <a:rPr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4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400" b="1" dirty="0" smtClean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  <a:r>
              <a:rPr sz="14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4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r>
              <a:rPr lang="ru-RU"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  </a:t>
            </a:r>
            <a:r>
              <a:rPr lang="ru-RU"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 08:30-16:30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60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err="1" smtClean="0">
                <a:solidFill>
                  <a:srgbClr val="FFFFFF"/>
                </a:solidFill>
                <a:latin typeface="Calibri"/>
                <a:cs typeface="Calibri"/>
              </a:rPr>
              <a:t>Свердлоской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 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/>
          <p:cNvGrpSpPr/>
          <p:nvPr/>
        </p:nvGrpSpPr>
        <p:grpSpPr>
          <a:xfrm>
            <a:off x="24678" y="-161587"/>
            <a:ext cx="2518182" cy="983928"/>
            <a:chOff x="512394" y="489204"/>
            <a:chExt cx="2518182" cy="983928"/>
          </a:xfrm>
        </p:grpSpPr>
        <p:pic>
          <p:nvPicPr>
            <p:cNvPr id="49" name="object 4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/>
          </p:txBody>
        </p:sp>
        <p:grpSp>
          <p:nvGrpSpPr>
            <p:cNvPr id="51" name="object 51"/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/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/>
            </p:txBody>
          </p:sp>
          <p:pic>
            <p:nvPicPr>
              <p:cNvPr id="53" name="object 53"/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/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/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/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/>
            </p:txBody>
          </p:sp>
        </p:grpSp>
        <p:grpSp>
          <p:nvGrpSpPr>
            <p:cNvPr id="58" name="object 58"/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/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/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/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/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/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/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/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/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/>
            </p:txBody>
          </p:sp>
          <p:pic>
            <p:nvPicPr>
              <p:cNvPr id="67" name="object 67"/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/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/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20859" y="1460568"/>
          <a:ext cx="6800850" cy="767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6810"/>
                <a:gridCol w="4007548"/>
                <a:gridCol w="1646555"/>
              </a:tblGrid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Дата </a:t>
                      </a:r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Мероприятие</a:t>
                      </a:r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Время</a:t>
                      </a:r>
                      <a:endParaRPr lang="ru-RU" sz="1600" dirty="0">
                        <a:latin typeface="+mn-lt"/>
                      </a:endParaRPr>
                    </a:p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начала</a:t>
                      </a:r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</a:tr>
              <a:tr h="157988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14.10</a:t>
                      </a:r>
                      <a:endParaRPr lang="ru-RU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ym typeface="+mn-ea"/>
                        </a:rPr>
                        <a:t>Встреча с представителями Фонда медицинского страхования (ФОМС) : «Диспансеризация после 65 лет не формальность, а эффективный мониторинг здоровья»</a:t>
                      </a:r>
                      <a:endParaRPr lang="ru-RU" sz="1600" dirty="0"/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ym typeface="+mn-ea"/>
                        </a:rPr>
                        <a:t>Лечебная физкультура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12:00</a:t>
                      </a:r>
                      <a:endParaRPr lang="ru-RU" sz="1600" dirty="0" smtClean="0"/>
                    </a:p>
                    <a:p>
                      <a:endParaRPr lang="ru-RU" sz="1600" dirty="0" smtClean="0"/>
                    </a:p>
                    <a:p>
                      <a:endParaRPr lang="ru-RU" sz="1600" dirty="0" smtClean="0"/>
                    </a:p>
                    <a:p>
                      <a:endParaRPr lang="ru-RU" sz="1600" dirty="0" smtClean="0"/>
                    </a:p>
                    <a:p>
                      <a:endParaRPr lang="ru-RU" sz="1600" dirty="0" smtClean="0"/>
                    </a:p>
                    <a:p>
                      <a:r>
                        <a:rPr lang="ru-RU" sz="1600" dirty="0" smtClean="0"/>
                        <a:t>15:00</a:t>
                      </a:r>
                      <a:endParaRPr lang="ru-RU" sz="1600" dirty="0" smtClean="0"/>
                    </a:p>
                  </a:txBody>
                  <a:tcPr/>
                </a:tc>
              </a:tr>
              <a:tr h="80391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15.10</a:t>
                      </a:r>
                      <a:endParaRPr lang="ru-RU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>
                          <a:cs typeface="Calibri Light"/>
                          <a:sym typeface="+mn-ea"/>
                        </a:rPr>
                        <a:t>Экскурсия в Уральский Государственный Военно-Исторический музей</a:t>
                      </a:r>
                      <a:endParaRPr lang="ru-RU" sz="1600" dirty="0" smtClean="0"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12:00</a:t>
                      </a:r>
                      <a:endParaRPr lang="ru-RU" sz="1600" dirty="0"/>
                    </a:p>
                  </a:txBody>
                  <a:tcPr/>
                </a:tc>
              </a:tr>
              <a:tr h="723265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16.10</a:t>
                      </a:r>
                      <a:endParaRPr lang="ru-RU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Встреча с представителями Роспотребнадзора : «Обман потребителей на рынке финансовых услуг»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11:00</a:t>
                      </a:r>
                      <a:endParaRPr lang="ru-RU" sz="1600" dirty="0"/>
                    </a:p>
                  </a:txBody>
                  <a:tcPr/>
                </a:tc>
              </a:tr>
              <a:tr h="24003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19.10</a:t>
                      </a:r>
                      <a:endParaRPr lang="ru-RU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Тренировка внимания и памяти ( Таблицы Шульте, поиск отличий, простые логические задачи)</a:t>
                      </a:r>
                      <a:endParaRPr lang="ru-RU" sz="16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"/>
                        </a:rPr>
                        <a:t>11:00</a:t>
                      </a:r>
                      <a:endParaRPr lang="ru-RU" sz="1600" b="0" dirty="0" smtClean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503555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20.10</a:t>
                      </a:r>
                      <a:endParaRPr lang="ru-RU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/>
                        <a:t>Шашечный турнир среди участников Центра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/>
                        <a:t>11:00</a:t>
                      </a:r>
                      <a:endParaRPr lang="ru-RU" sz="1600" dirty="0" smtClean="0"/>
                    </a:p>
                  </a:txBody>
                  <a:tcPr/>
                </a:tc>
              </a:tr>
              <a:tr h="101473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21.10</a:t>
                      </a:r>
                      <a:endParaRPr lang="ru-RU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/>
                        <a:t>Встреча с нутрициологом-диетологом Портнягиной М. на тему : «Иммунитет»</a:t>
                      </a:r>
                      <a:endParaRPr lang="ru-RU" sz="1600" dirty="0" smtClean="0"/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/>
                        <a:t>Лечебная физкультура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/>
                        <a:t>12:00</a:t>
                      </a:r>
                      <a:endParaRPr lang="ru-RU" sz="1600" dirty="0" smtClean="0"/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 smtClean="0"/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 smtClean="0"/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/>
                        <a:t>15:00</a:t>
                      </a:r>
                      <a:endParaRPr lang="ru-RU" sz="1600" dirty="0" smtClean="0"/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22.10</a:t>
                      </a:r>
                      <a:endParaRPr lang="ru-RU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/>
                        <a:t>Игры для тренировки памяти (найди близнеца, пазлы)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/>
                        <a:t>12:00</a:t>
                      </a:r>
                      <a:endParaRPr lang="ru-RU" sz="1600" dirty="0" smtClean="0"/>
                    </a:p>
                  </a:txBody>
                  <a:tcPr/>
                </a:tc>
              </a:tr>
              <a:tr h="542849">
                <a:tc>
                  <a:txBody>
                    <a:bodyPr/>
                    <a:lstStyle/>
                    <a:p>
                      <a:r>
                        <a:rPr lang="ru-RU" sz="1600" b="1" dirty="0"/>
                        <a:t>23.10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/>
                        <a:t>Спортивные командные соревнования с ЦОСП «Оптимисты» (бочча, дартс) 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12:00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882996" y="-39286"/>
            <a:ext cx="3720388" cy="1658669"/>
          </a:xfrm>
          <a:prstGeom prst="rect">
            <a:avLst/>
          </a:prstGeom>
        </p:spPr>
      </p:pic>
      <p:sp>
        <p:nvSpPr>
          <p:cNvPr id="35" name="object 35"/>
          <p:cNvSpPr/>
          <p:nvPr/>
        </p:nvSpPr>
        <p:spPr>
          <a:xfrm>
            <a:off x="0" y="7174865"/>
            <a:ext cx="755650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" name="Группа 1"/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xfrm>
            <a:off x="4073525" y="0"/>
            <a:ext cx="3378835" cy="111950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/>
          <p:cNvSpPr txBox="1"/>
          <p:nvPr/>
        </p:nvSpPr>
        <p:spPr>
          <a:xfrm>
            <a:off x="120650" y="8394700"/>
            <a:ext cx="5337175" cy="2259965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6000"/>
              </a:lnSpc>
              <a:spcBef>
                <a:spcPts val="1375"/>
              </a:spcBef>
            </a:pP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0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0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0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b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г. Екатеринбург, ул. Вайнера, 26, каб. 304</a:t>
            </a:r>
            <a:b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Стройкова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Юлия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Станиславовна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397241" y="7251434"/>
            <a:ext cx="2780662" cy="7432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5">
              <a:lnSpc>
                <a:spcPct val="113000"/>
              </a:lnSpc>
              <a:spcBef>
                <a:spcPts val="100"/>
              </a:spcBef>
            </a:pPr>
            <a:r>
              <a:rPr sz="14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4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4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4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4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 </a:t>
            </a:r>
            <a:r>
              <a:rPr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4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400" b="1" dirty="0" smtClean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  <a:r>
              <a:rPr sz="14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4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r>
              <a:rPr lang="ru-RU"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  </a:t>
            </a:r>
            <a:r>
              <a:rPr lang="ru-RU"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 08:30-16:30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60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err="1" smtClean="0">
                <a:solidFill>
                  <a:srgbClr val="FFFFFF"/>
                </a:solidFill>
                <a:latin typeface="Calibri"/>
                <a:cs typeface="Calibri"/>
              </a:rPr>
              <a:t>Свердлоской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 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/>
          <p:cNvGrpSpPr/>
          <p:nvPr/>
        </p:nvGrpSpPr>
        <p:grpSpPr>
          <a:xfrm>
            <a:off x="24678" y="-161587"/>
            <a:ext cx="2518182" cy="983928"/>
            <a:chOff x="512394" y="489204"/>
            <a:chExt cx="2518182" cy="983928"/>
          </a:xfrm>
        </p:grpSpPr>
        <p:pic>
          <p:nvPicPr>
            <p:cNvPr id="49" name="object 4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/>
          </p:txBody>
        </p:sp>
        <p:grpSp>
          <p:nvGrpSpPr>
            <p:cNvPr id="51" name="object 51"/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/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/>
            </p:txBody>
          </p:sp>
          <p:pic>
            <p:nvPicPr>
              <p:cNvPr id="53" name="object 53"/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/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/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/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/>
            </p:txBody>
          </p:sp>
        </p:grpSp>
        <p:grpSp>
          <p:nvGrpSpPr>
            <p:cNvPr id="58" name="object 58"/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/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/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/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/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/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/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/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/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/>
            </p:txBody>
          </p:sp>
          <p:pic>
            <p:nvPicPr>
              <p:cNvPr id="67" name="object 67"/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/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/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145337" y="8101009"/>
            <a:ext cx="601642" cy="51655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48615" y="1636395"/>
          <a:ext cx="6858635" cy="3721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0595"/>
                <a:gridCol w="4186555"/>
                <a:gridCol w="1721485"/>
              </a:tblGrid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Дата </a:t>
                      </a:r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Мероприятие</a:t>
                      </a:r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Время</a:t>
                      </a:r>
                      <a:endParaRPr lang="ru-RU" sz="1600" dirty="0">
                        <a:latin typeface="+mn-lt"/>
                      </a:endParaRPr>
                    </a:p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начала</a:t>
                      </a:r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26.10</a:t>
                      </a:r>
                      <a:endParaRPr lang="ru-RU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 smtClean="0">
                          <a:sym typeface="+mn-ea"/>
                        </a:rPr>
                        <a:t>Раскраска для души: рисуем картину по номерам</a:t>
                      </a:r>
                      <a:endParaRPr lang="ru-RU" alt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11:00</a:t>
                      </a:r>
                      <a:endParaRPr lang="ru-RU" sz="1600" dirty="0" smtClean="0"/>
                    </a:p>
                  </a:txBody>
                  <a:tcPr/>
                </a:tc>
              </a:tr>
              <a:tr h="106680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27.10</a:t>
                      </a:r>
                      <a:endParaRPr lang="ru-RU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 smtClean="0">
                          <a:sym typeface="+mn-ea"/>
                        </a:rPr>
                        <a:t>Мероприятие союза пенсионеров Свердловской области. Игры для тренировки памяти (шашки,шахматы,домино)</a:t>
                      </a:r>
                      <a:endParaRPr lang="ru-RU" alt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11:00</a:t>
                      </a:r>
                      <a:endParaRPr lang="ru-RU" sz="1600" dirty="0"/>
                    </a:p>
                  </a:txBody>
                  <a:tcPr/>
                </a:tc>
              </a:tr>
              <a:tr h="33782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28.10</a:t>
                      </a:r>
                      <a:endParaRPr lang="ru-RU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 smtClean="0">
                          <a:sym typeface="+mn-ea"/>
                        </a:rPr>
                        <a:t> Лечебная физкультура</a:t>
                      </a:r>
                      <a:endParaRPr lang="ru-RU" alt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15:00</a:t>
                      </a:r>
                      <a:endParaRPr lang="ru-RU" sz="1600" dirty="0"/>
                    </a:p>
                  </a:txBody>
                  <a:tcPr/>
                </a:tc>
              </a:tr>
              <a:tr h="33528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29.10</a:t>
                      </a:r>
                      <a:endParaRPr lang="ru-RU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 smtClean="0">
                          <a:sym typeface="+mn-ea"/>
                        </a:rPr>
                        <a:t>Помощь СВО</a:t>
                      </a:r>
                      <a:endParaRPr lang="ru-RU" altLang="en-US" sz="16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"/>
                        </a:rPr>
                        <a:t>14:00</a:t>
                      </a:r>
                      <a:endParaRPr lang="ru-RU" sz="1600" b="0" dirty="0" smtClean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7899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30.10</a:t>
                      </a:r>
                      <a:endParaRPr lang="ru-RU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 smtClean="0">
                          <a:sym typeface="+mn-ea"/>
                        </a:rPr>
                        <a:t>Обзорная экскурсия в музей изобразительных искусств ( ул. Воеводина,5)</a:t>
                      </a:r>
                      <a:endParaRPr lang="ru-RU" alt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/>
                        <a:t>13:00</a:t>
                      </a:r>
                      <a:endParaRPr lang="ru-RU" sz="16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2904</Words>
  <Application>WPS Presentation</Application>
  <PresentationFormat>Произвольный</PresentationFormat>
  <Paragraphs>206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4" baseType="lpstr">
      <vt:lpstr>Arial</vt:lpstr>
      <vt:lpstr>SimSun</vt:lpstr>
      <vt:lpstr>Wingdings</vt:lpstr>
      <vt:lpstr>Calibri</vt:lpstr>
      <vt:lpstr>DejaVu Sans</vt:lpstr>
      <vt:lpstr>Calibri Light</vt:lpstr>
      <vt:lpstr>Microsoft YaHei</vt:lpstr>
      <vt:lpstr>Droid Sans Fallback</vt:lpstr>
      <vt:lpstr>Arial Unicode MS</vt:lpstr>
      <vt:lpstr>Calibri</vt:lpstr>
      <vt:lpstr>Office Theme</vt:lpstr>
      <vt:lpstr>2026</vt:lpstr>
      <vt:lpstr>2026</vt:lpstr>
      <vt:lpstr>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075strojkovayus@0075.PFR.RU</cp:lastModifiedBy>
  <cp:revision>58</cp:revision>
  <cp:lastPrinted>2026-09-29T09:04:20Z</cp:lastPrinted>
  <dcterms:created xsi:type="dcterms:W3CDTF">2026-09-29T09:04:20Z</dcterms:created>
  <dcterms:modified xsi:type="dcterms:W3CDTF">2026-09-29T09:04:20Z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2025-11-08T07:00:00Z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2025-11-08T07:00:00Z</vt:filetime>
  </property>
  <property fmtid="{D5CDD505-2E9C-101B-9397-08002B2CF9AE}" pid="5" name="Producer">
    <vt:lpwstr>Adobe PDF Library 17.0</vt:lpwstr>
  </property>
  <property fmtid="{D5CDD505-2E9C-101B-9397-08002B2CF9AE}" pid="6" name="ICV">
    <vt:lpwstr/>
  </property>
  <property fmtid="{D5CDD505-2E9C-101B-9397-08002B2CF9AE}" pid="7" name="KSOProductBuildVer">
    <vt:lpwstr>1049-11.1.0.11723</vt:lpwstr>
  </property>
</Properties>
</file>