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_rels/slideLayout1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media/image13.png" ContentType="image/png"/>
  <Override PartName="/ppt/media/image18.png" ContentType="image/png"/>
  <Override PartName="/ppt/media/image20.png" ContentType="image/png"/>
  <Override PartName="/ppt/media/image12.png" ContentType="image/png"/>
  <Override PartName="/ppt/media/image4.png" ContentType="image/png"/>
  <Override PartName="/ppt/media/image1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17.png" ContentType="image/png"/>
  <Override PartName="/ppt/media/image9.png" ContentType="image/png"/>
  <Override PartName="/ppt/media/image6.png" ContentType="image/png"/>
  <Override PartName="/ppt/media/image1.png" ContentType="image/png"/>
  <Override PartName="/ppt/media/image10.png" ContentType="image/png"/>
  <Override PartName="/ppt/media/image16.png" ContentType="image/png"/>
  <Override PartName="/ppt/media/image3.png" ContentType="image/png"/>
  <Override PartName="/ppt/media/image2.png" ContentType="image/png"/>
  <Override PartName="/ppt/media/image11.png" ContentType="image/png"/>
  <Override PartName="/ppt/media/image7.png" ContentType="image/png"/>
  <Override PartName="/ppt/media/image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Centere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3" descr=""/>
          <p:cNvPicPr/>
          <p:nvPr/>
        </p:nvPicPr>
        <p:blipFill>
          <a:blip r:embed="rId1"/>
          <a:stretch/>
        </p:blipFill>
        <p:spPr>
          <a:xfrm>
            <a:off x="3719880" y="108000"/>
            <a:ext cx="3727080" cy="14378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9" name="Group 1"/>
          <p:cNvGrpSpPr/>
          <p:nvPr/>
        </p:nvGrpSpPr>
        <p:grpSpPr>
          <a:xfrm>
            <a:off x="272880" y="8318520"/>
            <a:ext cx="1142640" cy="127800"/>
            <a:chOff x="272880" y="8318520"/>
            <a:chExt cx="1142640" cy="127800"/>
          </a:xfrm>
        </p:grpSpPr>
        <p:pic>
          <p:nvPicPr>
            <p:cNvPr id="40" name="object 36" descr=""/>
            <p:cNvPicPr/>
            <p:nvPr/>
          </p:nvPicPr>
          <p:blipFill>
            <a:blip r:embed="rId2"/>
            <a:stretch/>
          </p:blipFill>
          <p:spPr>
            <a:xfrm>
              <a:off x="272880" y="8318880"/>
              <a:ext cx="97920" cy="1274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1" name="CustomShape 2"/>
            <p:cNvSpPr/>
            <p:nvPr/>
          </p:nvSpPr>
          <p:spPr>
            <a:xfrm>
              <a:off x="399960" y="8320320"/>
              <a:ext cx="89280" cy="124200"/>
            </a:xfrm>
            <a:custGeom>
              <a:avLst/>
              <a:gdLst>
                <a:gd name="textAreaLeft" fmla="*/ 0 w 89280"/>
                <a:gd name="textAreaRight" fmla="*/ 89640 w 89280"/>
                <a:gd name="textAreaTop" fmla="*/ 0 h 124200"/>
                <a:gd name="textAreaBottom" fmla="*/ 124560 h 12420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42" name="object 38" descr=""/>
            <p:cNvPicPr/>
            <p:nvPr/>
          </p:nvPicPr>
          <p:blipFill>
            <a:blip r:embed="rId3"/>
            <a:stretch/>
          </p:blipFill>
          <p:spPr>
            <a:xfrm>
              <a:off x="517320" y="8318520"/>
              <a:ext cx="286920" cy="127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3" name="object 39" descr=""/>
            <p:cNvPicPr/>
            <p:nvPr/>
          </p:nvPicPr>
          <p:blipFill>
            <a:blip r:embed="rId4"/>
            <a:stretch/>
          </p:blipFill>
          <p:spPr>
            <a:xfrm>
              <a:off x="830160" y="8318520"/>
              <a:ext cx="313920" cy="127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4" name="object 40" descr=""/>
            <p:cNvPicPr/>
            <p:nvPr/>
          </p:nvPicPr>
          <p:blipFill>
            <a:blip r:embed="rId5"/>
            <a:stretch/>
          </p:blipFill>
          <p:spPr>
            <a:xfrm>
              <a:off x="1173960" y="8320680"/>
              <a:ext cx="104760" cy="123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5" name="object 41" descr=""/>
            <p:cNvPicPr/>
            <p:nvPr/>
          </p:nvPicPr>
          <p:blipFill>
            <a:blip r:embed="rId6"/>
            <a:stretch/>
          </p:blipFill>
          <p:spPr>
            <a:xfrm>
              <a:off x="1307880" y="8320680"/>
              <a:ext cx="107640" cy="1256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6" name="CustomShape 3"/>
          <p:cNvSpPr/>
          <p:nvPr/>
        </p:nvSpPr>
        <p:spPr>
          <a:xfrm>
            <a:off x="3824640" y="165240"/>
            <a:ext cx="3425040" cy="186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indent="-42264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 МЕРОПРИЯТИЯ 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-42264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1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</a:t>
            </a:r>
            <a:r>
              <a:rPr b="1" lang="ru-RU" sz="1800" spc="-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ОКТЯБРЬ</a:t>
            </a:r>
            <a:br>
              <a:rPr sz="1800"/>
            </a:br>
            <a:r>
              <a:rPr b="1" lang="ru-RU" sz="18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2026 года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7" name="Group 4"/>
          <p:cNvGrpSpPr/>
          <p:nvPr/>
        </p:nvGrpSpPr>
        <p:grpSpPr>
          <a:xfrm>
            <a:off x="512280" y="489240"/>
            <a:ext cx="2512440" cy="977760"/>
            <a:chOff x="512280" y="489240"/>
            <a:chExt cx="2512440" cy="977760"/>
          </a:xfrm>
        </p:grpSpPr>
        <p:pic>
          <p:nvPicPr>
            <p:cNvPr id="48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4120" cy="9518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9" name="CustomShape 5"/>
            <p:cNvSpPr/>
            <p:nvPr/>
          </p:nvSpPr>
          <p:spPr>
            <a:xfrm>
              <a:off x="1577160" y="814680"/>
              <a:ext cx="289800" cy="180000"/>
            </a:xfrm>
            <a:custGeom>
              <a:avLst/>
              <a:gdLst>
                <a:gd name="textAreaLeft" fmla="*/ 0 w 289800"/>
                <a:gd name="textAreaRight" fmla="*/ 290160 w 289800"/>
                <a:gd name="textAreaTop" fmla="*/ 0 h 180000"/>
                <a:gd name="textAreaBottom" fmla="*/ 180360 h 18000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50" name="Group 6"/>
            <p:cNvGrpSpPr/>
            <p:nvPr/>
          </p:nvGrpSpPr>
          <p:grpSpPr>
            <a:xfrm>
              <a:off x="1917720" y="814680"/>
              <a:ext cx="442440" cy="145800"/>
              <a:chOff x="1917720" y="814680"/>
              <a:chExt cx="442440" cy="145800"/>
            </a:xfrm>
          </p:grpSpPr>
          <p:sp>
            <p:nvSpPr>
              <p:cNvPr id="51" name="CustomShape 7"/>
              <p:cNvSpPr/>
              <p:nvPr/>
            </p:nvSpPr>
            <p:spPr>
              <a:xfrm>
                <a:off x="1917720" y="814680"/>
                <a:ext cx="285480" cy="145800"/>
              </a:xfrm>
              <a:custGeom>
                <a:avLst/>
                <a:gdLst>
                  <a:gd name="textAreaLeft" fmla="*/ 0 w 285480"/>
                  <a:gd name="textAreaRight" fmla="*/ 285840 w 285480"/>
                  <a:gd name="textAreaTop" fmla="*/ 0 h 145800"/>
                  <a:gd name="textAreaBottom" fmla="*/ 146160 h 14580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2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592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53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4440" cy="14832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54" name="Group 8"/>
            <p:cNvGrpSpPr/>
            <p:nvPr/>
          </p:nvGrpSpPr>
          <p:grpSpPr>
            <a:xfrm>
              <a:off x="1762920" y="1051200"/>
              <a:ext cx="672120" cy="178200"/>
              <a:chOff x="1762920" y="1051200"/>
              <a:chExt cx="672120" cy="178200"/>
            </a:xfrm>
          </p:grpSpPr>
          <p:pic>
            <p:nvPicPr>
              <p:cNvPr id="55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736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6" name="CustomShape 9"/>
              <p:cNvSpPr/>
              <p:nvPr/>
            </p:nvSpPr>
            <p:spPr>
              <a:xfrm>
                <a:off x="1917720" y="1051200"/>
                <a:ext cx="517320" cy="178200"/>
              </a:xfrm>
              <a:custGeom>
                <a:avLst/>
                <a:gdLst>
                  <a:gd name="textAreaLeft" fmla="*/ 0 w 517320"/>
                  <a:gd name="textAreaRight" fmla="*/ 517680 w 517320"/>
                  <a:gd name="textAreaTop" fmla="*/ 0 h 178200"/>
                  <a:gd name="textAreaBottom" fmla="*/ 178560 h 17820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57" name="Group 10"/>
            <p:cNvGrpSpPr/>
            <p:nvPr/>
          </p:nvGrpSpPr>
          <p:grpSpPr>
            <a:xfrm>
              <a:off x="2489040" y="1051560"/>
              <a:ext cx="285480" cy="144720"/>
              <a:chOff x="2489040" y="1051560"/>
              <a:chExt cx="285480" cy="144720"/>
            </a:xfrm>
          </p:grpSpPr>
          <p:pic>
            <p:nvPicPr>
              <p:cNvPr id="58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456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9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556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60" name="Group 11"/>
            <p:cNvGrpSpPr/>
            <p:nvPr/>
          </p:nvGrpSpPr>
          <p:grpSpPr>
            <a:xfrm>
              <a:off x="1556640" y="1284480"/>
              <a:ext cx="1468080" cy="182520"/>
              <a:chOff x="1556640" y="1284480"/>
              <a:chExt cx="1468080" cy="182520"/>
            </a:xfrm>
          </p:grpSpPr>
          <p:pic>
            <p:nvPicPr>
              <p:cNvPr id="61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7880" cy="150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2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9120" cy="150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3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4960" cy="1825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4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9120" cy="150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65" name="CustomShape 12"/>
              <p:cNvSpPr/>
              <p:nvPr/>
            </p:nvSpPr>
            <p:spPr>
              <a:xfrm>
                <a:off x="2494080" y="1290960"/>
                <a:ext cx="133200" cy="144360"/>
              </a:xfrm>
              <a:custGeom>
                <a:avLst/>
                <a:gdLst>
                  <a:gd name="textAreaLeft" fmla="*/ 0 w 133200"/>
                  <a:gd name="textAreaRight" fmla="*/ 133560 w 133200"/>
                  <a:gd name="textAreaTop" fmla="*/ 0 h 144360"/>
                  <a:gd name="textAreaBottom" fmla="*/ 144720 h 14436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66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488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7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308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68" name="CustomShape 13"/>
          <p:cNvSpPr/>
          <p:nvPr/>
        </p:nvSpPr>
        <p:spPr>
          <a:xfrm>
            <a:off x="6324120" y="9724320"/>
            <a:ext cx="813600" cy="8532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CustomShape 14"/>
          <p:cNvSpPr/>
          <p:nvPr/>
        </p:nvSpPr>
        <p:spPr>
          <a:xfrm>
            <a:off x="6324120" y="80136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70" name="Table 15"/>
          <p:cNvGraphicFramePr/>
          <p:nvPr/>
        </p:nvGraphicFramePr>
        <p:xfrm>
          <a:off x="406080" y="1692360"/>
          <a:ext cx="7009920" cy="7847640"/>
        </p:xfrm>
        <a:graphic>
          <a:graphicData uri="http://schemas.openxmlformats.org/drawingml/2006/table">
            <a:tbl>
              <a:tblPr/>
              <a:tblGrid>
                <a:gridCol w="1013400"/>
                <a:gridCol w="5379840"/>
                <a:gridCol w="617040"/>
              </a:tblGrid>
              <a:tr h="33516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9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b="0" lang="ru-RU" sz="9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9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9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85500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01.10.2026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четверг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«Движения в потоке» (Физкультурно- оздоровительная гимнастика).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Знакомство с Планом, запись на месяц.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3. «Знание»  «Наш день: говорим о главном для пожилых людей».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4.Концертно -танцевальная программа, посвящённая дню пожилого человека «Закружилась в небе осень» (ДКЦ ул. Каменская 33).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17-00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70236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02.10.2026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пятница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  «Территория здоровья» Скандинавская ходьба (встреча у Пешеходного моста).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«Возраст- это богатство: встречаемся за чаем и в хороводы».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85500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05.10.2026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понедельник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  «Территория здоровья» Скандинавская ходьба (встреча у Пешеходного моста).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Финансовая грамотность от Альфа-банка:«Цифровой рубль: что это и зачем он нужен». 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3.»Защита от мошенников, сохранность имущества и новая защита от беспилотников: как обезопасить себя сегодня».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4. С Союзом пенсионеров играем в настольный теннис, игры.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4972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06.10.2026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вторник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«Движения в потоке» (Физкультурно- оздоровительная гимнастика).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Цифровая грамотность от СКБ- контура (По предварительной записи).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3. Сбор гуманитарной помощи.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11- 00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4972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07.10. 2026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среда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«Движения в потоке» (Физкультурно- оздоровительная гимнастика).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«Рисование» 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(По предварительной записи).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3.Играем в «Миниволей».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12-30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85500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08.10.2026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четверг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 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.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«Движения в потоке» (Физкультурно- оздоровительная гимнастика).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Фольклорные посиделки «Светлый мир народной культуры».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3. Федеральный проект.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4.«Мир Русского фолькера» (к 200- летию Афанасьева) 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(библиотека Пушкина 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15-00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49248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09.10.2026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пятница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 «Помощь СВО»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 (ЗАПИСЬ на 09-00, 11-00, 13-00).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 marL="259200">
                        <a:lnSpc>
                          <a:spcPct val="100000"/>
                        </a:lnSpc>
                      </a:pP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 algn="ctr"/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70236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12.10.2026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понедельник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  «Территория здоровья» Скандинавская ходьба (встреча у Пешеходного моста).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«С телефоном на ТЫ». 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(По предварительной записи).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3. С Союзом пенсионеров играем в настольный теннис, игры.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70236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13.10.2026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вторник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«Движения в потоке» (Физкультурно- оздоровительная гимнастика).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.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Играем в «Миниволей».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3. Сбор гуманитарной помощи.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4. «Личности в истории города: Орден Александра Невского на груди» (библиотека Бажова).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14-00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70236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14.10.2026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среда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1. Экскурсия в Екатеринбург «По следам истории:памятники Екатеринбурга»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(По предварительной записи).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2.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Helv;Arial"/>
                          <a:ea typeface="PT Sans"/>
                        </a:rPr>
                        <a:t>Л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Helv;Arial"/>
                          <a:ea typeface="Helv;Arial"/>
                        </a:rPr>
                        <a:t>екция от Фонда медицинского страхования на тему: «Диспансеризация после 65 лет не формальность, а эффективный мониторинг здоровья».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08-00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70236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15.10.2026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четверг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1.«Движения в потоке» (Физкультурно- оздоровительная гимнастика).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Тренинг с психологом.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3. Федеральный проект.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4972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16.10.2026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пятница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1.  «Территория здоровья» Скандинавская ходьба (встреча у Пешеходного моста).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Литературная гостиная «Отцы и дети».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3. Фотовыставка «Мой центр общения: наши яркие моменты».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CustomShape 1"/>
          <p:cNvSpPr/>
          <p:nvPr/>
        </p:nvSpPr>
        <p:spPr>
          <a:xfrm>
            <a:off x="6375240" y="793764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CustomShape 2"/>
          <p:cNvSpPr/>
          <p:nvPr/>
        </p:nvSpPr>
        <p:spPr>
          <a:xfrm>
            <a:off x="4822920" y="316800"/>
            <a:ext cx="2311200" cy="186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indent="-42264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МЕРОПРИЯТИЯ </a:t>
            </a:r>
            <a:r>
              <a:rPr b="1" lang="ru-RU" sz="27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</a:t>
            </a:r>
            <a:r>
              <a:rPr b="1" lang="ru-RU" sz="2700" spc="-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ЯНВАРЬ</a:t>
            </a:r>
            <a:br>
              <a:rPr sz="1800"/>
            </a:br>
            <a:r>
              <a:rPr b="1" lang="ru-RU" sz="27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73" name="Table 3"/>
          <p:cNvGraphicFramePr/>
          <p:nvPr/>
        </p:nvGraphicFramePr>
        <p:xfrm>
          <a:off x="273960" y="567360"/>
          <a:ext cx="6911640" cy="6157080"/>
        </p:xfrm>
        <a:graphic>
          <a:graphicData uri="http://schemas.openxmlformats.org/drawingml/2006/table">
            <a:tbl>
              <a:tblPr/>
              <a:tblGrid>
                <a:gridCol w="988560"/>
                <a:gridCol w="5250600"/>
                <a:gridCol w="672840"/>
              </a:tblGrid>
              <a:tr h="39636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9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PT Sans"/>
                        </a:rPr>
                        <a:t>Дата </a:t>
                      </a:r>
                      <a:endParaRPr b="0" lang="ru-RU" sz="9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9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PT Sans"/>
                        </a:rPr>
                        <a:t>Мероприятие</a:t>
                      </a:r>
                      <a:endParaRPr b="0" lang="ru-RU" sz="9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9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PT Sans"/>
                        </a:rPr>
                        <a:t>Время</a:t>
                      </a:r>
                      <a:endParaRPr b="0" lang="ru-RU" sz="9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9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PT Sans"/>
                        </a:rPr>
                        <a:t>начала</a:t>
                      </a:r>
                      <a:endParaRPr b="0" lang="ru-RU" sz="9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75168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19.10.2026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понедельник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1.  «Территория здоровья» Скандинавская ходьба (встреча у Пешеходного моста).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Интерактивная программа «Отцы и дети».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3.С Союзом пенсионеров играем в настольный теннис, игры.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08-00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49464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Tahoma"/>
                        </a:rPr>
                        <a:t>20.10.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вторник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 Экскурсия «Аргонавты Средневековья» 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(По предварительной записи).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08-30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 algn="ctr"/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0724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21.10.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среда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«Движения в потоке» (Физкультурно- оздоровительная гимнастика).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Городская художественная выставка 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(По предварительной записи).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8716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22.10.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четверг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.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«Движения в потоке» (Физкультурно- оздоровительная гимнастика).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Танцы.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3. Федеральный проект.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75168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23.10.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пятница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  «Территория здоровья» Скандинавская ходьба (встреча у Пешеходного моста).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Игра «Закон сохранения».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2. Играем в «Миниволей».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3. Спектакль «Женитьба».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8716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Tahoma"/>
                        </a:rPr>
                        <a:t>26.10.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понедельник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  «Территория здоровья» Скандинавская ходьба (встреча у Пешеходного моста).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Встреча с врачом «Диалог о здоровье».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3. С Союзом пенсионеров играем в настольный теннис, игры.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42228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Tahoma"/>
                        </a:rPr>
                        <a:t>27.10.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вторник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«Движения в потоке» (Физкультурно- оздоровительная гимнастика).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 Интеллектуальная игра «Колесо истории: Козаки».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8716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Tahoma"/>
                        </a:rPr>
                        <a:t>28.10.2026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  <a:ea typeface="Tahoma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среда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«Движения в потоке» (Физкультурно- оздоровительная гимнастика).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2.Лекция от Защиты прав потребителей. 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. </a:t>
                      </a:r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Играем в «Миниволей».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8716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Tahoma"/>
                        </a:rPr>
                        <a:t>29.10.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четверг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 «Движения в потоке» (Физкультурно- оздоровительная гимнастика).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2. Цифровая грамотность от СКБ- контура 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(По предварительной записи).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3. Федеральный проект.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11-00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12-00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484560"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30.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Tahoma"/>
                        </a:rPr>
                        <a:t>10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.2026</a:t>
                      </a:r>
                      <a:endParaRPr b="1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пятница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  <a:ea typeface="Tahoma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1. «Помощь СВО»</a:t>
                      </a:r>
                      <a:r>
                        <a:rPr b="1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  <a:ea typeface="PT Sans"/>
                        </a:rPr>
                        <a:t> (ЗАПИСЬ на 09-00, 11-00, 13-00).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</a:endParaRPr>
                    </a:p>
                    <a:p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/>
                      <a:r>
                        <a:rPr b="0" lang="ru-RU" sz="1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PT Sans"/>
                        </a:rPr>
                        <a:t>09-00</a:t>
                      </a:r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  <a:p>
                      <a:pPr algn="ctr"/>
                      <a:endParaRPr b="0" lang="ru-RU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PT Sans"/>
                        <a:ea typeface="PT Sans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74" name="CustomShape 4"/>
          <p:cNvSpPr/>
          <p:nvPr/>
        </p:nvSpPr>
        <p:spPr>
          <a:xfrm>
            <a:off x="97200" y="6566040"/>
            <a:ext cx="7357320" cy="3531600"/>
          </a:xfrm>
          <a:custGeom>
            <a:avLst/>
            <a:gdLst>
              <a:gd name="textAreaLeft" fmla="*/ 0 w 7357320"/>
              <a:gd name="textAreaRight" fmla="*/ 7357680 w 7357320"/>
              <a:gd name="textAreaTop" fmla="*/ 0 h 3531600"/>
              <a:gd name="textAreaBottom" fmla="*/ 3531960 h 353160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CustomShape 5"/>
          <p:cNvSpPr/>
          <p:nvPr/>
        </p:nvSpPr>
        <p:spPr>
          <a:xfrm>
            <a:off x="2581560" y="6912000"/>
            <a:ext cx="3958200" cy="113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3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        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Arial"/>
              </a:rPr>
              <a:t>четверг 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Arial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Arial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Arial"/>
              </a:rPr>
              <a:t>- 17:30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>
              <a:lnSpc>
                <a:spcPct val="113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Arial"/>
              </a:rPr>
              <a:t>пятница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Arial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Arial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Arial"/>
              </a:rPr>
              <a:t>–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Arial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Arial"/>
              </a:rPr>
              <a:t>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>
              <a:lnSpc>
                <a:spcPct val="113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6" name="Group 6"/>
          <p:cNvGrpSpPr/>
          <p:nvPr/>
        </p:nvGrpSpPr>
        <p:grpSpPr>
          <a:xfrm>
            <a:off x="257040" y="7709040"/>
            <a:ext cx="1142640" cy="127440"/>
            <a:chOff x="257040" y="7709040"/>
            <a:chExt cx="1142640" cy="127440"/>
          </a:xfrm>
        </p:grpSpPr>
        <p:pic>
          <p:nvPicPr>
            <p:cNvPr id="77" name="object 36" descr=""/>
            <p:cNvPicPr/>
            <p:nvPr/>
          </p:nvPicPr>
          <p:blipFill>
            <a:blip r:embed="rId1"/>
            <a:stretch/>
          </p:blipFill>
          <p:spPr>
            <a:xfrm>
              <a:off x="257040" y="7709040"/>
              <a:ext cx="97920" cy="1274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8" name="CustomShape 7"/>
            <p:cNvSpPr/>
            <p:nvPr/>
          </p:nvSpPr>
          <p:spPr>
            <a:xfrm>
              <a:off x="384120" y="7710840"/>
              <a:ext cx="89280" cy="124200"/>
            </a:xfrm>
            <a:custGeom>
              <a:avLst/>
              <a:gdLst>
                <a:gd name="textAreaLeft" fmla="*/ 0 w 89280"/>
                <a:gd name="textAreaRight" fmla="*/ 89640 w 89280"/>
                <a:gd name="textAreaTop" fmla="*/ 0 h 124200"/>
                <a:gd name="textAreaBottom" fmla="*/ 124560 h 12420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79" name="object 38" descr=""/>
            <p:cNvPicPr/>
            <p:nvPr/>
          </p:nvPicPr>
          <p:blipFill>
            <a:blip r:embed="rId2"/>
            <a:stretch/>
          </p:blipFill>
          <p:spPr>
            <a:xfrm>
              <a:off x="501480" y="7709040"/>
              <a:ext cx="286920" cy="127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0" name="object 39" descr=""/>
            <p:cNvPicPr/>
            <p:nvPr/>
          </p:nvPicPr>
          <p:blipFill>
            <a:blip r:embed="rId3"/>
            <a:stretch/>
          </p:blipFill>
          <p:spPr>
            <a:xfrm>
              <a:off x="814320" y="7709040"/>
              <a:ext cx="313920" cy="127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1" name="object 40" descr=""/>
            <p:cNvPicPr/>
            <p:nvPr/>
          </p:nvPicPr>
          <p:blipFill>
            <a:blip r:embed="rId4"/>
            <a:stretch/>
          </p:blipFill>
          <p:spPr>
            <a:xfrm>
              <a:off x="1158120" y="7710840"/>
              <a:ext cx="104760" cy="123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2" name="object 41" descr=""/>
            <p:cNvPicPr/>
            <p:nvPr/>
          </p:nvPicPr>
          <p:blipFill>
            <a:blip r:embed="rId5"/>
            <a:stretch/>
          </p:blipFill>
          <p:spPr>
            <a:xfrm>
              <a:off x="1292040" y="7710840"/>
              <a:ext cx="107640" cy="1256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83" name="CustomShape 8"/>
          <p:cNvSpPr/>
          <p:nvPr/>
        </p:nvSpPr>
        <p:spPr>
          <a:xfrm>
            <a:off x="196920" y="8072640"/>
            <a:ext cx="4896720" cy="177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6000"/>
              </a:lnSpc>
              <a:spcBef>
                <a:spcPts val="1375"/>
              </a:spcBef>
            </a:pPr>
            <a:r>
              <a:rPr b="1" lang="ru-RU" sz="33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ПРИХОДИТЕ, </a:t>
            </a:r>
            <a:r>
              <a:rPr b="1" lang="ru-RU" sz="3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МЫ</a:t>
            </a:r>
            <a:r>
              <a:rPr b="1" lang="ru-RU" sz="33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3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ВАС</a:t>
            </a:r>
            <a:r>
              <a:rPr b="1" lang="ru-RU" sz="33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33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ЖДЕМ!</a:t>
            </a:r>
            <a:endParaRPr b="0" lang="ru-RU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1429"/>
              </a:lnSpc>
              <a:spcBef>
                <a:spcPts val="1040"/>
              </a:spcBef>
            </a:pPr>
            <a:r>
              <a:rPr b="0" lang="ru-RU" sz="1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Наши</a:t>
            </a:r>
            <a:r>
              <a:rPr b="0" lang="ru-RU" sz="1800" spc="-34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1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контакты: </a:t>
            </a:r>
            <a:r>
              <a:rPr b="0" lang="ru-RU" sz="1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Tahoma"/>
              </a:rPr>
              <a:t>8(3439)32-67-20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1301"/>
              </a:lnSpc>
              <a:spcBef>
                <a:spcPts val="130"/>
              </a:spcBef>
            </a:pPr>
            <a:r>
              <a:rPr b="0" lang="ru-RU" sz="1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Адрес: </a:t>
            </a:r>
            <a:r>
              <a:rPr b="0" lang="ru-RU" sz="1800" strike="noStrike" u="none">
                <a:solidFill>
                  <a:srgbClr val="ffffff"/>
                </a:solidFill>
                <a:effectLst/>
                <a:uFillTx/>
                <a:latin typeface="Calibri"/>
                <a:ea typeface="Tahoma"/>
              </a:rPr>
              <a:t>г.Каменск- Уральский ул. Попова д.13, кабинет 301.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Минеева Н.В., Усова Т.А.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CustomShape 9"/>
          <p:cNvSpPr/>
          <p:nvPr/>
        </p:nvSpPr>
        <p:spPr>
          <a:xfrm>
            <a:off x="6435000" y="740412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5" name="Рисунок 7" descr=""/>
          <p:cNvPicPr/>
          <p:nvPr/>
        </p:nvPicPr>
        <p:blipFill>
          <a:blip r:embed="rId6"/>
          <a:stretch/>
        </p:blipFill>
        <p:spPr>
          <a:xfrm>
            <a:off x="6482880" y="9164880"/>
            <a:ext cx="846000" cy="84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CustomShape 10"/>
          <p:cNvSpPr/>
          <p:nvPr/>
        </p:nvSpPr>
        <p:spPr>
          <a:xfrm>
            <a:off x="6496200" y="8231400"/>
            <a:ext cx="912240" cy="7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61"/>
              </a:spcBef>
            </a:pPr>
            <a:r>
              <a:rPr b="0" lang="ru-RU" sz="800" strike="noStrike" u="non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Отделение Фонда 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  <a:spcBef>
                <a:spcPts val="261"/>
              </a:spcBef>
            </a:pPr>
            <a:r>
              <a:rPr b="0" lang="ru-RU" sz="800" strike="noStrike" u="non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и социального страхования 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  <a:spcBef>
                <a:spcPts val="261"/>
              </a:spcBef>
            </a:pPr>
            <a:r>
              <a:rPr b="0" lang="ru-RU" sz="800" strike="noStrike" u="non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по Свердловской 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7" name="object 48" descr=""/>
          <p:cNvPicPr/>
          <p:nvPr/>
        </p:nvPicPr>
        <p:blipFill>
          <a:blip r:embed="rId7"/>
          <a:stretch/>
        </p:blipFill>
        <p:spPr>
          <a:xfrm>
            <a:off x="6542280" y="7556400"/>
            <a:ext cx="596160" cy="511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Application>LibreOffice/25.8.3.2$Linux_X86_64 LibreOffice_project/580$Build-2</Application>
  <AppVersion>15.0000</AppVersion>
  <Words>4984</Words>
  <Paragraphs>286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2025-12-23T03:41:00Z</dcterms:created>
  <dc:creator>Пользователь</dc:creator>
  <dc:description/>
  <dc:language>ru-RU</dc:language>
  <cp:lastModifiedBy/>
  <dcterms:modified xsi:type="dcterms:W3CDTF">2026-09-24T16:42:17Z</dcterms:modified>
  <cp:revision>120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2025-11-10T09:00:00Z</vt:filetime>
  </property>
  <property fmtid="{D5CDD505-2E9C-101B-9397-08002B2CF9AE}" pid="3" name="Creator">
    <vt:lpwstr>Adobe InDesign 18.4 (Windows)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ICV">
    <vt:lpwstr/>
  </property>
  <property fmtid="{D5CDD505-2E9C-101B-9397-08002B2CF9AE}" pid="7" name="KSOProductBuildVer">
    <vt:lpwstr>1049-12.2.0.23196</vt:lpwstr>
  </property>
  <property fmtid="{D5CDD505-2E9C-101B-9397-08002B2CF9AE}" pid="8" name="LastSaved">
    <vt:filetime>2025-11-10T09:00:00Z</vt:filetime>
  </property>
  <property fmtid="{D5CDD505-2E9C-101B-9397-08002B2CF9AE}" pid="9" name="LinksUpToDate">
    <vt:bool>0</vt:bool>
  </property>
  <property fmtid="{D5CDD505-2E9C-101B-9397-08002B2CF9AE}" pid="10" name="MMClips">
    <vt:i4>0</vt:i4>
  </property>
  <property fmtid="{D5CDD505-2E9C-101B-9397-08002B2CF9AE}" pid="11" name="Notes">
    <vt:i4>0</vt:i4>
  </property>
  <property fmtid="{D5CDD505-2E9C-101B-9397-08002B2CF9AE}" pid="12" name="PresentationFormat">
    <vt:lpwstr>Произвольный</vt:lpwstr>
  </property>
  <property fmtid="{D5CDD505-2E9C-101B-9397-08002B2CF9AE}" pid="13" name="Producer">
    <vt:lpwstr>Adobe PDF Library 17.0</vt:lpwstr>
  </property>
  <property fmtid="{D5CDD505-2E9C-101B-9397-08002B2CF9AE}" pid="14" name="ScaleCrop">
    <vt:bool>0</vt:bool>
  </property>
  <property fmtid="{D5CDD505-2E9C-101B-9397-08002B2CF9AE}" pid="15" name="ShareDoc">
    <vt:bool>0</vt:bool>
  </property>
  <property fmtid="{D5CDD505-2E9C-101B-9397-08002B2CF9AE}" pid="16" name="Slides">
    <vt:i4>2</vt:i4>
  </property>
</Properties>
</file>