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_rels/slideMaster1.xml.rels" ContentType="application/vnd.openxmlformats-package.relationships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presProps.xml" ContentType="application/vnd.openxmlformats-officedocument.presentationml.presProps+xml"/>
  <Override PartName="/ppt/media/image1.png" ContentType="image/png"/>
  <Override PartName="/ppt/media/image2.png" ContentType="image/png"/>
  <Override PartName="/ppt/media/image3.png" ContentType="image/png"/>
  <Override PartName="/ppt/media/image4.png" ContentType="image/png"/>
  <Override PartName="/ppt/media/image5.png" ContentType="image/png"/>
  <Override PartName="/ppt/media/image6.png" ContentType="image/png"/>
  <Override PartName="/ppt/media/image7.png" ContentType="image/png"/>
  <Override PartName="/ppt/media/image8.png" ContentType="image/png"/>
  <Override PartName="/ppt/media/image9.png" ContentType="image/png"/>
  <Override PartName="/ppt/media/image10.png" ContentType="image/png"/>
  <Override PartName="/ppt/media/image11.png" ContentType="image/png"/>
  <Override PartName="/ppt/media/image12.png" ContentType="image/png"/>
  <Override PartName="/ppt/media/image13.png" ContentType="image/png"/>
  <Override PartName="/ppt/media/image14.png" ContentType="image/png"/>
  <Override PartName="/ppt/media/image15.png" ContentType="image/png"/>
  <Override PartName="/ppt/media/image16.png" ContentType="image/png"/>
  <Override PartName="/ppt/media/image17.png" ContentType="image/png"/>
  <Override PartName="/ppt/media/image18.png" ContentType="image/png"/>
  <Override PartName="/ppt/media/image19.png" ContentType="image/png"/>
  <Override PartName="/ppt/media/image20.png" ContentType="image/png"/>
  <Override PartName="/ppt/media/image21.png" ContentType="image/png"/>
  <Override PartName="/ppt/media/image22.png" ContentType="image/png"/>
  <Override PartName="/ppt/media/image23.png" ContentType="image/png"/>
  <Override PartName="/ppt/media/image24.png" ContentType="image/png"/>
  <Override PartName="/ppt/media/image25.png" ContentType="image/png"/>
  <Override PartName="/ppt/media/image26.png" ContentType="image/png"/>
  <Override PartName="/ppt/media/image27.png" ContentType="image/png"/>
  <Override PartName="/ppt/media/image28.png" ContentType="image/png"/>
  <Override PartName="/ppt/media/image29.png" ContentType="image/png"/>
  <Override PartName="/ppt/media/image30.png" ContentType="image/png"/>
  <Override PartName="/ppt/media/image31.png" ContentType="image/png"/>
  <Override PartName="/ppt/media/image32.png" ContentType="image/png"/>
  <Override PartName="/ppt/media/image33.png" ContentType="image/png"/>
  <Override PartName="/ppt/media/image34.png" ContentType="image/png"/>
  <Override PartName="/ppt/media/image35.png" ContentType="image/png"/>
  <Override PartName="/ppt/media/image36.png" ContentType="image/png"/>
  <Override PartName="/ppt/media/image37.png" ContentType="image/png"/>
  <Override PartName="/ppt/media/image38.png" ContentType="image/png"/>
  <Override PartName="/ppt/media/image39.png" ContentType="image/png"/>
  <Override PartName="/ppt/media/image40.png" ContentType="image/png"/>
  <Override PartName="/ppt/media/image41.png" ContentType="image/png"/>
  <Override PartName="/ppt/media/image42.png" ContentType="image/png"/>
  <Override PartName="/ppt/media/image43.png" ContentType="image/png"/>
  <Override PartName="/ppt/media/image44.png" ContentType="image/png"/>
  <Override PartName="/ppt/media/image45.png" ContentType="image/png"/>
  <Override PartName="/ppt/media/image46.png" ContentType="image/png"/>
  <Override PartName="/ppt/media/image47.png" ContentType="image/png"/>
  <Override PartName="/ppt/media/image48.png" ContentType="image/png"/>
  <Override PartName="/ppt/media/image49.png" ContentType="image/png"/>
  <Override PartName="/ppt/media/image50.png" ContentType="image/png"/>
  <Override PartName="/ppt/media/image51.png" ContentType="image/pn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  <p:sldId id="257" r:id="rId4"/>
    <p:sldId id="258" r:id="rId5"/>
  </p:sldIdLst>
  <p:sldSz cx="7556500" cy="10693400"/>
  <p:notesSz cx="7559675" cy="10691813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377640" y="2502000"/>
            <a:ext cx="6800400" cy="6201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/>
          </p:nvPr>
        </p:nvSpPr>
        <p:spPr>
          <a:xfrm>
            <a:off x="377640" y="2502000"/>
            <a:ext cx="6800400" cy="6201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/>
          </p:nvPr>
        </p:nvSpPr>
        <p:spPr>
          <a:xfrm>
            <a:off x="377640" y="2502000"/>
            <a:ext cx="3318480" cy="6201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/>
          </p:nvPr>
        </p:nvSpPr>
        <p:spPr>
          <a:xfrm>
            <a:off x="3862440" y="2502000"/>
            <a:ext cx="3318480" cy="6201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377640" y="426600"/>
            <a:ext cx="6800400" cy="8276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/>
          </p:nvPr>
        </p:nvSpPr>
        <p:spPr>
          <a:xfrm>
            <a:off x="377640" y="250200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/>
          </p:nvPr>
        </p:nvSpPr>
        <p:spPr>
          <a:xfrm>
            <a:off x="3862440" y="2502000"/>
            <a:ext cx="3318480" cy="6201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/>
          </p:nvPr>
        </p:nvSpPr>
        <p:spPr>
          <a:xfrm>
            <a:off x="377640" y="574164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/>
          </p:nvPr>
        </p:nvSpPr>
        <p:spPr>
          <a:xfrm>
            <a:off x="377640" y="2502000"/>
            <a:ext cx="3318480" cy="6201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/>
          </p:nvPr>
        </p:nvSpPr>
        <p:spPr>
          <a:xfrm>
            <a:off x="3862440" y="250200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/>
          </p:nvPr>
        </p:nvSpPr>
        <p:spPr>
          <a:xfrm>
            <a:off x="3862440" y="574164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/>
          </p:nvPr>
        </p:nvSpPr>
        <p:spPr>
          <a:xfrm>
            <a:off x="377640" y="250200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/>
          </p:nvPr>
        </p:nvSpPr>
        <p:spPr>
          <a:xfrm>
            <a:off x="3862440" y="250200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/>
          </p:nvPr>
        </p:nvSpPr>
        <p:spPr>
          <a:xfrm>
            <a:off x="377640" y="5741640"/>
            <a:ext cx="6800400" cy="2958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/>
          </p:nvPr>
        </p:nvSpPr>
        <p:spPr>
          <a:xfrm>
            <a:off x="377640" y="2502000"/>
            <a:ext cx="6800400" cy="2958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/>
          </p:nvPr>
        </p:nvSpPr>
        <p:spPr>
          <a:xfrm>
            <a:off x="377640" y="5741640"/>
            <a:ext cx="6800400" cy="2958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377640" y="250200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3862440" y="250200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/>
          </p:nvPr>
        </p:nvSpPr>
        <p:spPr>
          <a:xfrm>
            <a:off x="377640" y="574164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/>
          </p:nvPr>
        </p:nvSpPr>
        <p:spPr>
          <a:xfrm>
            <a:off x="3862440" y="574164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/>
          </p:nvPr>
        </p:nvSpPr>
        <p:spPr>
          <a:xfrm>
            <a:off x="377640" y="2502000"/>
            <a:ext cx="2189520" cy="2958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/>
          </p:nvPr>
        </p:nvSpPr>
        <p:spPr>
          <a:xfrm>
            <a:off x="2676960" y="2502000"/>
            <a:ext cx="2189520" cy="2958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/>
          </p:nvPr>
        </p:nvSpPr>
        <p:spPr>
          <a:xfrm>
            <a:off x="4976280" y="2502000"/>
            <a:ext cx="2189520" cy="2958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/>
          </p:nvPr>
        </p:nvSpPr>
        <p:spPr>
          <a:xfrm>
            <a:off x="377640" y="5741640"/>
            <a:ext cx="2189520" cy="2958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/>
          </p:nvPr>
        </p:nvSpPr>
        <p:spPr>
          <a:xfrm>
            <a:off x="2676960" y="5741640"/>
            <a:ext cx="2189520" cy="2958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/>
          </p:nvPr>
        </p:nvSpPr>
        <p:spPr>
          <a:xfrm>
            <a:off x="4976280" y="5741640"/>
            <a:ext cx="2189520" cy="2958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r>
              <a:rPr b="0" lang="ru-RU" sz="4400" spc="-1" strike="noStrike">
                <a:latin typeface="Arial"/>
              </a:rPr>
              <a:t>Для правки текста заглавия щёлкните мышью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6800400" cy="6201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latin typeface="Arial"/>
              </a:rPr>
              <a:t>Для правки структуры щёлкните мышью</a:t>
            </a:r>
            <a:endParaRPr b="0" lang="ru-RU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800" spc="-1" strike="noStrike">
                <a:latin typeface="Arial"/>
              </a:rPr>
              <a:t>Второй уровень структуры</a:t>
            </a:r>
            <a:endParaRPr b="0" lang="ru-RU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400" spc="-1" strike="noStrike">
                <a:latin typeface="Arial"/>
              </a:rPr>
              <a:t>Третий уровень структуры</a:t>
            </a:r>
            <a:endParaRPr b="0" lang="ru-RU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000" spc="-1" strike="noStrike">
                <a:latin typeface="Arial"/>
              </a:rPr>
              <a:t>Четвёртый уровень структуры</a:t>
            </a:r>
            <a:endParaRPr b="0" lang="ru-RU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Пятый уровень структуры</a:t>
            </a:r>
            <a:endParaRPr b="0" lang="ru-RU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Шестой уровень структуры</a:t>
            </a:r>
            <a:endParaRPr b="0" lang="ru-RU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Седьмой уровень структуры</a:t>
            </a:r>
            <a:endParaRPr b="0" lang="ru-RU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image" Target="../media/image9.png"/><Relationship Id="rId10" Type="http://schemas.openxmlformats.org/officeDocument/2006/relationships/image" Target="../media/image10.png"/><Relationship Id="rId11" Type="http://schemas.openxmlformats.org/officeDocument/2006/relationships/image" Target="../media/image11.png"/><Relationship Id="rId12" Type="http://schemas.openxmlformats.org/officeDocument/2006/relationships/image" Target="../media/image12.png"/><Relationship Id="rId13" Type="http://schemas.openxmlformats.org/officeDocument/2006/relationships/image" Target="../media/image13.png"/><Relationship Id="rId14" Type="http://schemas.openxmlformats.org/officeDocument/2006/relationships/image" Target="../media/image14.png"/><Relationship Id="rId15" Type="http://schemas.openxmlformats.org/officeDocument/2006/relationships/image" Target="../media/image15.png"/><Relationship Id="rId16" Type="http://schemas.openxmlformats.org/officeDocument/2006/relationships/image" Target="../media/image16.png"/><Relationship Id="rId17" Type="http://schemas.openxmlformats.org/officeDocument/2006/relationships/image" Target="../media/image17.png"/><Relationship Id="rId18" Type="http://schemas.openxmlformats.org/officeDocument/2006/relationships/image" Target="../media/image18.png"/><Relationship Id="rId19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19.png"/><Relationship Id="rId2" Type="http://schemas.openxmlformats.org/officeDocument/2006/relationships/image" Target="../media/image20.png"/><Relationship Id="rId3" Type="http://schemas.openxmlformats.org/officeDocument/2006/relationships/image" Target="../media/image21.png"/><Relationship Id="rId4" Type="http://schemas.openxmlformats.org/officeDocument/2006/relationships/image" Target="../media/image22.png"/><Relationship Id="rId5" Type="http://schemas.openxmlformats.org/officeDocument/2006/relationships/image" Target="../media/image23.png"/><Relationship Id="rId6" Type="http://schemas.openxmlformats.org/officeDocument/2006/relationships/image" Target="../media/image24.png"/><Relationship Id="rId7" Type="http://schemas.openxmlformats.org/officeDocument/2006/relationships/image" Target="../media/image25.png"/><Relationship Id="rId8" Type="http://schemas.openxmlformats.org/officeDocument/2006/relationships/image" Target="../media/image26.png"/><Relationship Id="rId9" Type="http://schemas.openxmlformats.org/officeDocument/2006/relationships/image" Target="../media/image27.png"/><Relationship Id="rId10" Type="http://schemas.openxmlformats.org/officeDocument/2006/relationships/image" Target="../media/image28.png"/><Relationship Id="rId11" Type="http://schemas.openxmlformats.org/officeDocument/2006/relationships/image" Target="../media/image29.png"/><Relationship Id="rId12" Type="http://schemas.openxmlformats.org/officeDocument/2006/relationships/image" Target="../media/image30.png"/><Relationship Id="rId13" Type="http://schemas.openxmlformats.org/officeDocument/2006/relationships/image" Target="../media/image31.png"/><Relationship Id="rId14" Type="http://schemas.openxmlformats.org/officeDocument/2006/relationships/slideLayout" Target="../slideLayouts/slideLayout1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32.png"/><Relationship Id="rId2" Type="http://schemas.openxmlformats.org/officeDocument/2006/relationships/image" Target="../media/image33.png"/><Relationship Id="rId3" Type="http://schemas.openxmlformats.org/officeDocument/2006/relationships/image" Target="../media/image34.png"/><Relationship Id="rId4" Type="http://schemas.openxmlformats.org/officeDocument/2006/relationships/image" Target="../media/image35.png"/><Relationship Id="rId5" Type="http://schemas.openxmlformats.org/officeDocument/2006/relationships/image" Target="../media/image36.png"/><Relationship Id="rId6" Type="http://schemas.openxmlformats.org/officeDocument/2006/relationships/image" Target="../media/image37.png"/><Relationship Id="rId7" Type="http://schemas.openxmlformats.org/officeDocument/2006/relationships/image" Target="../media/image38.png"/><Relationship Id="rId8" Type="http://schemas.openxmlformats.org/officeDocument/2006/relationships/image" Target="../media/image39.png"/><Relationship Id="rId9" Type="http://schemas.openxmlformats.org/officeDocument/2006/relationships/image" Target="../media/image40.png"/><Relationship Id="rId10" Type="http://schemas.openxmlformats.org/officeDocument/2006/relationships/image" Target="../media/image41.png"/><Relationship Id="rId11" Type="http://schemas.openxmlformats.org/officeDocument/2006/relationships/image" Target="../media/image42.png"/><Relationship Id="rId12" Type="http://schemas.openxmlformats.org/officeDocument/2006/relationships/image" Target="../media/image43.png"/><Relationship Id="rId13" Type="http://schemas.openxmlformats.org/officeDocument/2006/relationships/image" Target="../media/image44.png"/><Relationship Id="rId14" Type="http://schemas.openxmlformats.org/officeDocument/2006/relationships/image" Target="../media/image45.png"/><Relationship Id="rId15" Type="http://schemas.openxmlformats.org/officeDocument/2006/relationships/image" Target="../media/image46.png"/><Relationship Id="rId16" Type="http://schemas.openxmlformats.org/officeDocument/2006/relationships/image" Target="../media/image47.png"/><Relationship Id="rId17" Type="http://schemas.openxmlformats.org/officeDocument/2006/relationships/image" Target="../media/image48.png"/><Relationship Id="rId18" Type="http://schemas.openxmlformats.org/officeDocument/2006/relationships/image" Target="../media/image49.png"/><Relationship Id="rId19" Type="http://schemas.openxmlformats.org/officeDocument/2006/relationships/image" Target="../media/image50.png"/><Relationship Id="rId20" Type="http://schemas.openxmlformats.org/officeDocument/2006/relationships/image" Target="../media/image51.png"/><Relationship Id="rId2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object 33" descr=""/>
          <p:cNvPicPr/>
          <p:nvPr/>
        </p:nvPicPr>
        <p:blipFill>
          <a:blip r:embed="rId1"/>
          <a:stretch/>
        </p:blipFill>
        <p:spPr>
          <a:xfrm>
            <a:off x="3731760" y="108000"/>
            <a:ext cx="3714480" cy="1652760"/>
          </a:xfrm>
          <a:prstGeom prst="rect">
            <a:avLst/>
          </a:prstGeom>
          <a:ln w="0">
            <a:noFill/>
          </a:ln>
        </p:spPr>
      </p:pic>
      <p:grpSp>
        <p:nvGrpSpPr>
          <p:cNvPr id="39" name="Группа 4"/>
          <p:cNvGrpSpPr/>
          <p:nvPr/>
        </p:nvGrpSpPr>
        <p:grpSpPr>
          <a:xfrm>
            <a:off x="644400" y="8176320"/>
            <a:ext cx="1142280" cy="127080"/>
            <a:chOff x="644400" y="8176320"/>
            <a:chExt cx="1142280" cy="127080"/>
          </a:xfrm>
        </p:grpSpPr>
        <p:pic>
          <p:nvPicPr>
            <p:cNvPr id="40" name="object 47" descr=""/>
            <p:cNvPicPr/>
            <p:nvPr/>
          </p:nvPicPr>
          <p:blipFill>
            <a:blip r:embed="rId2"/>
            <a:stretch/>
          </p:blipFill>
          <p:spPr>
            <a:xfrm>
              <a:off x="644400" y="8176320"/>
              <a:ext cx="97560" cy="12708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41" name="object 69"/>
            <p:cNvSpPr/>
            <p:nvPr/>
          </p:nvSpPr>
          <p:spPr>
            <a:xfrm>
              <a:off x="771480" y="8178120"/>
              <a:ext cx="88920" cy="123840"/>
            </a:xfrm>
            <a:custGeom>
              <a:avLst/>
              <a:gdLst/>
              <a:ahLst/>
              <a:rect l="l" t="t" r="r" b="b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pic>
          <p:nvPicPr>
            <p:cNvPr id="42" name="object 70" descr=""/>
            <p:cNvPicPr/>
            <p:nvPr/>
          </p:nvPicPr>
          <p:blipFill>
            <a:blip r:embed="rId3"/>
            <a:stretch/>
          </p:blipFill>
          <p:spPr>
            <a:xfrm>
              <a:off x="888840" y="8176320"/>
              <a:ext cx="286560" cy="12708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43" name="object 71" descr=""/>
            <p:cNvPicPr/>
            <p:nvPr/>
          </p:nvPicPr>
          <p:blipFill>
            <a:blip r:embed="rId4"/>
            <a:stretch/>
          </p:blipFill>
          <p:spPr>
            <a:xfrm>
              <a:off x="1201680" y="8176320"/>
              <a:ext cx="313560" cy="12708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44" name="object 72" descr=""/>
            <p:cNvPicPr/>
            <p:nvPr/>
          </p:nvPicPr>
          <p:blipFill>
            <a:blip r:embed="rId5"/>
            <a:stretch/>
          </p:blipFill>
          <p:spPr>
            <a:xfrm>
              <a:off x="1545480" y="8178120"/>
              <a:ext cx="104400" cy="12348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45" name="object 73" descr=""/>
            <p:cNvPicPr/>
            <p:nvPr/>
          </p:nvPicPr>
          <p:blipFill>
            <a:blip r:embed="rId6"/>
            <a:stretch/>
          </p:blipFill>
          <p:spPr>
            <a:xfrm>
              <a:off x="1679400" y="8178120"/>
              <a:ext cx="107280" cy="125280"/>
            </a:xfrm>
            <a:prstGeom prst="rect">
              <a:avLst/>
            </a:prstGeom>
            <a:ln w="0">
              <a:noFill/>
            </a:ln>
          </p:spPr>
        </p:pic>
      </p:grpSp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4642200" y="316800"/>
            <a:ext cx="2491560" cy="1861560"/>
          </a:xfrm>
          <a:prstGeom prst="rect">
            <a:avLst/>
          </a:prstGeom>
          <a:noFill/>
          <a:ln w="0">
            <a:noFill/>
          </a:ln>
        </p:spPr>
        <p:txBody>
          <a:bodyPr lIns="0" rIns="0" tIns="81360" bIns="0" anchor="t">
            <a:noAutofit/>
          </a:bodyPr>
          <a:p>
            <a:pPr marL="439560" indent="-427320" algn="r">
              <a:lnSpc>
                <a:spcPts val="2701"/>
              </a:lnSpc>
              <a:spcBef>
                <a:spcPts val="641"/>
              </a:spcBef>
              <a:tabLst>
                <a:tab algn="l" pos="0"/>
              </a:tabLst>
            </a:pPr>
            <a:r>
              <a:rPr b="1" lang="ru-RU" sz="2700" spc="-12" strike="noStrike">
                <a:solidFill>
                  <a:srgbClr val="ffffff"/>
                </a:solidFill>
                <a:latin typeface="Calibri"/>
              </a:rPr>
              <a:t>МЕРОПРИЯТИЯ</a:t>
            </a:r>
            <a:br/>
            <a:r>
              <a:rPr b="1" lang="ru-RU" sz="2700" spc="-1" strike="noStrike">
                <a:solidFill>
                  <a:srgbClr val="ffffff"/>
                </a:solidFill>
                <a:latin typeface="Calibri"/>
              </a:rPr>
              <a:t>НА</a:t>
            </a:r>
            <a:r>
              <a:rPr b="1" lang="ru-RU" sz="2700" spc="-12" strike="noStrike">
                <a:solidFill>
                  <a:srgbClr val="ffffff"/>
                </a:solidFill>
                <a:latin typeface="Calibri"/>
              </a:rPr>
              <a:t> ОКТЯБРЬ</a:t>
            </a:r>
            <a:br/>
            <a:r>
              <a:rPr b="1" lang="ru-RU" sz="2700" spc="-12" strike="noStrike">
                <a:solidFill>
                  <a:srgbClr val="ffffff"/>
                </a:solidFill>
                <a:latin typeface="Calibri"/>
              </a:rPr>
              <a:t>2026</a:t>
            </a:r>
            <a:endParaRPr b="0" lang="ru-RU" sz="2700" spc="-1" strike="noStrike">
              <a:latin typeface="Arial"/>
            </a:endParaRPr>
          </a:p>
        </p:txBody>
      </p:sp>
      <p:sp>
        <p:nvSpPr>
          <p:cNvPr id="47" name="object 77"/>
          <p:cNvSpPr/>
          <p:nvPr/>
        </p:nvSpPr>
        <p:spPr>
          <a:xfrm>
            <a:off x="6123240" y="8786520"/>
            <a:ext cx="911880" cy="641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33120" bIns="0" anchor="t">
            <a:spAutoFit/>
          </a:bodyPr>
          <a:p>
            <a:pPr marL="12600">
              <a:lnSpc>
                <a:spcPts val="799"/>
              </a:lnSpc>
              <a:spcBef>
                <a:spcPts val="258"/>
              </a:spcBef>
            </a:pPr>
            <a:r>
              <a:rPr b="0" lang="ru-RU" sz="800" spc="-12" strike="noStrike">
                <a:solidFill>
                  <a:srgbClr val="ffffff"/>
                </a:solidFill>
                <a:latin typeface="Calibri"/>
                <a:ea typeface="DejaVu Sans"/>
              </a:rPr>
              <a:t>Отделение Фонда</a:t>
            </a:r>
            <a:r>
              <a:rPr b="0" lang="ru-RU" sz="800" spc="454" strike="noStrike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b="0" lang="ru-RU" sz="800" spc="-12" strike="noStrike">
                <a:solidFill>
                  <a:srgbClr val="ffffff"/>
                </a:solidFill>
                <a:latin typeface="Calibri"/>
                <a:ea typeface="DejaVu Sans"/>
              </a:rPr>
              <a:t>пенсионного</a:t>
            </a:r>
            <a:endParaRPr b="0" lang="ru-RU" sz="800" spc="-1" strike="noStrike">
              <a:latin typeface="Arial"/>
            </a:endParaRPr>
          </a:p>
          <a:p>
            <a:pPr marL="12600">
              <a:lnSpc>
                <a:spcPts val="799"/>
              </a:lnSpc>
            </a:pPr>
            <a:r>
              <a:rPr b="0" lang="ru-RU" sz="800" spc="-1" strike="noStrike">
                <a:solidFill>
                  <a:srgbClr val="ffffff"/>
                </a:solidFill>
                <a:latin typeface="Calibri"/>
                <a:ea typeface="DejaVu Sans"/>
              </a:rPr>
              <a:t>и</a:t>
            </a:r>
            <a:r>
              <a:rPr b="0" lang="ru-RU" sz="800" spc="-12" strike="noStrike">
                <a:solidFill>
                  <a:srgbClr val="ffffff"/>
                </a:solidFill>
                <a:latin typeface="Calibri"/>
                <a:ea typeface="DejaVu Sans"/>
              </a:rPr>
              <a:t> социального</a:t>
            </a:r>
            <a:r>
              <a:rPr b="0" lang="ru-RU" sz="800" spc="454" strike="noStrike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b="0" lang="ru-RU" sz="800" spc="-12" strike="noStrike">
                <a:solidFill>
                  <a:srgbClr val="ffffff"/>
                </a:solidFill>
                <a:latin typeface="Calibri"/>
                <a:ea typeface="DejaVu Sans"/>
              </a:rPr>
              <a:t>страхования</a:t>
            </a:r>
            <a:r>
              <a:rPr b="0" lang="ru-RU" sz="800" spc="-1" strike="noStrike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b="0" lang="ru-RU" sz="800" spc="-26" strike="noStrike">
                <a:solidFill>
                  <a:srgbClr val="ffffff"/>
                </a:solidFill>
                <a:latin typeface="Calibri"/>
                <a:ea typeface="DejaVu Sans"/>
              </a:rPr>
              <a:t>РФ</a:t>
            </a:r>
            <a:endParaRPr b="0" lang="ru-RU" sz="800" spc="-1" strike="noStrike">
              <a:latin typeface="Arial"/>
            </a:endParaRPr>
          </a:p>
          <a:p>
            <a:pPr marL="12600">
              <a:lnSpc>
                <a:spcPts val="799"/>
              </a:lnSpc>
            </a:pPr>
            <a:r>
              <a:rPr b="0" lang="ru-RU" sz="800" spc="-1" strike="noStrike">
                <a:solidFill>
                  <a:srgbClr val="ffffff"/>
                </a:solidFill>
                <a:latin typeface="Calibri"/>
                <a:ea typeface="DejaVu Sans"/>
              </a:rPr>
              <a:t>по</a:t>
            </a:r>
            <a:r>
              <a:rPr b="0" lang="ru-RU" sz="800" spc="1" strike="noStrike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b="0" lang="ru-RU" sz="800" spc="-21" strike="noStrike">
                <a:solidFill>
                  <a:srgbClr val="ffffff"/>
                </a:solidFill>
                <a:latin typeface="Calibri"/>
                <a:ea typeface="DejaVu Sans"/>
              </a:rPr>
              <a:t>Свердловской</a:t>
            </a:r>
            <a:r>
              <a:rPr b="0" lang="ru-RU" sz="800" spc="454" strike="noStrike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b="0" lang="ru-RU" sz="800" spc="-12" strike="noStrike">
                <a:solidFill>
                  <a:srgbClr val="ffffff"/>
                </a:solidFill>
                <a:latin typeface="Calibri"/>
                <a:ea typeface="DejaVu Sans"/>
              </a:rPr>
              <a:t>области</a:t>
            </a:r>
            <a:endParaRPr b="0" lang="ru-RU" sz="800" spc="-1" strike="noStrike">
              <a:latin typeface="Arial"/>
            </a:endParaRPr>
          </a:p>
        </p:txBody>
      </p:sp>
      <p:grpSp>
        <p:nvGrpSpPr>
          <p:cNvPr id="48" name="Группа 5"/>
          <p:cNvGrpSpPr/>
          <p:nvPr/>
        </p:nvGrpSpPr>
        <p:grpSpPr>
          <a:xfrm>
            <a:off x="512280" y="489240"/>
            <a:ext cx="2512080" cy="977400"/>
            <a:chOff x="512280" y="489240"/>
            <a:chExt cx="2512080" cy="977400"/>
          </a:xfrm>
        </p:grpSpPr>
        <p:pic>
          <p:nvPicPr>
            <p:cNvPr id="49" name="object 78" descr=""/>
            <p:cNvPicPr/>
            <p:nvPr/>
          </p:nvPicPr>
          <p:blipFill>
            <a:blip r:embed="rId7"/>
            <a:stretch/>
          </p:blipFill>
          <p:spPr>
            <a:xfrm>
              <a:off x="512280" y="489240"/>
              <a:ext cx="833760" cy="95148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50" name="object 79"/>
            <p:cNvSpPr/>
            <p:nvPr/>
          </p:nvSpPr>
          <p:spPr>
            <a:xfrm>
              <a:off x="1577160" y="814680"/>
              <a:ext cx="289440" cy="179640"/>
            </a:xfrm>
            <a:custGeom>
              <a:avLst/>
              <a:gdLst/>
              <a:ahLst/>
              <a:rect l="l" t="t" r="r" b="b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grpSp>
          <p:nvGrpSpPr>
            <p:cNvPr id="51" name="object 80"/>
            <p:cNvGrpSpPr/>
            <p:nvPr/>
          </p:nvGrpSpPr>
          <p:grpSpPr>
            <a:xfrm>
              <a:off x="1917720" y="814680"/>
              <a:ext cx="442080" cy="145440"/>
              <a:chOff x="1917720" y="814680"/>
              <a:chExt cx="442080" cy="145440"/>
            </a:xfrm>
          </p:grpSpPr>
          <p:sp>
            <p:nvSpPr>
              <p:cNvPr id="52" name="object 81"/>
              <p:cNvSpPr/>
              <p:nvPr/>
            </p:nvSpPr>
            <p:spPr>
              <a:xfrm>
                <a:off x="1917720" y="814680"/>
                <a:ext cx="285120" cy="145440"/>
              </a:xfrm>
              <a:custGeom>
                <a:avLst/>
                <a:gdLst/>
                <a:ahLst/>
                <a:rect l="l" t="t" r="r" b="b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pic>
            <p:nvPicPr>
              <p:cNvPr id="53" name="object 82" descr=""/>
              <p:cNvPicPr/>
              <p:nvPr/>
            </p:nvPicPr>
            <p:blipFill>
              <a:blip r:embed="rId8"/>
              <a:stretch/>
            </p:blipFill>
            <p:spPr>
              <a:xfrm>
                <a:off x="2244240" y="815040"/>
                <a:ext cx="115560" cy="144360"/>
              </a:xfrm>
              <a:prstGeom prst="rect">
                <a:avLst/>
              </a:prstGeom>
              <a:ln w="0">
                <a:noFill/>
              </a:ln>
            </p:spPr>
          </p:pic>
        </p:grpSp>
        <p:pic>
          <p:nvPicPr>
            <p:cNvPr id="54" name="object 83" descr=""/>
            <p:cNvPicPr/>
            <p:nvPr/>
          </p:nvPicPr>
          <p:blipFill>
            <a:blip r:embed="rId9"/>
            <a:stretch/>
          </p:blipFill>
          <p:spPr>
            <a:xfrm>
              <a:off x="1556640" y="1049760"/>
              <a:ext cx="154080" cy="147960"/>
            </a:xfrm>
            <a:prstGeom prst="rect">
              <a:avLst/>
            </a:prstGeom>
            <a:ln w="0">
              <a:noFill/>
            </a:ln>
          </p:spPr>
        </p:pic>
        <p:grpSp>
          <p:nvGrpSpPr>
            <p:cNvPr id="55" name="object 84"/>
            <p:cNvGrpSpPr/>
            <p:nvPr/>
          </p:nvGrpSpPr>
          <p:grpSpPr>
            <a:xfrm>
              <a:off x="1762920" y="1051200"/>
              <a:ext cx="671760" cy="177840"/>
              <a:chOff x="1762920" y="1051200"/>
              <a:chExt cx="671760" cy="177840"/>
            </a:xfrm>
          </p:grpSpPr>
          <p:pic>
            <p:nvPicPr>
              <p:cNvPr id="56" name="object 85" descr=""/>
              <p:cNvPicPr/>
              <p:nvPr/>
            </p:nvPicPr>
            <p:blipFill>
              <a:blip r:embed="rId10"/>
              <a:stretch/>
            </p:blipFill>
            <p:spPr>
              <a:xfrm>
                <a:off x="1762920" y="1051560"/>
                <a:ext cx="117000" cy="144360"/>
              </a:xfrm>
              <a:prstGeom prst="rect">
                <a:avLst/>
              </a:prstGeom>
              <a:ln w="0">
                <a:noFill/>
              </a:ln>
            </p:spPr>
          </p:pic>
          <p:sp>
            <p:nvSpPr>
              <p:cNvPr id="57" name="object 86"/>
              <p:cNvSpPr/>
              <p:nvPr/>
            </p:nvSpPr>
            <p:spPr>
              <a:xfrm>
                <a:off x="1917720" y="1051200"/>
                <a:ext cx="516960" cy="177840"/>
              </a:xfrm>
              <a:custGeom>
                <a:avLst/>
                <a:gdLst/>
                <a:ahLst/>
                <a:rect l="l" t="t" r="r" b="b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</p:grpSp>
        <p:grpSp>
          <p:nvGrpSpPr>
            <p:cNvPr id="58" name="object 87"/>
            <p:cNvGrpSpPr/>
            <p:nvPr/>
          </p:nvGrpSpPr>
          <p:grpSpPr>
            <a:xfrm>
              <a:off x="2489040" y="1051560"/>
              <a:ext cx="285120" cy="144360"/>
              <a:chOff x="2489040" y="1051560"/>
              <a:chExt cx="285120" cy="144360"/>
            </a:xfrm>
          </p:grpSpPr>
          <p:pic>
            <p:nvPicPr>
              <p:cNvPr id="59" name="object 88" descr=""/>
              <p:cNvPicPr/>
              <p:nvPr/>
            </p:nvPicPr>
            <p:blipFill>
              <a:blip r:embed="rId11"/>
              <a:stretch/>
            </p:blipFill>
            <p:spPr>
              <a:xfrm>
                <a:off x="2489040" y="1051560"/>
                <a:ext cx="124200" cy="14436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60" name="object 89" descr=""/>
              <p:cNvPicPr/>
              <p:nvPr/>
            </p:nvPicPr>
            <p:blipFill>
              <a:blip r:embed="rId12"/>
              <a:stretch/>
            </p:blipFill>
            <p:spPr>
              <a:xfrm>
                <a:off x="2658960" y="1051560"/>
                <a:ext cx="115200" cy="144360"/>
              </a:xfrm>
              <a:prstGeom prst="rect">
                <a:avLst/>
              </a:prstGeom>
              <a:ln w="0">
                <a:noFill/>
              </a:ln>
            </p:spPr>
          </p:pic>
        </p:grpSp>
        <p:grpSp>
          <p:nvGrpSpPr>
            <p:cNvPr id="61" name="object 90"/>
            <p:cNvGrpSpPr/>
            <p:nvPr/>
          </p:nvGrpSpPr>
          <p:grpSpPr>
            <a:xfrm>
              <a:off x="1556640" y="1284480"/>
              <a:ext cx="1467720" cy="182160"/>
              <a:chOff x="1556640" y="1284480"/>
              <a:chExt cx="1467720" cy="182160"/>
            </a:xfrm>
          </p:grpSpPr>
          <p:pic>
            <p:nvPicPr>
              <p:cNvPr id="62" name="object 91" descr=""/>
              <p:cNvPicPr/>
              <p:nvPr/>
            </p:nvPicPr>
            <p:blipFill>
              <a:blip r:embed="rId13"/>
              <a:stretch/>
            </p:blipFill>
            <p:spPr>
              <a:xfrm>
                <a:off x="1556640" y="1292040"/>
                <a:ext cx="137520" cy="14976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63" name="object 92" descr=""/>
              <p:cNvPicPr/>
              <p:nvPr/>
            </p:nvPicPr>
            <p:blipFill>
              <a:blip r:embed="rId14"/>
              <a:stretch/>
            </p:blipFill>
            <p:spPr>
              <a:xfrm>
                <a:off x="1725840" y="1292040"/>
                <a:ext cx="158760" cy="14976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64" name="object 93" descr=""/>
              <p:cNvPicPr/>
              <p:nvPr/>
            </p:nvPicPr>
            <p:blipFill>
              <a:blip r:embed="rId15"/>
              <a:stretch/>
            </p:blipFill>
            <p:spPr>
              <a:xfrm>
                <a:off x="1917720" y="1284480"/>
                <a:ext cx="354600" cy="18216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65" name="object 94" descr=""/>
              <p:cNvPicPr/>
              <p:nvPr/>
            </p:nvPicPr>
            <p:blipFill>
              <a:blip r:embed="rId16"/>
              <a:stretch/>
            </p:blipFill>
            <p:spPr>
              <a:xfrm>
                <a:off x="2300040" y="1292040"/>
                <a:ext cx="158760" cy="149760"/>
              </a:xfrm>
              <a:prstGeom prst="rect">
                <a:avLst/>
              </a:prstGeom>
              <a:ln w="0">
                <a:noFill/>
              </a:ln>
            </p:spPr>
          </p:pic>
          <p:sp>
            <p:nvSpPr>
              <p:cNvPr id="66" name="object 95"/>
              <p:cNvSpPr/>
              <p:nvPr/>
            </p:nvSpPr>
            <p:spPr>
              <a:xfrm>
                <a:off x="2494080" y="1290960"/>
                <a:ext cx="132840" cy="144000"/>
              </a:xfrm>
              <a:custGeom>
                <a:avLst/>
                <a:gdLst/>
                <a:ahLst/>
                <a:rect l="l" t="t" r="r" b="b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pic>
            <p:nvPicPr>
              <p:cNvPr id="67" name="object 96" descr=""/>
              <p:cNvPicPr/>
              <p:nvPr/>
            </p:nvPicPr>
            <p:blipFill>
              <a:blip r:embed="rId17"/>
              <a:stretch/>
            </p:blipFill>
            <p:spPr>
              <a:xfrm>
                <a:off x="2661480" y="1290960"/>
                <a:ext cx="164520" cy="17568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68" name="object 97" descr=""/>
              <p:cNvPicPr/>
              <p:nvPr/>
            </p:nvPicPr>
            <p:blipFill>
              <a:blip r:embed="rId18"/>
              <a:stretch/>
            </p:blipFill>
            <p:spPr>
              <a:xfrm>
                <a:off x="2861640" y="1290960"/>
                <a:ext cx="162720" cy="144360"/>
              </a:xfrm>
              <a:prstGeom prst="rect">
                <a:avLst/>
              </a:prstGeom>
              <a:ln w="0">
                <a:noFill/>
              </a:ln>
            </p:spPr>
          </p:pic>
        </p:grpSp>
      </p:grpSp>
      <p:sp>
        <p:nvSpPr>
          <p:cNvPr id="69" name="Прямоугольник: скругленные углы 3"/>
          <p:cNvSpPr/>
          <p:nvPr/>
        </p:nvSpPr>
        <p:spPr>
          <a:xfrm>
            <a:off x="6140520" y="9593640"/>
            <a:ext cx="869040" cy="852840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70" name="Овал 2"/>
          <p:cNvSpPr/>
          <p:nvPr/>
        </p:nvSpPr>
        <p:spPr>
          <a:xfrm>
            <a:off x="6047640" y="7937640"/>
            <a:ext cx="809640" cy="80964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graphicFrame>
        <p:nvGraphicFramePr>
          <p:cNvPr id="71" name="Таблица 1"/>
          <p:cNvGraphicFramePr/>
          <p:nvPr/>
        </p:nvGraphicFramePr>
        <p:xfrm>
          <a:off x="504360" y="1859040"/>
          <a:ext cx="6321240" cy="6899400"/>
        </p:xfrm>
        <a:graphic>
          <a:graphicData uri="http://schemas.openxmlformats.org/drawingml/2006/table">
            <a:tbl>
              <a:tblPr/>
              <a:tblGrid>
                <a:gridCol w="784800"/>
                <a:gridCol w="4465800"/>
                <a:gridCol w="1071000"/>
              </a:tblGrid>
              <a:tr h="629640">
                <a:tc>
                  <a:txBody>
                    <a:bodyPr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8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Дата 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8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Мероприятие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8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Время</a:t>
                      </a:r>
                      <a:endParaRPr b="0" lang="ru-RU" sz="18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8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начала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</a:tr>
              <a:tr h="681120"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800" spc="-12" strike="noStrike">
                          <a:solidFill>
                            <a:srgbClr val="231f20"/>
                          </a:solidFill>
                          <a:latin typeface="Times New Roman"/>
                        </a:rPr>
                        <a:t>01.10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r>
                        <a:rPr b="0" lang="ru-RU" sz="1800" spc="-1" strike="noStrike">
                          <a:solidFill>
                            <a:srgbClr val="231f20"/>
                          </a:solidFill>
                          <a:latin typeface="Times New Roman"/>
                          <a:ea typeface="Times New Roman"/>
                        </a:rPr>
                        <a:t>«Миссис Гармония-2026» (ежегодный конкурс к Дню пожилого человека.)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latin typeface="Arial"/>
                        <a:ea typeface="Calibri"/>
                      </a:endParaRPr>
                    </a:p>
                    <a:p>
                      <a:r>
                        <a:rPr b="0" lang="ru-RU" sz="1800" spc="-1" strike="noStrike">
                          <a:solidFill>
                            <a:srgbClr val="231f20"/>
                          </a:solidFill>
                          <a:latin typeface="Times New Roman"/>
                          <a:ea typeface="Times New Roman"/>
                        </a:rPr>
                        <a:t>«1 Октября- наш день: говорим о главном для пожилых людей» (онлайн- лекция ФР Знание).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latin typeface="Arial"/>
                        <a:ea typeface="Calibri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800" spc="-12" strike="noStrike">
                          <a:solidFill>
                            <a:srgbClr val="231f20"/>
                          </a:solidFill>
                          <a:latin typeface="Times New Roman"/>
                        </a:rPr>
                        <a:t>10:</a:t>
                      </a:r>
                      <a:r>
                        <a:rPr b="0" lang="ru-RU" sz="1800" spc="-26" strike="noStrike">
                          <a:solidFill>
                            <a:srgbClr val="231f20"/>
                          </a:solidFill>
                          <a:latin typeface="Times New Roman"/>
                        </a:rPr>
                        <a:t>00</a:t>
                      </a:r>
                      <a:endParaRPr b="0" lang="ru-RU" sz="1800" spc="-1" strike="noStrike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endParaRPr b="0" lang="ru-RU" sz="1800" spc="-1" strike="noStrike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800" spc="-26" strike="noStrike">
                          <a:solidFill>
                            <a:srgbClr val="231f20"/>
                          </a:solidFill>
                          <a:latin typeface="Times New Roman"/>
                        </a:rPr>
                        <a:t>12:00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</a:tr>
              <a:tr h="448200"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800" spc="-12" strike="noStrike">
                          <a:solidFill>
                            <a:srgbClr val="231f20"/>
                          </a:solidFill>
                          <a:latin typeface="Times New Roman"/>
                        </a:rPr>
                        <a:t>02.10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r>
                        <a:rPr b="0" lang="ru-RU" sz="1800" spc="-1" strike="noStrike">
                          <a:solidFill>
                            <a:srgbClr val="231f20"/>
                          </a:solidFill>
                          <a:latin typeface="Times New Roman"/>
                          <a:ea typeface="Times New Roman"/>
                        </a:rPr>
                        <a:t>«Ты- Мне, Я-Тебе!» (настольный теннис).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10:00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</a:tr>
              <a:tr h="414720"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latin typeface="Times New Roman"/>
                        </a:rPr>
                        <a:t>05.10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  <a:ea typeface="Microsoft YaHei"/>
                        </a:rPr>
                        <a:t>«Физкульт-привет!» (утренняя зарядка).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  <a:ea typeface="Microsoft YaHei"/>
                        </a:rPr>
                        <a:t>«Танцуют все!» (танцевальный кружок).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latin typeface="Times New Roman"/>
                        </a:rPr>
                        <a:t>10:00</a:t>
                      </a:r>
                      <a:endParaRPr b="0" lang="ru-RU" sz="1800" spc="-1" strike="noStrike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latin typeface="Times New Roman"/>
                        </a:rPr>
                        <a:t>11:30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</a:tr>
              <a:tr h="425880"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latin typeface="Times New Roman"/>
                        </a:rPr>
                        <a:t>06.10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«Физкульт-привет!» (утренняя зарядка).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«Песни от всей души» (вокальный кружок).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latin typeface="Times New Roman"/>
                        </a:rPr>
                        <a:t>10:00</a:t>
                      </a:r>
                      <a:endParaRPr b="0" lang="ru-RU" sz="1800" spc="-1" strike="noStrike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latin typeface="Times New Roman"/>
                        </a:rPr>
                        <a:t>11:30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</a:tr>
              <a:tr h="617040"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latin typeface="Times New Roman"/>
                        </a:rPr>
                        <a:t>07.10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«Физкульт-привет!» (утренняя зарядка).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«А память у нас не девичья!» (нейрогимнастика для мозга, тренируем память и внимание).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latin typeface="Times New Roman"/>
                        </a:rPr>
                        <a:t>10:00</a:t>
                      </a:r>
                      <a:endParaRPr b="0" lang="ru-RU" sz="1800" spc="-1" strike="noStrike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latin typeface="Times New Roman"/>
                        </a:rPr>
                        <a:t>11:30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</a:tr>
              <a:tr h="679320"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latin typeface="Times New Roman"/>
                        </a:rPr>
                        <a:t>08.10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r>
                        <a:rPr b="0" lang="ru-RU" sz="1800" spc="-1" strike="noStrike">
                          <a:solidFill>
                            <a:srgbClr val="231f20"/>
                          </a:solidFill>
                          <a:latin typeface="Times New Roman"/>
                          <a:ea typeface="Times New Roman"/>
                        </a:rPr>
                        <a:t>«Физкульт-привет!» (утренняя зарядка).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r>
                        <a:rPr b="0" lang="ru-RU" sz="1800" spc="-1" strike="noStrike">
                          <a:solidFill>
                            <a:srgbClr val="231f20"/>
                          </a:solidFill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Федеральный проект.</a:t>
                      </a:r>
                      <a:r>
                        <a:rPr b="0" lang="ru-RU" sz="1800" spc="-1" strike="noStrike">
                          <a:solidFill>
                            <a:srgbClr val="231f20"/>
                          </a:solidFill>
                          <a:latin typeface="Times New Roman"/>
                          <a:ea typeface="Times New Roman"/>
                        </a:rPr>
                        <a:t>.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latin typeface="Times New Roman"/>
                        </a:rPr>
                        <a:t>11:00</a:t>
                      </a:r>
                      <a:endParaRPr b="0" lang="ru-RU" sz="1800" spc="-1" strike="noStrike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latin typeface="Times New Roman"/>
                        </a:rPr>
                        <a:t>12:00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</a:tr>
              <a:tr h="851040"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latin typeface="Times New Roman"/>
                        </a:rPr>
                        <a:t>09.10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  <a:ea typeface="Microsoft YaHei"/>
                        </a:rPr>
                        <a:t>«Мои года, моё богатство!» (выездной концерт в отделение временного прибывания граждан пожилого возраста и инвалидов г. Карпинск).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10:00</a:t>
                      </a:r>
                      <a:endParaRPr b="0" lang="ru-RU" sz="1800" spc="-1" strike="noStrike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b="0" lang="ru-RU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</a:tr>
              <a:tr h="613440"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latin typeface="Times New Roman"/>
                        </a:rPr>
                        <a:t>12.10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«Физкульт-привет!» (утренняя зарядка).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«Танцуют все!» (танцевальный кружок).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10:00</a:t>
                      </a:r>
                      <a:endParaRPr b="0" lang="ru-RU" sz="1800" spc="-1" strike="noStrike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11:30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</a:tr>
              <a:tr h="613440"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latin typeface="Times New Roman"/>
                        </a:rPr>
                        <a:t>13.10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«Физкульт-привет!» (утренняя зарядка).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«Песни от всей души» (вокальный кружок).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10:00</a:t>
                      </a:r>
                      <a:endParaRPr b="0" lang="ru-RU" sz="1800" spc="-1" strike="noStrike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11-30</a:t>
                      </a:r>
                      <a:endParaRPr b="0" lang="ru-RU" sz="1800" spc="-1" strike="noStrike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b="0" lang="ru-RU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</a:tr>
            </a:tbl>
          </a:graphicData>
        </a:graphic>
      </p:graphicFrame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object 33" descr=""/>
          <p:cNvPicPr/>
          <p:nvPr/>
        </p:nvPicPr>
        <p:blipFill>
          <a:blip r:embed="rId1"/>
          <a:stretch/>
        </p:blipFill>
        <p:spPr>
          <a:xfrm>
            <a:off x="3783960" y="0"/>
            <a:ext cx="3714480" cy="1652760"/>
          </a:xfrm>
          <a:prstGeom prst="rect">
            <a:avLst/>
          </a:prstGeom>
          <a:ln w="0">
            <a:noFill/>
          </a:ln>
        </p:spPr>
      </p:pic>
      <p:sp>
        <p:nvSpPr>
          <p:cNvPr id="73" name="PlaceHolder 1"/>
          <p:cNvSpPr>
            <a:spLocks noGrp="1"/>
          </p:cNvSpPr>
          <p:nvPr>
            <p:ph type="title"/>
          </p:nvPr>
        </p:nvSpPr>
        <p:spPr>
          <a:xfrm>
            <a:off x="4696920" y="192960"/>
            <a:ext cx="2486160" cy="1861560"/>
          </a:xfrm>
          <a:prstGeom prst="rect">
            <a:avLst/>
          </a:prstGeom>
          <a:noFill/>
          <a:ln w="0">
            <a:noFill/>
          </a:ln>
        </p:spPr>
        <p:txBody>
          <a:bodyPr lIns="0" rIns="0" tIns="81360" bIns="0" anchor="t">
            <a:noAutofit/>
          </a:bodyPr>
          <a:p>
            <a:pPr marL="439560" indent="-427320" algn="r">
              <a:lnSpc>
                <a:spcPts val="2701"/>
              </a:lnSpc>
              <a:spcBef>
                <a:spcPts val="641"/>
              </a:spcBef>
              <a:tabLst>
                <a:tab algn="l" pos="0"/>
              </a:tabLst>
            </a:pPr>
            <a:r>
              <a:rPr b="1" lang="ru-RU" sz="2700" spc="-12" strike="noStrike">
                <a:solidFill>
                  <a:srgbClr val="ffffff"/>
                </a:solidFill>
                <a:latin typeface="Calibri"/>
              </a:rPr>
              <a:t>МЕРОПРИЯТИЯ</a:t>
            </a:r>
            <a:br/>
            <a:r>
              <a:rPr b="1" lang="ru-RU" sz="2700" spc="-1" strike="noStrike">
                <a:solidFill>
                  <a:srgbClr val="ffffff"/>
                </a:solidFill>
                <a:latin typeface="Calibri"/>
              </a:rPr>
              <a:t>НА ОКТЯБРЬ</a:t>
            </a:r>
            <a:r>
              <a:rPr b="1" lang="ru-RU" sz="2700" spc="-7" strike="noStrike">
                <a:solidFill>
                  <a:srgbClr val="ffffff"/>
                </a:solidFill>
                <a:latin typeface="Calibri"/>
              </a:rPr>
              <a:t> </a:t>
            </a:r>
            <a:r>
              <a:rPr b="1" lang="ru-RU" sz="2700" spc="-12" strike="noStrike">
                <a:solidFill>
                  <a:srgbClr val="ffffff"/>
                </a:solidFill>
                <a:latin typeface="Calibri"/>
              </a:rPr>
              <a:t> 2026</a:t>
            </a:r>
            <a:endParaRPr b="0" lang="ru-RU" sz="2700" spc="-1" strike="noStrike">
              <a:latin typeface="Arial"/>
            </a:endParaRPr>
          </a:p>
        </p:txBody>
      </p:sp>
      <p:sp>
        <p:nvSpPr>
          <p:cNvPr id="74" name="object 77"/>
          <p:cNvSpPr/>
          <p:nvPr/>
        </p:nvSpPr>
        <p:spPr>
          <a:xfrm>
            <a:off x="6123240" y="8786520"/>
            <a:ext cx="911880" cy="641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33120" bIns="0" anchor="t">
            <a:spAutoFit/>
          </a:bodyPr>
          <a:p>
            <a:pPr marL="12600">
              <a:lnSpc>
                <a:spcPts val="799"/>
              </a:lnSpc>
              <a:spcBef>
                <a:spcPts val="258"/>
              </a:spcBef>
            </a:pPr>
            <a:r>
              <a:rPr b="0" lang="ru-RU" sz="800" spc="-12" strike="noStrike">
                <a:solidFill>
                  <a:srgbClr val="ffffff"/>
                </a:solidFill>
                <a:latin typeface="Calibri"/>
                <a:ea typeface="DejaVu Sans"/>
              </a:rPr>
              <a:t>Отделение Фонда</a:t>
            </a:r>
            <a:r>
              <a:rPr b="0" lang="ru-RU" sz="800" spc="454" strike="noStrike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b="0" lang="ru-RU" sz="800" spc="-12" strike="noStrike">
                <a:solidFill>
                  <a:srgbClr val="ffffff"/>
                </a:solidFill>
                <a:latin typeface="Calibri"/>
                <a:ea typeface="DejaVu Sans"/>
              </a:rPr>
              <a:t>пенсионного</a:t>
            </a:r>
            <a:endParaRPr b="0" lang="ru-RU" sz="800" spc="-1" strike="noStrike">
              <a:latin typeface="Arial"/>
            </a:endParaRPr>
          </a:p>
          <a:p>
            <a:pPr marL="12600">
              <a:lnSpc>
                <a:spcPts val="799"/>
              </a:lnSpc>
            </a:pPr>
            <a:r>
              <a:rPr b="0" lang="ru-RU" sz="800" spc="-1" strike="noStrike">
                <a:solidFill>
                  <a:srgbClr val="ffffff"/>
                </a:solidFill>
                <a:latin typeface="Calibri"/>
                <a:ea typeface="DejaVu Sans"/>
              </a:rPr>
              <a:t>и</a:t>
            </a:r>
            <a:r>
              <a:rPr b="0" lang="ru-RU" sz="800" spc="-12" strike="noStrike">
                <a:solidFill>
                  <a:srgbClr val="ffffff"/>
                </a:solidFill>
                <a:latin typeface="Calibri"/>
                <a:ea typeface="DejaVu Sans"/>
              </a:rPr>
              <a:t> социального</a:t>
            </a:r>
            <a:r>
              <a:rPr b="0" lang="ru-RU" sz="800" spc="454" strike="noStrike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b="0" lang="ru-RU" sz="800" spc="-12" strike="noStrike">
                <a:solidFill>
                  <a:srgbClr val="ffffff"/>
                </a:solidFill>
                <a:latin typeface="Calibri"/>
                <a:ea typeface="DejaVu Sans"/>
              </a:rPr>
              <a:t>страхования</a:t>
            </a:r>
            <a:r>
              <a:rPr b="0" lang="ru-RU" sz="800" spc="-1" strike="noStrike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b="0" lang="ru-RU" sz="800" spc="-26" strike="noStrike">
                <a:solidFill>
                  <a:srgbClr val="ffffff"/>
                </a:solidFill>
                <a:latin typeface="Calibri"/>
                <a:ea typeface="DejaVu Sans"/>
              </a:rPr>
              <a:t>РФ</a:t>
            </a:r>
            <a:endParaRPr b="0" lang="ru-RU" sz="800" spc="-1" strike="noStrike">
              <a:latin typeface="Arial"/>
            </a:endParaRPr>
          </a:p>
          <a:p>
            <a:pPr marL="12600">
              <a:lnSpc>
                <a:spcPts val="799"/>
              </a:lnSpc>
            </a:pPr>
            <a:r>
              <a:rPr b="0" lang="ru-RU" sz="800" spc="-1" strike="noStrike">
                <a:solidFill>
                  <a:srgbClr val="ffffff"/>
                </a:solidFill>
                <a:latin typeface="Calibri"/>
                <a:ea typeface="DejaVu Sans"/>
              </a:rPr>
              <a:t>по</a:t>
            </a:r>
            <a:r>
              <a:rPr b="0" lang="ru-RU" sz="800" spc="1" strike="noStrike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b="0" lang="ru-RU" sz="800" spc="-21" strike="noStrike">
                <a:solidFill>
                  <a:srgbClr val="ffffff"/>
                </a:solidFill>
                <a:latin typeface="Calibri"/>
                <a:ea typeface="DejaVu Sans"/>
              </a:rPr>
              <a:t>Свердловс</a:t>
            </a:r>
            <a:r>
              <a:rPr b="0" lang="ru-RU" sz="800" spc="-12" strike="noStrike">
                <a:solidFill>
                  <a:srgbClr val="ffffff"/>
                </a:solidFill>
                <a:latin typeface="Calibri"/>
                <a:ea typeface="DejaVu Sans"/>
              </a:rPr>
              <a:t>кой</a:t>
            </a:r>
            <a:r>
              <a:rPr b="0" lang="ru-RU" sz="800" spc="454" strike="noStrike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b="0" lang="ru-RU" sz="800" spc="-12" strike="noStrike">
                <a:solidFill>
                  <a:srgbClr val="ffffff"/>
                </a:solidFill>
                <a:latin typeface="Calibri"/>
                <a:ea typeface="DejaVu Sans"/>
              </a:rPr>
              <a:t>области</a:t>
            </a:r>
            <a:endParaRPr b="0" lang="ru-RU" sz="800" spc="-1" strike="noStrike">
              <a:latin typeface="Arial"/>
            </a:endParaRPr>
          </a:p>
        </p:txBody>
      </p:sp>
      <p:grpSp>
        <p:nvGrpSpPr>
          <p:cNvPr id="75" name="Группа 5"/>
          <p:cNvGrpSpPr/>
          <p:nvPr/>
        </p:nvGrpSpPr>
        <p:grpSpPr>
          <a:xfrm>
            <a:off x="512280" y="489240"/>
            <a:ext cx="2512080" cy="977400"/>
            <a:chOff x="512280" y="489240"/>
            <a:chExt cx="2512080" cy="977400"/>
          </a:xfrm>
        </p:grpSpPr>
        <p:pic>
          <p:nvPicPr>
            <p:cNvPr id="76" name="object 78" descr=""/>
            <p:cNvPicPr/>
            <p:nvPr/>
          </p:nvPicPr>
          <p:blipFill>
            <a:blip r:embed="rId2"/>
            <a:stretch/>
          </p:blipFill>
          <p:spPr>
            <a:xfrm>
              <a:off x="512280" y="489240"/>
              <a:ext cx="833760" cy="95148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77" name="object 79"/>
            <p:cNvSpPr/>
            <p:nvPr/>
          </p:nvSpPr>
          <p:spPr>
            <a:xfrm>
              <a:off x="1577160" y="814680"/>
              <a:ext cx="289440" cy="179640"/>
            </a:xfrm>
            <a:custGeom>
              <a:avLst/>
              <a:gdLst/>
              <a:ahLst/>
              <a:rect l="l" t="t" r="r" b="b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grpSp>
          <p:nvGrpSpPr>
            <p:cNvPr id="78" name="object 80"/>
            <p:cNvGrpSpPr/>
            <p:nvPr/>
          </p:nvGrpSpPr>
          <p:grpSpPr>
            <a:xfrm>
              <a:off x="1917720" y="814680"/>
              <a:ext cx="442080" cy="145440"/>
              <a:chOff x="1917720" y="814680"/>
              <a:chExt cx="442080" cy="145440"/>
            </a:xfrm>
          </p:grpSpPr>
          <p:sp>
            <p:nvSpPr>
              <p:cNvPr id="79" name="object 81"/>
              <p:cNvSpPr/>
              <p:nvPr/>
            </p:nvSpPr>
            <p:spPr>
              <a:xfrm>
                <a:off x="1917720" y="814680"/>
                <a:ext cx="285120" cy="145440"/>
              </a:xfrm>
              <a:custGeom>
                <a:avLst/>
                <a:gdLst/>
                <a:ahLst/>
                <a:rect l="l" t="t" r="r" b="b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pic>
            <p:nvPicPr>
              <p:cNvPr id="80" name="object 82" descr=""/>
              <p:cNvPicPr/>
              <p:nvPr/>
            </p:nvPicPr>
            <p:blipFill>
              <a:blip r:embed="rId3"/>
              <a:stretch/>
            </p:blipFill>
            <p:spPr>
              <a:xfrm>
                <a:off x="2244240" y="815040"/>
                <a:ext cx="115560" cy="144360"/>
              </a:xfrm>
              <a:prstGeom prst="rect">
                <a:avLst/>
              </a:prstGeom>
              <a:ln w="0">
                <a:noFill/>
              </a:ln>
            </p:spPr>
          </p:pic>
        </p:grpSp>
        <p:pic>
          <p:nvPicPr>
            <p:cNvPr id="81" name="object 83" descr=""/>
            <p:cNvPicPr/>
            <p:nvPr/>
          </p:nvPicPr>
          <p:blipFill>
            <a:blip r:embed="rId4"/>
            <a:stretch/>
          </p:blipFill>
          <p:spPr>
            <a:xfrm>
              <a:off x="1556640" y="1049760"/>
              <a:ext cx="154080" cy="147960"/>
            </a:xfrm>
            <a:prstGeom prst="rect">
              <a:avLst/>
            </a:prstGeom>
            <a:ln w="0">
              <a:noFill/>
            </a:ln>
          </p:spPr>
        </p:pic>
        <p:grpSp>
          <p:nvGrpSpPr>
            <p:cNvPr id="82" name="object 84"/>
            <p:cNvGrpSpPr/>
            <p:nvPr/>
          </p:nvGrpSpPr>
          <p:grpSpPr>
            <a:xfrm>
              <a:off x="1762920" y="1051200"/>
              <a:ext cx="671760" cy="177840"/>
              <a:chOff x="1762920" y="1051200"/>
              <a:chExt cx="671760" cy="177840"/>
            </a:xfrm>
          </p:grpSpPr>
          <p:pic>
            <p:nvPicPr>
              <p:cNvPr id="83" name="object 85" descr=""/>
              <p:cNvPicPr/>
              <p:nvPr/>
            </p:nvPicPr>
            <p:blipFill>
              <a:blip r:embed="rId5"/>
              <a:stretch/>
            </p:blipFill>
            <p:spPr>
              <a:xfrm>
                <a:off x="1762920" y="1051560"/>
                <a:ext cx="117000" cy="144360"/>
              </a:xfrm>
              <a:prstGeom prst="rect">
                <a:avLst/>
              </a:prstGeom>
              <a:ln w="0">
                <a:noFill/>
              </a:ln>
            </p:spPr>
          </p:pic>
          <p:sp>
            <p:nvSpPr>
              <p:cNvPr id="84" name="object 86"/>
              <p:cNvSpPr/>
              <p:nvPr/>
            </p:nvSpPr>
            <p:spPr>
              <a:xfrm>
                <a:off x="1917720" y="1051200"/>
                <a:ext cx="516960" cy="177840"/>
              </a:xfrm>
              <a:custGeom>
                <a:avLst/>
                <a:gdLst/>
                <a:ahLst/>
                <a:rect l="l" t="t" r="r" b="b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</p:grpSp>
        <p:grpSp>
          <p:nvGrpSpPr>
            <p:cNvPr id="85" name="object 87"/>
            <p:cNvGrpSpPr/>
            <p:nvPr/>
          </p:nvGrpSpPr>
          <p:grpSpPr>
            <a:xfrm>
              <a:off x="2489040" y="1051560"/>
              <a:ext cx="285120" cy="144360"/>
              <a:chOff x="2489040" y="1051560"/>
              <a:chExt cx="285120" cy="144360"/>
            </a:xfrm>
          </p:grpSpPr>
          <p:pic>
            <p:nvPicPr>
              <p:cNvPr id="86" name="object 88" descr=""/>
              <p:cNvPicPr/>
              <p:nvPr/>
            </p:nvPicPr>
            <p:blipFill>
              <a:blip r:embed="rId6"/>
              <a:stretch/>
            </p:blipFill>
            <p:spPr>
              <a:xfrm>
                <a:off x="2489040" y="1051560"/>
                <a:ext cx="124200" cy="14436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87" name="object 89" descr=""/>
              <p:cNvPicPr/>
              <p:nvPr/>
            </p:nvPicPr>
            <p:blipFill>
              <a:blip r:embed="rId7"/>
              <a:stretch/>
            </p:blipFill>
            <p:spPr>
              <a:xfrm>
                <a:off x="2658960" y="1051560"/>
                <a:ext cx="115200" cy="144360"/>
              </a:xfrm>
              <a:prstGeom prst="rect">
                <a:avLst/>
              </a:prstGeom>
              <a:ln w="0">
                <a:noFill/>
              </a:ln>
            </p:spPr>
          </p:pic>
        </p:grpSp>
        <p:grpSp>
          <p:nvGrpSpPr>
            <p:cNvPr id="88" name="object 90"/>
            <p:cNvGrpSpPr/>
            <p:nvPr/>
          </p:nvGrpSpPr>
          <p:grpSpPr>
            <a:xfrm>
              <a:off x="1556640" y="1284480"/>
              <a:ext cx="1467720" cy="182160"/>
              <a:chOff x="1556640" y="1284480"/>
              <a:chExt cx="1467720" cy="182160"/>
            </a:xfrm>
          </p:grpSpPr>
          <p:pic>
            <p:nvPicPr>
              <p:cNvPr id="89" name="object 91" descr=""/>
              <p:cNvPicPr/>
              <p:nvPr/>
            </p:nvPicPr>
            <p:blipFill>
              <a:blip r:embed="rId8"/>
              <a:stretch/>
            </p:blipFill>
            <p:spPr>
              <a:xfrm>
                <a:off x="1556640" y="1292040"/>
                <a:ext cx="137520" cy="14976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90" name="object 92" descr=""/>
              <p:cNvPicPr/>
              <p:nvPr/>
            </p:nvPicPr>
            <p:blipFill>
              <a:blip r:embed="rId9"/>
              <a:stretch/>
            </p:blipFill>
            <p:spPr>
              <a:xfrm>
                <a:off x="1725840" y="1292040"/>
                <a:ext cx="158760" cy="14976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91" name="object 93" descr=""/>
              <p:cNvPicPr/>
              <p:nvPr/>
            </p:nvPicPr>
            <p:blipFill>
              <a:blip r:embed="rId10"/>
              <a:stretch/>
            </p:blipFill>
            <p:spPr>
              <a:xfrm>
                <a:off x="1917720" y="1284480"/>
                <a:ext cx="354600" cy="18216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92" name="object 94" descr=""/>
              <p:cNvPicPr/>
              <p:nvPr/>
            </p:nvPicPr>
            <p:blipFill>
              <a:blip r:embed="rId11"/>
              <a:stretch/>
            </p:blipFill>
            <p:spPr>
              <a:xfrm>
                <a:off x="2300040" y="1292040"/>
                <a:ext cx="158760" cy="149760"/>
              </a:xfrm>
              <a:prstGeom prst="rect">
                <a:avLst/>
              </a:prstGeom>
              <a:ln w="0">
                <a:noFill/>
              </a:ln>
            </p:spPr>
          </p:pic>
          <p:sp>
            <p:nvSpPr>
              <p:cNvPr id="93" name="object 95"/>
              <p:cNvSpPr/>
              <p:nvPr/>
            </p:nvSpPr>
            <p:spPr>
              <a:xfrm>
                <a:off x="2494080" y="1290960"/>
                <a:ext cx="132840" cy="144000"/>
              </a:xfrm>
              <a:custGeom>
                <a:avLst/>
                <a:gdLst/>
                <a:ahLst/>
                <a:rect l="l" t="t" r="r" b="b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pic>
            <p:nvPicPr>
              <p:cNvPr id="94" name="object 96" descr=""/>
              <p:cNvPicPr/>
              <p:nvPr/>
            </p:nvPicPr>
            <p:blipFill>
              <a:blip r:embed="rId12"/>
              <a:stretch/>
            </p:blipFill>
            <p:spPr>
              <a:xfrm>
                <a:off x="2661480" y="1290960"/>
                <a:ext cx="164520" cy="17568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95" name="object 97" descr=""/>
              <p:cNvPicPr/>
              <p:nvPr/>
            </p:nvPicPr>
            <p:blipFill>
              <a:blip r:embed="rId13"/>
              <a:stretch/>
            </p:blipFill>
            <p:spPr>
              <a:xfrm>
                <a:off x="2861640" y="1290960"/>
                <a:ext cx="162720" cy="144360"/>
              </a:xfrm>
              <a:prstGeom prst="rect">
                <a:avLst/>
              </a:prstGeom>
              <a:ln w="0">
                <a:noFill/>
              </a:ln>
            </p:spPr>
          </p:pic>
        </p:grpSp>
      </p:grpSp>
      <p:sp>
        <p:nvSpPr>
          <p:cNvPr id="96" name="Овал 2"/>
          <p:cNvSpPr/>
          <p:nvPr/>
        </p:nvSpPr>
        <p:spPr>
          <a:xfrm>
            <a:off x="6047640" y="7937640"/>
            <a:ext cx="809640" cy="80964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graphicFrame>
        <p:nvGraphicFramePr>
          <p:cNvPr id="97" name="Таблица 2"/>
          <p:cNvGraphicFramePr/>
          <p:nvPr/>
        </p:nvGraphicFramePr>
        <p:xfrm>
          <a:off x="576000" y="1857240"/>
          <a:ext cx="6607440" cy="4583160"/>
        </p:xfrm>
        <a:graphic>
          <a:graphicData uri="http://schemas.openxmlformats.org/drawingml/2006/table">
            <a:tbl>
              <a:tblPr/>
              <a:tblGrid>
                <a:gridCol w="750960"/>
                <a:gridCol w="4951440"/>
                <a:gridCol w="905400"/>
              </a:tblGrid>
              <a:tr h="640440">
                <a:tc>
                  <a:txBody>
                    <a:bodyPr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8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Дата 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8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Мероприятие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8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Время</a:t>
                      </a:r>
                      <a:endParaRPr b="0" lang="ru-RU" sz="18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8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начала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</a:tr>
              <a:tr h="547200"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latin typeface="Calibri"/>
                        </a:rPr>
                        <a:t>14.10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«Физкульт-привет!» (утренняя зарядка).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Обучение пенсионной и финансовой грамотности + индивидуальное консультирование по пенсионным и социальным вопроса.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«Диспансеризация после 65 лет не формальность, а эффективный мониторинг здоровья» (онлайн- лекция Фонда медицинского страхования).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10:00</a:t>
                      </a:r>
                      <a:endParaRPr b="0" lang="ru-RU" sz="1800" spc="-1" strike="noStrike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11:30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</a:tr>
              <a:tr h="702720"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latin typeface="Times New Roman"/>
                        </a:rPr>
                        <a:t>15.10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«Физкульт-привет!» (утренняя зарядка).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 </a:t>
                      </a: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Федеральный проект.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11:00</a:t>
                      </a:r>
                      <a:endParaRPr b="0" lang="ru-RU" sz="1800" spc="-1" strike="noStrike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12:00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</a:tr>
              <a:tr h="428400"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800" spc="-12" strike="noStrike">
                          <a:solidFill>
                            <a:srgbClr val="231f20"/>
                          </a:solidFill>
                          <a:latin typeface="Times New Roman"/>
                        </a:rPr>
                        <a:t>16.10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lIns="18720" rIns="18720" anchor="t">
                      <a:noAutofit/>
                    </a:bodyPr>
                    <a:p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«Ты- Мне, Я-Тебе!» (настольный теннис).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t" marL="18720" marR="1872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10:00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</a:tr>
              <a:tr h="561960"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800" spc="-12" strike="noStrike">
                          <a:solidFill>
                            <a:srgbClr val="231f20"/>
                          </a:solidFill>
                          <a:latin typeface="Times New Roman"/>
                        </a:rPr>
                        <a:t>19.10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«Новосибирские острова- загадки земли мамонта» (просмотр фильма Русского географического общества).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«Ты- Мне, Я-Тебе!» (настольный теннис)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10:00</a:t>
                      </a:r>
                      <a:endParaRPr b="0" lang="ru-RU" sz="1800" spc="-1" strike="noStrike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b="0" lang="ru-RU" sz="1800" spc="-1" strike="noStrike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b="0" lang="ru-RU" sz="1800" spc="-1" strike="noStrike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11:00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</a:tr>
              <a:tr h="428400"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latin typeface="Times New Roman"/>
                        </a:rPr>
                        <a:t>20.10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«Профилактика мошенничества в отношении граждан пожилого возраста» (информационная встреча с представителем МВД).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11:00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</a:tr>
              <a:tr h="424800"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latin typeface="Times New Roman"/>
                        </a:rPr>
                        <a:t>21.10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«Тайны кисти» (рисование, обязательно записываться).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11:00</a:t>
                      </a:r>
                      <a:endParaRPr b="0" lang="ru-RU" sz="1800" spc="-1" strike="noStrike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endParaRPr b="0" lang="ru-RU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</a:tr>
              <a:tr h="424800"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latin typeface="Times New Roman"/>
                        </a:rPr>
                        <a:t>22.10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  <a:ea typeface="Microsoft YaHei"/>
                        </a:rPr>
                        <a:t>Обучение компьютерной грамотности (обязательно записываться).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  <a:ea typeface="Microsoft YaHei"/>
                        </a:rPr>
                        <a:t> </a:t>
                      </a: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Федеральный проект.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latin typeface="Times New Roman"/>
                        </a:rPr>
                        <a:t>11:00</a:t>
                      </a:r>
                      <a:endParaRPr b="0" lang="ru-RU" sz="1800" spc="-1" strike="noStrike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latin typeface="Times New Roman"/>
                        </a:rPr>
                        <a:t>12:00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</a:tr>
              <a:tr h="424800">
                <a:tc>
                  <a:txBody>
                    <a:bodyPr anchor="t">
                      <a:noAutofit/>
                    </a:bodyPr>
                    <a:p>
                      <a:r>
                        <a:rPr b="0" lang="ru-RU" sz="1800" spc="-1" strike="noStrike">
                          <a:latin typeface="Times New Roman"/>
                        </a:rPr>
                        <a:t>23.10</a:t>
                      </a:r>
                      <a:endParaRPr b="0" lang="ru-RU" sz="1800" spc="-1" strike="noStrike">
                        <a:latin typeface="Times New Roman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  <a:ea typeface="Microsoft YaHei"/>
                        </a:rPr>
                        <a:t>«Ты- Мне, Я-Тебе!» (настольный теннис).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r>
                        <a:rPr b="0" lang="ru-RU" sz="1800" spc="-1" strike="noStrike">
                          <a:latin typeface="Times New Roman"/>
                        </a:rPr>
                        <a:t>10:00</a:t>
                      </a:r>
                      <a:endParaRPr b="0" lang="ru-RU" sz="1800" spc="-1" strike="noStrike">
                        <a:latin typeface="Times New Roman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</a:tr>
            </a:tbl>
          </a:graphicData>
        </a:graphic>
      </p:graphicFrame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" name="object 33" descr=""/>
          <p:cNvPicPr/>
          <p:nvPr/>
        </p:nvPicPr>
        <p:blipFill>
          <a:blip r:embed="rId1"/>
          <a:stretch/>
        </p:blipFill>
        <p:spPr>
          <a:xfrm>
            <a:off x="3731760" y="108000"/>
            <a:ext cx="3714480" cy="1652760"/>
          </a:xfrm>
          <a:prstGeom prst="rect">
            <a:avLst/>
          </a:prstGeom>
          <a:ln w="0">
            <a:noFill/>
          </a:ln>
        </p:spPr>
      </p:pic>
      <p:sp>
        <p:nvSpPr>
          <p:cNvPr id="99" name="object 46"/>
          <p:cNvSpPr/>
          <p:nvPr/>
        </p:nvSpPr>
        <p:spPr>
          <a:xfrm>
            <a:off x="111240" y="7000200"/>
            <a:ext cx="7340040" cy="3578040"/>
          </a:xfrm>
          <a:custGeom>
            <a:avLst/>
            <a:gdLst/>
            <a:ah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grpSp>
        <p:nvGrpSpPr>
          <p:cNvPr id="100" name="Группа 4"/>
          <p:cNvGrpSpPr/>
          <p:nvPr/>
        </p:nvGrpSpPr>
        <p:grpSpPr>
          <a:xfrm>
            <a:off x="644400" y="8176320"/>
            <a:ext cx="1142280" cy="127080"/>
            <a:chOff x="644400" y="8176320"/>
            <a:chExt cx="1142280" cy="127080"/>
          </a:xfrm>
        </p:grpSpPr>
        <p:pic>
          <p:nvPicPr>
            <p:cNvPr id="101" name="object 47" descr=""/>
            <p:cNvPicPr/>
            <p:nvPr/>
          </p:nvPicPr>
          <p:blipFill>
            <a:blip r:embed="rId2"/>
            <a:stretch/>
          </p:blipFill>
          <p:spPr>
            <a:xfrm>
              <a:off x="644400" y="8176320"/>
              <a:ext cx="97560" cy="12708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102" name="object 69"/>
            <p:cNvSpPr/>
            <p:nvPr/>
          </p:nvSpPr>
          <p:spPr>
            <a:xfrm>
              <a:off x="771480" y="8178120"/>
              <a:ext cx="88920" cy="123840"/>
            </a:xfrm>
            <a:custGeom>
              <a:avLst/>
              <a:gdLst/>
              <a:ahLst/>
              <a:rect l="l" t="t" r="r" b="b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pic>
          <p:nvPicPr>
            <p:cNvPr id="103" name="object 70" descr=""/>
            <p:cNvPicPr/>
            <p:nvPr/>
          </p:nvPicPr>
          <p:blipFill>
            <a:blip r:embed="rId3"/>
            <a:stretch/>
          </p:blipFill>
          <p:spPr>
            <a:xfrm>
              <a:off x="888840" y="8176320"/>
              <a:ext cx="286560" cy="12708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104" name="object 71" descr=""/>
            <p:cNvPicPr/>
            <p:nvPr/>
          </p:nvPicPr>
          <p:blipFill>
            <a:blip r:embed="rId4"/>
            <a:stretch/>
          </p:blipFill>
          <p:spPr>
            <a:xfrm>
              <a:off x="1201680" y="8176320"/>
              <a:ext cx="313560" cy="12708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105" name="object 72" descr=""/>
            <p:cNvPicPr/>
            <p:nvPr/>
          </p:nvPicPr>
          <p:blipFill>
            <a:blip r:embed="rId5"/>
            <a:stretch/>
          </p:blipFill>
          <p:spPr>
            <a:xfrm>
              <a:off x="1545480" y="8178120"/>
              <a:ext cx="104400" cy="12348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106" name="object 73" descr=""/>
            <p:cNvPicPr/>
            <p:nvPr/>
          </p:nvPicPr>
          <p:blipFill>
            <a:blip r:embed="rId6"/>
            <a:stretch/>
          </p:blipFill>
          <p:spPr>
            <a:xfrm>
              <a:off x="1679400" y="8178120"/>
              <a:ext cx="107280" cy="125280"/>
            </a:xfrm>
            <a:prstGeom prst="rect">
              <a:avLst/>
            </a:prstGeom>
            <a:ln w="0">
              <a:noFill/>
            </a:ln>
          </p:spPr>
        </p:pic>
      </p:grpSp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4498200" y="316800"/>
            <a:ext cx="2635560" cy="1861560"/>
          </a:xfrm>
          <a:prstGeom prst="rect">
            <a:avLst/>
          </a:prstGeom>
          <a:noFill/>
          <a:ln w="0">
            <a:noFill/>
          </a:ln>
        </p:spPr>
        <p:txBody>
          <a:bodyPr lIns="0" rIns="0" tIns="81360" bIns="0" anchor="t">
            <a:noAutofit/>
          </a:bodyPr>
          <a:p>
            <a:pPr marL="439560" indent="-427320" algn="r">
              <a:lnSpc>
                <a:spcPts val="2701"/>
              </a:lnSpc>
              <a:spcBef>
                <a:spcPts val="641"/>
              </a:spcBef>
              <a:tabLst>
                <a:tab algn="l" pos="0"/>
              </a:tabLst>
            </a:pPr>
            <a:r>
              <a:rPr b="1" lang="ru-RU" sz="2700" spc="-12" strike="noStrike">
                <a:solidFill>
                  <a:srgbClr val="ffffff"/>
                </a:solidFill>
                <a:latin typeface="Calibri"/>
              </a:rPr>
              <a:t>МЕРОПРИЯТИЯ </a:t>
            </a:r>
            <a:r>
              <a:rPr b="1" lang="ru-RU" sz="2700" spc="-1" strike="noStrike">
                <a:solidFill>
                  <a:srgbClr val="ffffff"/>
                </a:solidFill>
                <a:latin typeface="Calibri"/>
              </a:rPr>
              <a:t>НА ОКТЯБРЬ</a:t>
            </a:r>
            <a:r>
              <a:rPr b="1" lang="ru-RU" sz="2700" spc="-7" strike="noStrike">
                <a:solidFill>
                  <a:srgbClr val="ffffff"/>
                </a:solidFill>
                <a:latin typeface="Calibri"/>
              </a:rPr>
              <a:t> </a:t>
            </a:r>
            <a:br/>
            <a:r>
              <a:rPr b="1" lang="ru-RU" sz="2700" spc="-12" strike="noStrike">
                <a:solidFill>
                  <a:srgbClr val="ffffff"/>
                </a:solidFill>
                <a:latin typeface="Calibri"/>
              </a:rPr>
              <a:t> 2026</a:t>
            </a:r>
            <a:endParaRPr b="0" lang="ru-RU" sz="2700" spc="-1" strike="noStrike">
              <a:latin typeface="Arial"/>
            </a:endParaRPr>
          </a:p>
        </p:txBody>
      </p:sp>
      <p:sp>
        <p:nvSpPr>
          <p:cNvPr id="108" name="object 75"/>
          <p:cNvSpPr/>
          <p:nvPr/>
        </p:nvSpPr>
        <p:spPr>
          <a:xfrm>
            <a:off x="628920" y="8441640"/>
            <a:ext cx="5108400" cy="2038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74600" bIns="0" anchor="t">
            <a:spAutoFit/>
          </a:bodyPr>
          <a:p>
            <a:pPr marL="12600">
              <a:lnSpc>
                <a:spcPct val="75000"/>
              </a:lnSpc>
              <a:spcBef>
                <a:spcPts val="1375"/>
              </a:spcBef>
            </a:pPr>
            <a:r>
              <a:rPr b="1" lang="ru-RU" sz="4400" spc="-12" strike="noStrike">
                <a:solidFill>
                  <a:srgbClr val="ffffff"/>
                </a:solidFill>
                <a:latin typeface="Calibri"/>
                <a:ea typeface="DejaVu Sans"/>
              </a:rPr>
              <a:t>ПРИХОДИТЕ, </a:t>
            </a:r>
            <a:r>
              <a:rPr b="1" lang="ru-RU" sz="4400" spc="-1" strike="noStrike">
                <a:solidFill>
                  <a:srgbClr val="ffffff"/>
                </a:solidFill>
                <a:latin typeface="Calibri"/>
                <a:ea typeface="DejaVu Sans"/>
              </a:rPr>
              <a:t>МЫ</a:t>
            </a:r>
            <a:r>
              <a:rPr b="1" lang="ru-RU" sz="4400" spc="-137" strike="noStrike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b="1" lang="ru-RU" sz="4400" spc="-1" strike="noStrike">
                <a:solidFill>
                  <a:srgbClr val="ffffff"/>
                </a:solidFill>
                <a:latin typeface="Calibri"/>
                <a:ea typeface="DejaVu Sans"/>
              </a:rPr>
              <a:t>ВАС</a:t>
            </a:r>
            <a:r>
              <a:rPr b="1" lang="ru-RU" sz="4400" spc="-137" strike="noStrike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b="1" lang="ru-RU" sz="4400" spc="-12" strike="noStrike">
                <a:solidFill>
                  <a:srgbClr val="ffffff"/>
                </a:solidFill>
                <a:latin typeface="Calibri"/>
                <a:ea typeface="DejaVu Sans"/>
              </a:rPr>
              <a:t>ЖДЕМ!</a:t>
            </a:r>
            <a:endParaRPr b="0" lang="ru-RU" sz="4400" spc="-1" strike="noStrike">
              <a:latin typeface="Arial"/>
            </a:endParaRPr>
          </a:p>
          <a:p>
            <a:pPr marL="15120">
              <a:lnSpc>
                <a:spcPts val="1429"/>
              </a:lnSpc>
              <a:spcBef>
                <a:spcPts val="1040"/>
              </a:spcBef>
            </a:pPr>
            <a:r>
              <a:rPr b="0" lang="ru-RU" sz="1300" spc="-1" strike="noStrike">
                <a:solidFill>
                  <a:srgbClr val="ffffff"/>
                </a:solidFill>
                <a:latin typeface="Calibri"/>
                <a:ea typeface="DejaVu Sans"/>
              </a:rPr>
              <a:t>Наши</a:t>
            </a:r>
            <a:r>
              <a:rPr b="0" lang="ru-RU" sz="1300" spc="-35" strike="noStrike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b="0" lang="ru-RU" sz="1300" spc="-12" strike="noStrike">
                <a:solidFill>
                  <a:srgbClr val="ffffff"/>
                </a:solidFill>
                <a:latin typeface="Calibri"/>
                <a:ea typeface="DejaVu Sans"/>
              </a:rPr>
              <a:t>контакты:</a:t>
            </a:r>
            <a:endParaRPr b="0" lang="ru-RU" sz="1300" spc="-1" strike="noStrike">
              <a:latin typeface="Arial"/>
            </a:endParaRPr>
          </a:p>
          <a:p>
            <a:pPr marL="15120">
              <a:lnSpc>
                <a:spcPts val="1301"/>
              </a:lnSpc>
              <a:spcBef>
                <a:spcPts val="130"/>
              </a:spcBef>
            </a:pPr>
            <a:r>
              <a:rPr b="0" lang="ru-RU" sz="1300" spc="-1" strike="noStrike">
                <a:solidFill>
                  <a:srgbClr val="ffffff"/>
                </a:solidFill>
                <a:latin typeface="Calibri"/>
                <a:ea typeface="DejaVu Sans"/>
              </a:rPr>
              <a:t>Адрес:  г. Карпинск, ул. Пролетарская, д. 68, кабинет № 7</a:t>
            </a:r>
            <a:endParaRPr b="0" lang="ru-RU" sz="1300" spc="-1" strike="noStrike">
              <a:latin typeface="Arial"/>
            </a:endParaRPr>
          </a:p>
          <a:p>
            <a:pPr marL="15120">
              <a:lnSpc>
                <a:spcPts val="1301"/>
              </a:lnSpc>
              <a:spcBef>
                <a:spcPts val="130"/>
              </a:spcBef>
            </a:pPr>
            <a:r>
              <a:rPr b="0" lang="ru-RU" sz="1300" spc="-1" strike="noStrike">
                <a:solidFill>
                  <a:srgbClr val="ffffff"/>
                </a:solidFill>
                <a:latin typeface="Calibri"/>
                <a:ea typeface="DejaVu Sans"/>
              </a:rPr>
              <a:t>Контактный номер 8(34383)3-43-15, 8-908-921-36-63</a:t>
            </a:r>
            <a:endParaRPr b="0" lang="ru-RU" sz="1300" spc="-1" strike="noStrike">
              <a:latin typeface="Arial"/>
            </a:endParaRPr>
          </a:p>
          <a:p>
            <a:pPr marL="15120">
              <a:lnSpc>
                <a:spcPts val="1301"/>
              </a:lnSpc>
              <a:spcBef>
                <a:spcPts val="130"/>
              </a:spcBef>
            </a:pPr>
            <a:r>
              <a:rPr b="0" lang="ru-RU" sz="1300" spc="-1" strike="noStrike">
                <a:solidFill>
                  <a:srgbClr val="ffffff"/>
                </a:solidFill>
                <a:latin typeface="Calibri"/>
                <a:ea typeface="DejaVu Sans"/>
              </a:rPr>
              <a:t>ФИО Докучаева Елена Владимировна </a:t>
            </a:r>
            <a:endParaRPr b="0" lang="ru-RU" sz="1300" spc="-1" strike="noStrike">
              <a:latin typeface="Arial"/>
            </a:endParaRPr>
          </a:p>
        </p:txBody>
      </p:sp>
      <p:sp>
        <p:nvSpPr>
          <p:cNvPr id="109" name="object 76"/>
          <p:cNvSpPr/>
          <p:nvPr/>
        </p:nvSpPr>
        <p:spPr>
          <a:xfrm>
            <a:off x="3816000" y="7090200"/>
            <a:ext cx="3410280" cy="829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 anchor="t">
            <a:spAutoFit/>
          </a:bodyPr>
          <a:p>
            <a:pPr marL="12600" indent="1948680">
              <a:lnSpc>
                <a:spcPct val="112000"/>
              </a:lnSpc>
              <a:spcBef>
                <a:spcPts val="99"/>
              </a:spcBef>
              <a:tabLst>
                <a:tab algn="l" pos="0"/>
              </a:tabLst>
            </a:pPr>
            <a:r>
              <a:rPr b="1" lang="ru-RU" sz="1600" spc="-1" strike="noStrike">
                <a:solidFill>
                  <a:srgbClr val="58595b"/>
                </a:solidFill>
                <a:latin typeface="Calibri"/>
                <a:ea typeface="DejaVu Sans"/>
              </a:rPr>
              <a:t>Время</a:t>
            </a:r>
            <a:r>
              <a:rPr b="1" lang="ru-RU" sz="1600" spc="-66" strike="noStrike">
                <a:solidFill>
                  <a:srgbClr val="58595b"/>
                </a:solidFill>
                <a:latin typeface="Calibri"/>
                <a:ea typeface="DejaVu Sans"/>
              </a:rPr>
              <a:t> </a:t>
            </a:r>
            <a:r>
              <a:rPr b="1" lang="ru-RU" sz="1600" spc="-12" strike="noStrike">
                <a:solidFill>
                  <a:srgbClr val="58595b"/>
                </a:solidFill>
                <a:latin typeface="Calibri"/>
                <a:ea typeface="DejaVu Sans"/>
              </a:rPr>
              <a:t>работы: понедельник </a:t>
            </a:r>
            <a:r>
              <a:rPr b="1" lang="ru-RU" sz="1600" spc="-1" strike="noStrike">
                <a:solidFill>
                  <a:srgbClr val="58595b"/>
                </a:solidFill>
                <a:latin typeface="Calibri"/>
                <a:ea typeface="DejaVu Sans"/>
              </a:rPr>
              <a:t>–</a:t>
            </a:r>
            <a:r>
              <a:rPr b="1" lang="ru-RU" sz="1600" spc="-12" strike="noStrike">
                <a:solidFill>
                  <a:srgbClr val="58595b"/>
                </a:solidFill>
                <a:latin typeface="Calibri"/>
                <a:ea typeface="DejaVu Sans"/>
              </a:rPr>
              <a:t> </a:t>
            </a:r>
            <a:r>
              <a:rPr b="1" lang="ru-RU" sz="1600" spc="-1" strike="noStrike">
                <a:solidFill>
                  <a:srgbClr val="58595b"/>
                </a:solidFill>
                <a:latin typeface="Calibri"/>
                <a:ea typeface="DejaVu Sans"/>
              </a:rPr>
              <a:t>четверг</a:t>
            </a:r>
            <a:r>
              <a:rPr b="1" lang="ru-RU" sz="1600" spc="-12" strike="noStrike">
                <a:solidFill>
                  <a:srgbClr val="58595b"/>
                </a:solidFill>
                <a:latin typeface="Calibri"/>
                <a:ea typeface="DejaVu Sans"/>
              </a:rPr>
              <a:t> </a:t>
            </a:r>
            <a:r>
              <a:rPr b="1" lang="ru-RU" sz="1600" spc="-1" strike="noStrike">
                <a:solidFill>
                  <a:srgbClr val="58595b"/>
                </a:solidFill>
                <a:latin typeface="Calibri"/>
                <a:ea typeface="DejaVu Sans"/>
              </a:rPr>
              <a:t>08:30</a:t>
            </a:r>
            <a:r>
              <a:rPr b="1" lang="ru-RU" sz="1600" spc="-7" strike="noStrike">
                <a:solidFill>
                  <a:srgbClr val="58595b"/>
                </a:solidFill>
                <a:latin typeface="Calibri"/>
                <a:ea typeface="DejaVu Sans"/>
              </a:rPr>
              <a:t> </a:t>
            </a:r>
            <a:r>
              <a:rPr b="1" lang="ru-RU" sz="1600" spc="-1" strike="noStrike">
                <a:solidFill>
                  <a:srgbClr val="58595b"/>
                </a:solidFill>
                <a:latin typeface="Calibri"/>
                <a:ea typeface="DejaVu Sans"/>
              </a:rPr>
              <a:t>–</a:t>
            </a:r>
            <a:r>
              <a:rPr b="1" lang="ru-RU" sz="1600" spc="-15" strike="noStrike">
                <a:solidFill>
                  <a:srgbClr val="58595b"/>
                </a:solidFill>
                <a:latin typeface="Calibri"/>
                <a:ea typeface="DejaVu Sans"/>
              </a:rPr>
              <a:t> </a:t>
            </a:r>
            <a:r>
              <a:rPr b="1" lang="ru-RU" sz="1600" spc="-21" strike="noStrike">
                <a:solidFill>
                  <a:srgbClr val="58595b"/>
                </a:solidFill>
                <a:latin typeface="Calibri"/>
                <a:ea typeface="DejaVu Sans"/>
              </a:rPr>
              <a:t>17:30          пятница 08:30-16:30</a:t>
            </a:r>
            <a:endParaRPr b="0" lang="ru-RU" sz="1600" spc="-1" strike="noStrike">
              <a:latin typeface="Arial"/>
            </a:endParaRPr>
          </a:p>
        </p:txBody>
      </p:sp>
      <p:sp>
        <p:nvSpPr>
          <p:cNvPr id="110" name="object 77"/>
          <p:cNvSpPr/>
          <p:nvPr/>
        </p:nvSpPr>
        <p:spPr>
          <a:xfrm>
            <a:off x="6123240" y="8786520"/>
            <a:ext cx="911880" cy="641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33120" bIns="0" anchor="t">
            <a:spAutoFit/>
          </a:bodyPr>
          <a:p>
            <a:pPr marL="12600">
              <a:lnSpc>
                <a:spcPts val="799"/>
              </a:lnSpc>
              <a:spcBef>
                <a:spcPts val="258"/>
              </a:spcBef>
            </a:pPr>
            <a:r>
              <a:rPr b="0" lang="ru-RU" sz="800" spc="-12" strike="noStrike">
                <a:solidFill>
                  <a:srgbClr val="ffffff"/>
                </a:solidFill>
                <a:latin typeface="Calibri"/>
                <a:ea typeface="DejaVu Sans"/>
              </a:rPr>
              <a:t>Отделение Фонда</a:t>
            </a:r>
            <a:r>
              <a:rPr b="0" lang="ru-RU" sz="800" spc="454" strike="noStrike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b="0" lang="ru-RU" sz="800" spc="-12" strike="noStrike">
                <a:solidFill>
                  <a:srgbClr val="ffffff"/>
                </a:solidFill>
                <a:latin typeface="Calibri"/>
                <a:ea typeface="DejaVu Sans"/>
              </a:rPr>
              <a:t>пенсионного</a:t>
            </a:r>
            <a:endParaRPr b="0" lang="ru-RU" sz="800" spc="-1" strike="noStrike">
              <a:latin typeface="Arial"/>
            </a:endParaRPr>
          </a:p>
          <a:p>
            <a:pPr marL="12600">
              <a:lnSpc>
                <a:spcPts val="799"/>
              </a:lnSpc>
            </a:pPr>
            <a:r>
              <a:rPr b="0" lang="ru-RU" sz="800" spc="-1" strike="noStrike">
                <a:solidFill>
                  <a:srgbClr val="ffffff"/>
                </a:solidFill>
                <a:latin typeface="Calibri"/>
                <a:ea typeface="DejaVu Sans"/>
              </a:rPr>
              <a:t>и</a:t>
            </a:r>
            <a:r>
              <a:rPr b="0" lang="ru-RU" sz="800" spc="-12" strike="noStrike">
                <a:solidFill>
                  <a:srgbClr val="ffffff"/>
                </a:solidFill>
                <a:latin typeface="Calibri"/>
                <a:ea typeface="DejaVu Sans"/>
              </a:rPr>
              <a:t> социального</a:t>
            </a:r>
            <a:r>
              <a:rPr b="0" lang="ru-RU" sz="800" spc="454" strike="noStrike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b="0" lang="ru-RU" sz="800" spc="-12" strike="noStrike">
                <a:solidFill>
                  <a:srgbClr val="ffffff"/>
                </a:solidFill>
                <a:latin typeface="Calibri"/>
                <a:ea typeface="DejaVu Sans"/>
              </a:rPr>
              <a:t>страхования</a:t>
            </a:r>
            <a:r>
              <a:rPr b="0" lang="ru-RU" sz="800" spc="-1" strike="noStrike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b="0" lang="ru-RU" sz="800" spc="-26" strike="noStrike">
                <a:solidFill>
                  <a:srgbClr val="ffffff"/>
                </a:solidFill>
                <a:latin typeface="Calibri"/>
                <a:ea typeface="DejaVu Sans"/>
              </a:rPr>
              <a:t>РФ</a:t>
            </a:r>
            <a:endParaRPr b="0" lang="ru-RU" sz="800" spc="-1" strike="noStrike">
              <a:latin typeface="Arial"/>
            </a:endParaRPr>
          </a:p>
          <a:p>
            <a:pPr marL="12600">
              <a:lnSpc>
                <a:spcPts val="799"/>
              </a:lnSpc>
            </a:pPr>
            <a:r>
              <a:rPr b="0" lang="ru-RU" sz="800" spc="-1" strike="noStrike">
                <a:solidFill>
                  <a:srgbClr val="ffffff"/>
                </a:solidFill>
                <a:latin typeface="Calibri"/>
                <a:ea typeface="DejaVu Sans"/>
              </a:rPr>
              <a:t>по</a:t>
            </a:r>
            <a:r>
              <a:rPr b="0" lang="ru-RU" sz="800" spc="1" strike="noStrike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b="0" lang="ru-RU" sz="800" spc="-21" strike="noStrike">
                <a:solidFill>
                  <a:srgbClr val="ffffff"/>
                </a:solidFill>
                <a:latin typeface="Calibri"/>
                <a:ea typeface="DejaVu Sans"/>
              </a:rPr>
              <a:t>Свердлов</a:t>
            </a:r>
            <a:r>
              <a:rPr b="0" lang="ru-RU" sz="800" spc="-12" strike="noStrike">
                <a:solidFill>
                  <a:srgbClr val="ffffff"/>
                </a:solidFill>
                <a:latin typeface="Calibri"/>
                <a:ea typeface="DejaVu Sans"/>
              </a:rPr>
              <a:t>ской</a:t>
            </a:r>
            <a:r>
              <a:rPr b="0" lang="ru-RU" sz="800" spc="454" strike="noStrike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b="0" lang="ru-RU" sz="800" spc="-12" strike="noStrike">
                <a:solidFill>
                  <a:srgbClr val="ffffff"/>
                </a:solidFill>
                <a:latin typeface="Calibri"/>
                <a:ea typeface="DejaVu Sans"/>
              </a:rPr>
              <a:t>области</a:t>
            </a:r>
            <a:endParaRPr b="0" lang="ru-RU" sz="800" spc="-1" strike="noStrike">
              <a:latin typeface="Arial"/>
            </a:endParaRPr>
          </a:p>
        </p:txBody>
      </p:sp>
      <p:grpSp>
        <p:nvGrpSpPr>
          <p:cNvPr id="111" name="Группа 5"/>
          <p:cNvGrpSpPr/>
          <p:nvPr/>
        </p:nvGrpSpPr>
        <p:grpSpPr>
          <a:xfrm>
            <a:off x="512280" y="489240"/>
            <a:ext cx="2512080" cy="977400"/>
            <a:chOff x="512280" y="489240"/>
            <a:chExt cx="2512080" cy="977400"/>
          </a:xfrm>
        </p:grpSpPr>
        <p:pic>
          <p:nvPicPr>
            <p:cNvPr id="112" name="object 78" descr=""/>
            <p:cNvPicPr/>
            <p:nvPr/>
          </p:nvPicPr>
          <p:blipFill>
            <a:blip r:embed="rId7"/>
            <a:stretch/>
          </p:blipFill>
          <p:spPr>
            <a:xfrm>
              <a:off x="512280" y="489240"/>
              <a:ext cx="833760" cy="95148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113" name="object 79"/>
            <p:cNvSpPr/>
            <p:nvPr/>
          </p:nvSpPr>
          <p:spPr>
            <a:xfrm>
              <a:off x="1577160" y="814680"/>
              <a:ext cx="289440" cy="179640"/>
            </a:xfrm>
            <a:custGeom>
              <a:avLst/>
              <a:gdLst/>
              <a:ahLst/>
              <a:rect l="l" t="t" r="r" b="b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grpSp>
          <p:nvGrpSpPr>
            <p:cNvPr id="114" name="object 80"/>
            <p:cNvGrpSpPr/>
            <p:nvPr/>
          </p:nvGrpSpPr>
          <p:grpSpPr>
            <a:xfrm>
              <a:off x="1917720" y="814680"/>
              <a:ext cx="442080" cy="145440"/>
              <a:chOff x="1917720" y="814680"/>
              <a:chExt cx="442080" cy="145440"/>
            </a:xfrm>
          </p:grpSpPr>
          <p:sp>
            <p:nvSpPr>
              <p:cNvPr id="115" name="object 81"/>
              <p:cNvSpPr/>
              <p:nvPr/>
            </p:nvSpPr>
            <p:spPr>
              <a:xfrm>
                <a:off x="1917720" y="814680"/>
                <a:ext cx="285120" cy="145440"/>
              </a:xfrm>
              <a:custGeom>
                <a:avLst/>
                <a:gdLst/>
                <a:ahLst/>
                <a:rect l="l" t="t" r="r" b="b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pic>
            <p:nvPicPr>
              <p:cNvPr id="116" name="object 82" descr=""/>
              <p:cNvPicPr/>
              <p:nvPr/>
            </p:nvPicPr>
            <p:blipFill>
              <a:blip r:embed="rId8"/>
              <a:stretch/>
            </p:blipFill>
            <p:spPr>
              <a:xfrm>
                <a:off x="2244240" y="815040"/>
                <a:ext cx="115560" cy="144360"/>
              </a:xfrm>
              <a:prstGeom prst="rect">
                <a:avLst/>
              </a:prstGeom>
              <a:ln w="0">
                <a:noFill/>
              </a:ln>
            </p:spPr>
          </p:pic>
        </p:grpSp>
        <p:pic>
          <p:nvPicPr>
            <p:cNvPr id="117" name="object 83" descr=""/>
            <p:cNvPicPr/>
            <p:nvPr/>
          </p:nvPicPr>
          <p:blipFill>
            <a:blip r:embed="rId9"/>
            <a:stretch/>
          </p:blipFill>
          <p:spPr>
            <a:xfrm>
              <a:off x="1556640" y="1049760"/>
              <a:ext cx="154080" cy="147960"/>
            </a:xfrm>
            <a:prstGeom prst="rect">
              <a:avLst/>
            </a:prstGeom>
            <a:ln w="0">
              <a:noFill/>
            </a:ln>
          </p:spPr>
        </p:pic>
        <p:grpSp>
          <p:nvGrpSpPr>
            <p:cNvPr id="118" name="object 84"/>
            <p:cNvGrpSpPr/>
            <p:nvPr/>
          </p:nvGrpSpPr>
          <p:grpSpPr>
            <a:xfrm>
              <a:off x="1762920" y="1051200"/>
              <a:ext cx="671760" cy="177840"/>
              <a:chOff x="1762920" y="1051200"/>
              <a:chExt cx="671760" cy="177840"/>
            </a:xfrm>
          </p:grpSpPr>
          <p:pic>
            <p:nvPicPr>
              <p:cNvPr id="119" name="object 85" descr=""/>
              <p:cNvPicPr/>
              <p:nvPr/>
            </p:nvPicPr>
            <p:blipFill>
              <a:blip r:embed="rId10"/>
              <a:stretch/>
            </p:blipFill>
            <p:spPr>
              <a:xfrm>
                <a:off x="1762920" y="1051560"/>
                <a:ext cx="117000" cy="144360"/>
              </a:xfrm>
              <a:prstGeom prst="rect">
                <a:avLst/>
              </a:prstGeom>
              <a:ln w="0">
                <a:noFill/>
              </a:ln>
            </p:spPr>
          </p:pic>
          <p:sp>
            <p:nvSpPr>
              <p:cNvPr id="120" name="object 86"/>
              <p:cNvSpPr/>
              <p:nvPr/>
            </p:nvSpPr>
            <p:spPr>
              <a:xfrm>
                <a:off x="1917720" y="1051200"/>
                <a:ext cx="516960" cy="177840"/>
              </a:xfrm>
              <a:custGeom>
                <a:avLst/>
                <a:gdLst/>
                <a:ahLst/>
                <a:rect l="l" t="t" r="r" b="b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</p:grpSp>
        <p:grpSp>
          <p:nvGrpSpPr>
            <p:cNvPr id="121" name="object 87"/>
            <p:cNvGrpSpPr/>
            <p:nvPr/>
          </p:nvGrpSpPr>
          <p:grpSpPr>
            <a:xfrm>
              <a:off x="2489040" y="1051560"/>
              <a:ext cx="285120" cy="144360"/>
              <a:chOff x="2489040" y="1051560"/>
              <a:chExt cx="285120" cy="144360"/>
            </a:xfrm>
          </p:grpSpPr>
          <p:pic>
            <p:nvPicPr>
              <p:cNvPr id="122" name="object 88" descr=""/>
              <p:cNvPicPr/>
              <p:nvPr/>
            </p:nvPicPr>
            <p:blipFill>
              <a:blip r:embed="rId11"/>
              <a:stretch/>
            </p:blipFill>
            <p:spPr>
              <a:xfrm>
                <a:off x="2489040" y="1051560"/>
                <a:ext cx="124200" cy="14436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123" name="object 89" descr=""/>
              <p:cNvPicPr/>
              <p:nvPr/>
            </p:nvPicPr>
            <p:blipFill>
              <a:blip r:embed="rId12"/>
              <a:stretch/>
            </p:blipFill>
            <p:spPr>
              <a:xfrm>
                <a:off x="2658960" y="1051560"/>
                <a:ext cx="115200" cy="144360"/>
              </a:xfrm>
              <a:prstGeom prst="rect">
                <a:avLst/>
              </a:prstGeom>
              <a:ln w="0">
                <a:noFill/>
              </a:ln>
            </p:spPr>
          </p:pic>
        </p:grpSp>
        <p:grpSp>
          <p:nvGrpSpPr>
            <p:cNvPr id="124" name="object 90"/>
            <p:cNvGrpSpPr/>
            <p:nvPr/>
          </p:nvGrpSpPr>
          <p:grpSpPr>
            <a:xfrm>
              <a:off x="1556640" y="1284480"/>
              <a:ext cx="1467720" cy="182160"/>
              <a:chOff x="1556640" y="1284480"/>
              <a:chExt cx="1467720" cy="182160"/>
            </a:xfrm>
          </p:grpSpPr>
          <p:pic>
            <p:nvPicPr>
              <p:cNvPr id="125" name="object 91" descr=""/>
              <p:cNvPicPr/>
              <p:nvPr/>
            </p:nvPicPr>
            <p:blipFill>
              <a:blip r:embed="rId13"/>
              <a:stretch/>
            </p:blipFill>
            <p:spPr>
              <a:xfrm>
                <a:off x="1556640" y="1292040"/>
                <a:ext cx="137520" cy="14976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126" name="object 92" descr=""/>
              <p:cNvPicPr/>
              <p:nvPr/>
            </p:nvPicPr>
            <p:blipFill>
              <a:blip r:embed="rId14"/>
              <a:stretch/>
            </p:blipFill>
            <p:spPr>
              <a:xfrm>
                <a:off x="1725840" y="1292040"/>
                <a:ext cx="158760" cy="14976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127" name="object 93" descr=""/>
              <p:cNvPicPr/>
              <p:nvPr/>
            </p:nvPicPr>
            <p:blipFill>
              <a:blip r:embed="rId15"/>
              <a:stretch/>
            </p:blipFill>
            <p:spPr>
              <a:xfrm>
                <a:off x="1917720" y="1284480"/>
                <a:ext cx="354600" cy="18216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128" name="object 94" descr=""/>
              <p:cNvPicPr/>
              <p:nvPr/>
            </p:nvPicPr>
            <p:blipFill>
              <a:blip r:embed="rId16"/>
              <a:stretch/>
            </p:blipFill>
            <p:spPr>
              <a:xfrm>
                <a:off x="2300040" y="1292040"/>
                <a:ext cx="158760" cy="149760"/>
              </a:xfrm>
              <a:prstGeom prst="rect">
                <a:avLst/>
              </a:prstGeom>
              <a:ln w="0">
                <a:noFill/>
              </a:ln>
            </p:spPr>
          </p:pic>
          <p:sp>
            <p:nvSpPr>
              <p:cNvPr id="129" name="object 95"/>
              <p:cNvSpPr/>
              <p:nvPr/>
            </p:nvSpPr>
            <p:spPr>
              <a:xfrm>
                <a:off x="2494080" y="1290960"/>
                <a:ext cx="132840" cy="144000"/>
              </a:xfrm>
              <a:custGeom>
                <a:avLst/>
                <a:gdLst/>
                <a:ahLst/>
                <a:rect l="l" t="t" r="r" b="b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pic>
            <p:nvPicPr>
              <p:cNvPr id="130" name="object 96" descr=""/>
              <p:cNvPicPr/>
              <p:nvPr/>
            </p:nvPicPr>
            <p:blipFill>
              <a:blip r:embed="rId17"/>
              <a:stretch/>
            </p:blipFill>
            <p:spPr>
              <a:xfrm>
                <a:off x="2661480" y="1290960"/>
                <a:ext cx="164520" cy="17568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131" name="object 97" descr=""/>
              <p:cNvPicPr/>
              <p:nvPr/>
            </p:nvPicPr>
            <p:blipFill>
              <a:blip r:embed="rId18"/>
              <a:stretch/>
            </p:blipFill>
            <p:spPr>
              <a:xfrm>
                <a:off x="2861640" y="1290960"/>
                <a:ext cx="162720" cy="144360"/>
              </a:xfrm>
              <a:prstGeom prst="rect">
                <a:avLst/>
              </a:prstGeom>
              <a:ln w="0">
                <a:noFill/>
              </a:ln>
            </p:spPr>
          </p:pic>
        </p:grpSp>
      </p:grpSp>
      <p:sp>
        <p:nvSpPr>
          <p:cNvPr id="132" name="Прямоугольник: скругленные углы 3"/>
          <p:cNvSpPr/>
          <p:nvPr/>
        </p:nvSpPr>
        <p:spPr>
          <a:xfrm>
            <a:off x="6140520" y="9593640"/>
            <a:ext cx="869040" cy="852840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33" name="Овал 2"/>
          <p:cNvSpPr/>
          <p:nvPr/>
        </p:nvSpPr>
        <p:spPr>
          <a:xfrm>
            <a:off x="6047640" y="7937640"/>
            <a:ext cx="809640" cy="80964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134" name="object 98" descr=""/>
          <p:cNvPicPr/>
          <p:nvPr/>
        </p:nvPicPr>
        <p:blipFill>
          <a:blip r:embed="rId19"/>
          <a:stretch/>
        </p:blipFill>
        <p:spPr>
          <a:xfrm>
            <a:off x="6162120" y="8141760"/>
            <a:ext cx="595800" cy="510840"/>
          </a:xfrm>
          <a:prstGeom prst="rect">
            <a:avLst/>
          </a:prstGeom>
          <a:ln w="0">
            <a:noFill/>
          </a:ln>
        </p:spPr>
      </p:pic>
      <p:pic>
        <p:nvPicPr>
          <p:cNvPr id="135" name="Рисунок 2" descr=""/>
          <p:cNvPicPr/>
          <p:nvPr/>
        </p:nvPicPr>
        <p:blipFill>
          <a:blip r:embed="rId20"/>
          <a:stretch/>
        </p:blipFill>
        <p:spPr>
          <a:xfrm>
            <a:off x="6153120" y="9577080"/>
            <a:ext cx="856440" cy="856440"/>
          </a:xfrm>
          <a:prstGeom prst="rect">
            <a:avLst/>
          </a:prstGeom>
          <a:ln w="0">
            <a:noFill/>
          </a:ln>
        </p:spPr>
      </p:pic>
      <p:graphicFrame>
        <p:nvGraphicFramePr>
          <p:cNvPr id="136" name="Таблица 2"/>
          <p:cNvGraphicFramePr/>
          <p:nvPr/>
        </p:nvGraphicFramePr>
        <p:xfrm>
          <a:off x="513720" y="2231280"/>
          <a:ext cx="6527160" cy="1203480"/>
        </p:xfrm>
        <a:graphic>
          <a:graphicData uri="http://schemas.openxmlformats.org/drawingml/2006/table">
            <a:tbl>
              <a:tblPr/>
              <a:tblGrid>
                <a:gridCol w="809640"/>
                <a:gridCol w="4587480"/>
                <a:gridCol w="1130400"/>
              </a:tblGrid>
              <a:tr h="640440">
                <a:tc>
                  <a:txBody>
                    <a:bodyPr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8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Дата 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8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Мероприятие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8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Время</a:t>
                      </a:r>
                      <a:endParaRPr b="0" lang="ru-RU" sz="18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8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начала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</a:tr>
              <a:tr h="547920"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latin typeface="Times New Roman"/>
                        </a:rPr>
                        <a:t>26.10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«Бинго- Бум!» (игра в лото).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latin typeface="Times New Roman"/>
                        </a:rPr>
                        <a:t>10:00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37" name="Таблица 4"/>
          <p:cNvGraphicFramePr/>
          <p:nvPr/>
        </p:nvGraphicFramePr>
        <p:xfrm>
          <a:off x="540000" y="3469320"/>
          <a:ext cx="6532920" cy="668160"/>
        </p:xfrm>
        <a:graphic>
          <a:graphicData uri="http://schemas.openxmlformats.org/drawingml/2006/table">
            <a:tbl>
              <a:tblPr/>
              <a:tblGrid>
                <a:gridCol w="802800"/>
                <a:gridCol w="4592880"/>
                <a:gridCol w="1137600"/>
              </a:tblGrid>
              <a:tr h="668520"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latin typeface="Times New Roman"/>
                        </a:rPr>
                        <a:t>27.10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«Мастер шашек» (шашечный турнир в обществе инвалидов по ул. Мира, 76</a:t>
                      </a: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).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11:00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38" name="Таблица 6"/>
          <p:cNvGraphicFramePr/>
          <p:nvPr/>
        </p:nvGraphicFramePr>
        <p:xfrm>
          <a:off x="540000" y="4140000"/>
          <a:ext cx="6479640" cy="606600"/>
        </p:xfrm>
        <a:graphic>
          <a:graphicData uri="http://schemas.openxmlformats.org/drawingml/2006/table">
            <a:tbl>
              <a:tblPr/>
              <a:tblGrid>
                <a:gridCol w="771480"/>
                <a:gridCol w="4637520"/>
                <a:gridCol w="1071000"/>
              </a:tblGrid>
              <a:tr h="606960"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latin typeface="Times New Roman"/>
                        </a:rPr>
                        <a:t>28.10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«Клубок идей» (вязание).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«Ты- Мне, Я-Тебе!» (настольный теннис)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10:00</a:t>
                      </a:r>
                      <a:endParaRPr b="0" lang="ru-RU" sz="1800" spc="-1" strike="noStrike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11:00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</a:tr>
              <a:tr h="606960">
                <a:tc>
                  <a:txBody>
                    <a:bodyPr anchor="t">
                      <a:noAutofit/>
                    </a:bodyPr>
                    <a:p>
                      <a:r>
                        <a:rPr b="0" lang="ru-RU" sz="1800" spc="-1" strike="noStrike">
                          <a:latin typeface="Times New Roman"/>
                        </a:rPr>
                        <a:t>29.10</a:t>
                      </a:r>
                      <a:endParaRPr b="0" lang="ru-RU" sz="1800" spc="-1" strike="noStrike">
                        <a:latin typeface="Times New Roman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«Симфония Г.С. Райшева» (документальный фильм </a:t>
                      </a: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 Карпинском краеведческом музее по ул. Лесопильная, д. 71</a:t>
                      </a: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)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  <a:p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Федеральный проект.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r>
                        <a:rPr b="0" lang="ru-RU" sz="1800" spc="-1" strike="noStrike">
                          <a:latin typeface="Times New Roman"/>
                        </a:rPr>
                        <a:t>10:00</a:t>
                      </a:r>
                      <a:endParaRPr b="0" lang="ru-RU" sz="1800" spc="-1" strike="noStrike">
                        <a:latin typeface="Times New Roman"/>
                      </a:endParaRPr>
                    </a:p>
                    <a:p>
                      <a:endParaRPr b="0" lang="ru-RU" sz="1800" spc="-1" strike="noStrike">
                        <a:latin typeface="Times New Roman"/>
                      </a:endParaRPr>
                    </a:p>
                    <a:p>
                      <a:endParaRPr b="0" lang="ru-RU" sz="1800" spc="-1" strike="noStrike">
                        <a:latin typeface="Times New Roman"/>
                      </a:endParaRPr>
                    </a:p>
                    <a:p>
                      <a:r>
                        <a:rPr b="0" lang="ru-RU" sz="1800" spc="-1" strike="noStrike">
                          <a:latin typeface="Times New Roman"/>
                        </a:rPr>
                        <a:t>12:00</a:t>
                      </a:r>
                      <a:endParaRPr b="0" lang="ru-RU" sz="1800" spc="-1" strike="noStrike">
                        <a:latin typeface="Times New Roman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</a:tr>
              <a:tr h="606960">
                <a:tc>
                  <a:txBody>
                    <a:bodyPr anchor="t">
                      <a:noAutofit/>
                    </a:bodyPr>
                    <a:p>
                      <a:r>
                        <a:rPr b="0" lang="ru-RU" sz="1800" spc="-1" strike="noStrike">
                          <a:latin typeface="Times New Roman"/>
                        </a:rPr>
                        <a:t>30.10</a:t>
                      </a:r>
                      <a:endParaRPr b="0" lang="ru-RU" sz="1800" spc="-1" strike="noStrike">
                        <a:latin typeface="Times New Roman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  <a:ea typeface="Microsoft YaHei"/>
                        </a:rPr>
                        <a:t>«Ты- Мне, Я-Тебе!» (настольный теннис)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r>
                        <a:rPr b="0" lang="ru-RU" sz="1800" spc="-1" strike="noStrike">
                          <a:latin typeface="Times New Roman"/>
                        </a:rPr>
                        <a:t>10:00</a:t>
                      </a:r>
                      <a:endParaRPr b="0" lang="ru-RU" sz="1800" spc="-1" strike="noStrike">
                        <a:latin typeface="Times New Roman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</a:tr>
            </a:tbl>
          </a:graphicData>
        </a:graphic>
      </p:graphicFrame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634</TotalTime>
  <Application>LibreOffice/7.2.2.2$Windows_X86_64 LibreOffice_project/02b2acce88a210515b4a5bb2e46cbfb63fe97d56</Application>
  <AppVersion>15.0000</AppVersion>
  <Words>675</Words>
  <Paragraphs>169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2025-11-06T11:20:25Z</dcterms:created>
  <dc:creator>Пользователь</dc:creator>
  <dc:description/>
  <dc:language>ru-RU</dc:language>
  <cp:lastModifiedBy/>
  <dcterms:modified xsi:type="dcterms:W3CDTF">2026-09-25T16:12:36Z</dcterms:modified>
  <cp:revision>45</cp:revision>
  <dc:subject/>
  <dc:title>МЕРОПРИЯТИЯ НА ДЕКАБРЬ 2025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2025-11-06T00:00:00Z</vt:filetime>
  </property>
  <property fmtid="{D5CDD505-2E9C-101B-9397-08002B2CF9AE}" pid="3" name="Creator">
    <vt:lpwstr>Adobe InDesign 18.4 (Windows)</vt:lpwstr>
  </property>
  <property fmtid="{D5CDD505-2E9C-101B-9397-08002B2CF9AE}" pid="4" name="LastSaved">
    <vt:filetime>2025-11-06T00:00:00Z</vt:filetime>
  </property>
  <property fmtid="{D5CDD505-2E9C-101B-9397-08002B2CF9AE}" pid="5" name="PresentationFormat">
    <vt:lpwstr>Произвольный</vt:lpwstr>
  </property>
  <property fmtid="{D5CDD505-2E9C-101B-9397-08002B2CF9AE}" pid="6" name="Producer">
    <vt:lpwstr>Adobe PDF Library 17.0</vt:lpwstr>
  </property>
  <property fmtid="{D5CDD505-2E9C-101B-9397-08002B2CF9AE}" pid="7" name="Slides">
    <vt:i4>4</vt:i4>
  </property>
</Properties>
</file>