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62" r:id="rId4"/>
    <p:sldId id="264" r:id="rId5"/>
    <p:sldId id="259" r:id="rId6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3258" y="-120"/>
      </p:cViewPr>
      <p:guideLst>
        <p:guide orient="horz" pos="2935"/>
        <p:guide pos="20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719830" y="107950"/>
            <a:ext cx="3732530" cy="1443355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272989" y="8318690"/>
            <a:ext cx="1147890" cy="132842"/>
            <a:chOff x="644464" y="8176450"/>
            <a:chExt cx="1147890" cy="132842"/>
          </a:xfrm>
        </p:grpSpPr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3930650" y="165100"/>
            <a:ext cx="3430270" cy="111950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br>
              <a:rPr sz="1400" spc="-10" dirty="0"/>
            </a:br>
            <a:r>
              <a:rPr sz="1800" dirty="0"/>
              <a:t>НА</a:t>
            </a:r>
            <a:r>
              <a:rPr sz="1800" spc="-5" dirty="0"/>
              <a:t> </a:t>
            </a:r>
            <a:r>
              <a:rPr lang="ru-RU" sz="1800" spc="-5" dirty="0"/>
              <a:t>ОКТЯБРЬ</a:t>
            </a:r>
            <a:endParaRPr sz="1800" spc="-10" dirty="0"/>
          </a:p>
          <a:p>
            <a:pPr marR="5080" algn="r">
              <a:lnSpc>
                <a:spcPts val="2700"/>
              </a:lnSpc>
            </a:pPr>
            <a:r>
              <a:rPr sz="1800" spc="-20" dirty="0"/>
              <a:t>202</a:t>
            </a:r>
            <a:r>
              <a:rPr lang="ru-RU" sz="1800" spc="-20" dirty="0"/>
              <a:t>6 года</a:t>
            </a:r>
            <a:endParaRPr sz="1800" spc="-20" dirty="0"/>
          </a:p>
        </p:txBody>
      </p:sp>
      <p:grpSp>
        <p:nvGrpSpPr>
          <p:cNvPr id="104" name="Группа 103"/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/>
          </p:txBody>
        </p:sp>
        <p:grpSp>
          <p:nvGrpSpPr>
            <p:cNvPr id="51" name="object 51"/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  <p:pic>
            <p:nvPicPr>
              <p:cNvPr id="53" name="object 53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/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/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/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/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/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/>
            </p:txBody>
          </p:sp>
          <p:pic>
            <p:nvPicPr>
              <p:cNvPr id="67" name="object 67"/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/>
          <p:cNvSpPr/>
          <p:nvPr/>
        </p:nvSpPr>
        <p:spPr>
          <a:xfrm>
            <a:off x="6323965" y="9724390"/>
            <a:ext cx="819150" cy="858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323967" y="80137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5450" y="1774190"/>
          <a:ext cx="6864350" cy="7623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365"/>
                <a:gridCol w="4853940"/>
                <a:gridCol w="1122045"/>
              </a:tblGrid>
              <a:tr h="7651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>
                          <a:latin typeface="+mn-lt"/>
                        </a:rPr>
                        <a:t>Дата 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>
                          <a:latin typeface="+mn-lt"/>
                        </a:rPr>
                        <a:t>Мероприятие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>
                          <a:latin typeface="+mn-lt"/>
                        </a:rPr>
                        <a:t>Время</a:t>
                      </a:r>
                      <a:endParaRPr lang="ru-RU" sz="1500" dirty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dirty="0">
                          <a:latin typeface="+mn-lt"/>
                        </a:rPr>
                        <a:t>начала</a:t>
                      </a:r>
                      <a:endParaRPr lang="ru-RU" sz="1500" dirty="0">
                        <a:latin typeface="+mn-lt"/>
                      </a:endParaRPr>
                    </a:p>
                  </a:txBody>
                  <a:tcPr/>
                </a:tc>
              </a:tr>
              <a:tr h="83185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Calibri Light"/>
                        </a:rPr>
                        <a:t>Праздничная концертная программа, посвященная Дню пожилого человека - «А в сердце молодость поет!». Квиз игра  с представителями ПАО Сбербанк к Дню пожилого человека.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Участие в V Всероссийском чемпионате по финансовой грамотности (региональный этап) в Уральском экономическом университете.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Calibri Light"/>
                        </a:rPr>
                        <a:t>Российское общество «Знание» прямой эфир, на тему: «1 октября наш день: Говорим о главном дне пожилых людей».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</a:endParaRPr>
                    </a:p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День именинника,  чаепитие в кругу друзей.</a:t>
                      </a:r>
                      <a:endParaRPr lang="ru-RU" sz="1400" b="0" dirty="0">
                        <a:solidFill>
                          <a:srgbClr val="FF0000"/>
                        </a:solidFill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"/>
                        </a:rPr>
                        <a:t>11:00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"/>
                        </a:rPr>
                        <a:t>12:00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"/>
                        </a:rPr>
                        <a:t>13:00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765175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02.10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latin typeface="+mn-lt"/>
                          <a:cs typeface="Calibri Light"/>
                        </a:rPr>
                        <a:t>Встреча с представителями Ростелекома, на тему: « «Урок по кибербезопасности» (по предварительной записи).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Calibri Light"/>
                        </a:rPr>
                        <a:t>Встреча с поисково- спасательным отрядом «Лиза Алерт», на тему: «Безопасность пожилых людей».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+mn-lt"/>
                        </a:rPr>
                        <a:t>12:00</a:t>
                      </a:r>
                      <a:endParaRPr lang="ru-RU" sz="1400" b="0" dirty="0" smtClean="0">
                        <a:latin typeface="+mn-lt"/>
                      </a:endParaRPr>
                    </a:p>
                    <a:p>
                      <a:pPr algn="ctr"/>
                      <a:endParaRPr lang="ru-RU" sz="1400" b="0" dirty="0">
                        <a:latin typeface="+mn-lt"/>
                      </a:endParaRPr>
                    </a:p>
                    <a:p>
                      <a:pPr algn="ctr"/>
                      <a:endParaRPr lang="ru-RU" sz="1400" b="0" dirty="0">
                        <a:latin typeface="+mn-lt"/>
                      </a:endParaRPr>
                    </a:p>
                    <a:p>
                      <a:pPr algn="ctr"/>
                      <a:r>
                        <a:rPr lang="ru-RU" sz="1400" b="0" dirty="0">
                          <a:latin typeface="+mn-lt"/>
                        </a:rPr>
                        <a:t>13:00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</a:tr>
              <a:tr h="1050290">
                <a:tc>
                  <a:txBody>
                    <a:bodyPr/>
                    <a:lstStyle/>
                    <a:p>
                      <a:pPr marL="0" marR="0" lvl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  <a:sym typeface="+mn-ea"/>
                        </a:rPr>
                        <a:t>05.10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Книжный клуб «Интересные люди». Встреча со священником, преподавателем семинарии - Ильей Алексанровым.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Час вокальных занятий «Мелодия души».</a:t>
                      </a:r>
                      <a:endParaRPr lang="ru-RU" sz="1400" dirty="0" smtClean="0">
                        <a:solidFill>
                          <a:schemeClr val="tx1"/>
                        </a:solidFill>
                        <a:cs typeface="Calibri Light"/>
                        <a:sym typeface="+mn-ea"/>
                      </a:endParaRPr>
                    </a:p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Час танцевальных  занятий  (группа « Визит»).</a:t>
                      </a:r>
                      <a:endParaRPr lang="ru-RU" altLang="en-US" sz="1400" b="0" dirty="0">
                        <a:solidFill>
                          <a:srgbClr val="FF0000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algn="just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sym typeface="+mn-ea"/>
                        </a:rPr>
                        <a:t>11:00</a:t>
                      </a:r>
                      <a:endParaRPr lang="ru-RU" sz="1400" dirty="0" smtClean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sym typeface="+mn-ea"/>
                        </a:rPr>
                        <a:t>12:00</a:t>
                      </a:r>
                      <a:endParaRPr lang="ru-RU" sz="1400" dirty="0" smtClean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 algn="ctr"/>
                      <a:r>
                        <a:rPr lang="ru-RU" sz="1400" dirty="0"/>
                        <a:t>13:00</a:t>
                      </a:r>
                      <a:endParaRPr lang="ru-RU" sz="1400" dirty="0"/>
                    </a:p>
                  </a:txBody>
                  <a:tcPr/>
                </a:tc>
              </a:tr>
              <a:tr h="765175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06.10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altLang="en-US" sz="1400" dirty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День добрых дел. Акция «Хвостики ждут». </a:t>
                      </a:r>
                      <a:endParaRPr lang="ru-RU" altLang="en-US" sz="1400" b="0" dirty="0" smtClean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algn="just"/>
                      <a:r>
                        <a:rPr lang="ru-RU" sz="1400" dirty="0" smtClean="0">
                          <a:cs typeface="Calibri Light"/>
                          <a:sym typeface="+mn-ea"/>
                        </a:rPr>
                        <a:t>Час </a:t>
                      </a:r>
                      <a:r>
                        <a:rPr lang="ru-RU" sz="1400" dirty="0">
                          <a:cs typeface="Calibri Light"/>
                          <a:sym typeface="+mn-ea"/>
                        </a:rPr>
                        <a:t>вокальных занятий  «Исеть».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</a:endParaRPr>
                    </a:p>
                    <a:p>
                      <a:pPr algn="just"/>
                      <a:r>
                        <a:rPr lang="ru-RU" sz="1400" dirty="0">
                          <a:sym typeface="+mn-ea"/>
                        </a:rPr>
                        <a:t>Час танцевальных  </a:t>
                      </a:r>
                      <a:r>
                        <a:rPr lang="ru-RU" sz="1400" dirty="0" smtClean="0">
                          <a:sym typeface="+mn-ea"/>
                        </a:rPr>
                        <a:t>занятий.</a:t>
                      </a:r>
                      <a:endParaRPr lang="ru-RU" altLang="en-US" sz="1400" b="0" dirty="0" smtClean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10:00</a:t>
                      </a:r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13:30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15:00</a:t>
                      </a:r>
                      <a:endParaRPr lang="ru-RU" sz="1400" dirty="0"/>
                    </a:p>
                  </a:txBody>
                  <a:tcPr/>
                </a:tc>
              </a:tr>
              <a:tr h="1118235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07.10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Час театральных занятий. Репетиция театральной студии «Вдохновение».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ru-RU" altLang="en-US" sz="1400" dirty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Клуб настольных игр «Ваш ход» (шашки, шахматы).</a:t>
                      </a:r>
                      <a:endParaRPr lang="ru-RU" altLang="en-US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algn="just"/>
                      <a:endParaRPr lang="ru-RU" altLang="en-US" sz="1400" b="0" dirty="0">
                        <a:solidFill>
                          <a:srgbClr val="FF0000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10:00</a:t>
                      </a:r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12:00</a:t>
                      </a:r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58079" y="8166290"/>
            <a:ext cx="1147890" cy="132842"/>
            <a:chOff x="644464" y="8176450"/>
            <a:chExt cx="1147890" cy="132842"/>
          </a:xfrm>
        </p:grpSpPr>
        <p:pic>
          <p:nvPicPr>
            <p:cNvPr id="36" name="object 3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3" name="Прямоугольник: скругленные углы 2"/>
          <p:cNvSpPr/>
          <p:nvPr/>
        </p:nvSpPr>
        <p:spPr>
          <a:xfrm>
            <a:off x="6323965" y="9724390"/>
            <a:ext cx="819150" cy="858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323967" y="80137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8140" y="469900"/>
          <a:ext cx="6943725" cy="9331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8850"/>
                <a:gridCol w="4679315"/>
                <a:gridCol w="1305560"/>
              </a:tblGrid>
              <a:tr h="50101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  <a:endParaRPr lang="ru-RU" dirty="0">
                        <a:latin typeface="+mn-lt"/>
                      </a:endParaRP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</a:tr>
              <a:tr h="2651760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08.10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altLang="en-US" sz="1400" dirty="0" smtClean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Час когнитивных занятий. </a:t>
                      </a:r>
                      <a:r>
                        <a:rPr lang="ru-RU" sz="1400" dirty="0">
                          <a:cs typeface="Calibri Light"/>
                          <a:sym typeface="+mn-ea"/>
                        </a:rPr>
                        <a:t>Упражнения по развитию памяти.</a:t>
                      </a:r>
                      <a:endParaRPr lang="ru-RU" sz="1400" dirty="0">
                        <a:cs typeface="Calibri Light"/>
                        <a:sym typeface="+mn-ea"/>
                      </a:endParaRPr>
                    </a:p>
                    <a:p>
                      <a:pPr algn="just"/>
                      <a:r>
                        <a:rPr lang="ru-RU" altLang="en-US" sz="1400" dirty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Экскурсия в Свердловский областной музей истории медицины. Тема: «История Уральской медицины» (ул. К. Либкнехта, 8Б, по предварительной записи).</a:t>
                      </a:r>
                      <a:endParaRPr lang="ru-RU" altLang="en-US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Calibri Light"/>
                        </a:rPr>
                        <a:t>Час танцевальных занятий (группа «Визит»).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</a:endParaRPr>
                    </a:p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Calibri Light"/>
                        </a:rPr>
                        <a:t>Выступление фольклорного ансамбля «Исеть» с программой «Деревенские посиделки» на площадке штаба «Единая Россия» (ул. Куйбышева 44а/1).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</a:endParaRPr>
                    </a:p>
                    <a:p>
                      <a:pPr algn="just"/>
                      <a:r>
                        <a:rPr lang="ru-RU" altLang="en-US" sz="1400" dirty="0" smtClean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Час здоровья. Адаптивная ЛФК .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11:00</a:t>
                      </a:r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12:00</a:t>
                      </a:r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13:00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14:00</a:t>
                      </a:r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15:00</a:t>
                      </a:r>
                      <a:endParaRPr lang="ru-RU" sz="1400" dirty="0"/>
                    </a:p>
                  </a:txBody>
                  <a:tcPr/>
                </a:tc>
              </a:tr>
              <a:tr h="765175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09.10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Встреча с представителями Центра защиты прав граждан Свердловской области, на тему: «Капремонт:что важно знать каждому собственнику».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Помощь СВО.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12:00</a:t>
                      </a:r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13:00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37210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12.10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Час вокальных занятий «Мелодия души».</a:t>
                      </a:r>
                      <a:endParaRPr lang="ru-RU" sz="1400" dirty="0" smtClean="0">
                        <a:solidFill>
                          <a:schemeClr val="tx1"/>
                        </a:solidFill>
                        <a:cs typeface="Calibri Light"/>
                        <a:sym typeface="+mn-ea"/>
                      </a:endParaRPr>
                    </a:p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Час танцевальных  занятий ( группа « Визит»).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12:00</a:t>
                      </a:r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400" dirty="0"/>
                        <a:t>13:00</a:t>
                      </a:r>
                      <a:endParaRPr lang="ru-RU" sz="1400" dirty="0"/>
                    </a:p>
                  </a:txBody>
                  <a:tcPr/>
                </a:tc>
              </a:tr>
              <a:tr h="626110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13.10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Встреча с диетологом И. Портновой , на тему:  «Здоровье - дороже богатства» (Концепция Инь, Ян,Ци органы и жидкости тела. В чем отличие европейской медицины от восточной».</a:t>
                      </a:r>
                      <a:endParaRPr lang="ru-RU" sz="1400" dirty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Литературный салон «Тенистые аллеи Бунина» в центральной городской библиотеке им. А.И. Герцена.</a:t>
                      </a:r>
                      <a:endParaRPr lang="ru-RU" sz="1400" dirty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 algn="just"/>
                      <a:r>
                        <a:rPr lang="ru-RU" sz="1400" dirty="0" smtClean="0">
                          <a:cs typeface="Calibri Light"/>
                          <a:sym typeface="+mn-ea"/>
                        </a:rPr>
                        <a:t>Час </a:t>
                      </a:r>
                      <a:r>
                        <a:rPr lang="ru-RU" sz="1400" dirty="0">
                          <a:cs typeface="Calibri Light"/>
                          <a:sym typeface="+mn-ea"/>
                        </a:rPr>
                        <a:t>вокальных занятий  «Исеть».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</a:endParaRPr>
                    </a:p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Час танцевальных занятий.</a:t>
                      </a:r>
                      <a:endParaRPr lang="ru-RU" sz="1400" dirty="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12:00</a:t>
                      </a:r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12:00</a:t>
                      </a:r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13:30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15:00</a:t>
                      </a:r>
                      <a:endParaRPr lang="ru-RU" sz="1400" dirty="0"/>
                    </a:p>
                  </a:txBody>
                  <a:tcPr/>
                </a:tc>
              </a:tr>
              <a:tr h="825500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14.10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Час театральных занятий. Репетиция театральной студии «Вдохновение».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Встреча с представителями Фонда медицинского страховая (ФОМС) на тему: « Диспансеризация после 65 лет не формальность, а эффективный мониторинг здоровья».</a:t>
                      </a:r>
                      <a:endParaRPr lang="ru-RU" sz="1400" dirty="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10:00</a:t>
                      </a:r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12:00</a:t>
                      </a:r>
                      <a:endParaRPr lang="ru-RU" sz="1400" dirty="0"/>
                    </a:p>
                  </a:txBody>
                  <a:tcPr/>
                </a:tc>
              </a:tr>
              <a:tr h="960755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15.10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Час когнитивных  </a:t>
                      </a:r>
                      <a:r>
                        <a:rPr lang="ru-RU" sz="1400" dirty="0" smtClean="0">
                          <a:sym typeface="+mn-ea"/>
                        </a:rPr>
                        <a:t>занятий. </a:t>
                      </a:r>
                      <a:r>
                        <a:rPr lang="ru-RU" sz="1400" dirty="0">
                          <a:cs typeface="Calibri Light"/>
                          <a:sym typeface="+mn-ea"/>
                        </a:rPr>
                        <a:t>Упражнения по развитию памяти.</a:t>
                      </a:r>
                      <a:endParaRPr lang="ru-RU" sz="1400" dirty="0">
                        <a:cs typeface="Calibri Light"/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Час танцевальных занятий (группа «Визит»).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</a:endParaRPr>
                    </a:p>
                    <a:p>
                      <a:pPr algn="just"/>
                      <a:r>
                        <a:rPr lang="ru-RU" altLang="en-US" sz="1400" dirty="0" smtClean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Час здоровья. Адаптивная ЛФК 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ym typeface="+mn-ea"/>
                        </a:rPr>
                        <a:t>11:00</a:t>
                      </a:r>
                      <a:endParaRPr lang="ru-RU" sz="1400" dirty="0">
                        <a:sym typeface="+mn-ea"/>
                      </a:endParaRPr>
                    </a:p>
                    <a:p>
                      <a:pPr algn="ctr"/>
                      <a:endParaRPr lang="ru-RU" sz="1400" dirty="0">
                        <a:sym typeface="+mn-ea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13:00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15:00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58079" y="8166290"/>
            <a:ext cx="1147890" cy="132842"/>
            <a:chOff x="644464" y="8176450"/>
            <a:chExt cx="1147890" cy="132842"/>
          </a:xfrm>
        </p:grpSpPr>
        <p:pic>
          <p:nvPicPr>
            <p:cNvPr id="36" name="object 3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3" name="Прямоугольник: скругленные углы 2"/>
          <p:cNvSpPr/>
          <p:nvPr/>
        </p:nvSpPr>
        <p:spPr>
          <a:xfrm>
            <a:off x="6323965" y="9724390"/>
            <a:ext cx="819150" cy="858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323967" y="80137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8140" y="927100"/>
          <a:ext cx="7054215" cy="7661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7575"/>
                <a:gridCol w="4831715"/>
                <a:gridCol w="1304925"/>
              </a:tblGrid>
              <a:tr h="72263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  <a:endParaRPr lang="ru-RU" dirty="0">
                        <a:latin typeface="+mn-lt"/>
                      </a:endParaRP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</a:tr>
              <a:tr h="890270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16.10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Встреча с представителями Роспотребнадзора, на тему: «Обман потребителей на рынке финансовых услуг».  </a:t>
                      </a:r>
                      <a:endParaRPr lang="ru-RU" sz="1400" dirty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Литературно-музыкальная гостиная : «Рассказ о жизни жены поэта - Александра Сергеевича Пушкина».</a:t>
                      </a:r>
                      <a:endParaRPr lang="ru-RU" sz="1400" dirty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11:00</a:t>
                      </a:r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12:00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443990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19.10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Час вокальных занятий «Мелодия души».</a:t>
                      </a:r>
                      <a:endParaRPr lang="ru-RU" sz="1400" dirty="0" smtClean="0">
                        <a:solidFill>
                          <a:schemeClr val="tx1"/>
                        </a:solidFill>
                        <a:cs typeface="Calibri Light"/>
                        <a:sym typeface="+mn-ea"/>
                      </a:endParaRPr>
                    </a:p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Час танцевальных  занятий ( группа « Визит»).</a:t>
                      </a:r>
                      <a:endParaRPr lang="ru-RU" sz="1400" dirty="0" smtClean="0">
                        <a:solidFill>
                          <a:schemeClr val="tx1"/>
                        </a:solidFill>
                        <a:cs typeface="Calibri Light"/>
                        <a:sym typeface="+mn-ea"/>
                      </a:endParaRPr>
                    </a:p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Путешествуем по России. Показ документального фильма предоставленного Русским географическим обществом.</a:t>
                      </a:r>
                      <a:endParaRPr lang="ru-RU" sz="1400" dirty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 algn="just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12:00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13:00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15:00</a:t>
                      </a:r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</a:tr>
              <a:tr h="1418590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20.10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Час пенсионной грамотности. Индивидуальное консультирование по пенсионному и социальному обеспечению.</a:t>
                      </a:r>
                      <a:endParaRPr lang="ru-RU" sz="1400" dirty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 algn="just"/>
                      <a:r>
                        <a:rPr lang="ru-RU" sz="1400" dirty="0" smtClean="0">
                          <a:cs typeface="Calibri Light"/>
                          <a:sym typeface="+mn-ea"/>
                        </a:rPr>
                        <a:t>Час </a:t>
                      </a:r>
                      <a:r>
                        <a:rPr lang="ru-RU" sz="1400" dirty="0">
                          <a:cs typeface="Calibri Light"/>
                          <a:sym typeface="+mn-ea"/>
                        </a:rPr>
                        <a:t>вокальных занятий  «Исеть».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</a:endParaRPr>
                    </a:p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Час танцевальных занятий.</a:t>
                      </a:r>
                      <a:endParaRPr lang="ru-RU" sz="1400" dirty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 algn="just"/>
                      <a:endParaRPr lang="ru-RU" sz="1400" dirty="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12:00</a:t>
                      </a:r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13:30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15:00</a:t>
                      </a:r>
                      <a:endParaRPr lang="ru-RU" sz="1400" dirty="0"/>
                    </a:p>
                  </a:txBody>
                  <a:tcPr/>
                </a:tc>
              </a:tr>
              <a:tr h="1238885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21.10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Час театральных занятий. Репетиция театральной студии «Вдохновение».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ru-RU" altLang="en-US" sz="1400" b="0" dirty="0">
                          <a:solidFill>
                            <a:schemeClr val="tx1"/>
                          </a:solidFill>
                          <a:latin typeface="+mn-lt"/>
                          <a:cs typeface="Calibri Light"/>
                          <a:sym typeface="+mn-ea"/>
                        </a:rPr>
                        <a:t>Встреча с нутрициологом-диетологом  Портнягиной М., на тему: «Иммунитет».</a:t>
                      </a:r>
                      <a:endParaRPr lang="ru-RU" altLang="en-US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algn="just"/>
                      <a:endParaRPr lang="ru-RU" altLang="en-US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10:00</a:t>
                      </a:r>
                      <a:endParaRPr lang="ru-RU" sz="1400" dirty="0" smtClean="0"/>
                    </a:p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12:00</a:t>
                      </a:r>
                      <a:endParaRPr lang="ru-RU" sz="1400" dirty="0"/>
                    </a:p>
                  </a:txBody>
                  <a:tcPr/>
                </a:tc>
              </a:tr>
              <a:tr h="1461770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22.10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ym typeface="+mn-ea"/>
                        </a:rPr>
                        <a:t>Час когнитивных  </a:t>
                      </a:r>
                      <a:r>
                        <a:rPr lang="ru-RU" sz="1400" dirty="0" smtClean="0">
                          <a:sym typeface="+mn-ea"/>
                        </a:rPr>
                        <a:t>занятий. </a:t>
                      </a:r>
                      <a:r>
                        <a:rPr lang="ru-RU" sz="1400" dirty="0">
                          <a:cs typeface="Calibri Light"/>
                          <a:sym typeface="+mn-ea"/>
                        </a:rPr>
                        <a:t>Упражнения по развитию памяти.</a:t>
                      </a:r>
                      <a:endParaRPr lang="ru-RU" sz="1400" dirty="0">
                        <a:cs typeface="Calibri Light"/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dirty="0" smtClean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Пешая прогулка в «Радуга Парк» в Верх-Исетский район г. Екатеринбурга.</a:t>
                      </a:r>
                      <a:endParaRPr lang="ru-RU" sz="1400" dirty="0">
                        <a:solidFill>
                          <a:schemeClr val="tx1"/>
                        </a:solidFill>
                        <a:cs typeface="Calibri Light"/>
                        <a:sym typeface="+mn-ea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Час танцевальных занятий (группа «Визит»).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</a:endParaRPr>
                    </a:p>
                    <a:p>
                      <a:pPr algn="just"/>
                      <a:r>
                        <a:rPr lang="ru-RU" altLang="en-US" sz="1400" dirty="0" smtClean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Час здоровья. Адаптивная ЛФК .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  <a:p>
                      <a:pPr algn="just"/>
                      <a:endParaRPr lang="ru-RU" altLang="en-US" sz="1400" b="0" baseline="0" dirty="0" smtClean="0">
                        <a:solidFill>
                          <a:srgbClr val="FF0000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ym typeface="+mn-ea"/>
                        </a:rPr>
                        <a:t>11:00</a:t>
                      </a:r>
                      <a:endParaRPr lang="ru-RU" sz="1400" dirty="0">
                        <a:sym typeface="+mn-ea"/>
                      </a:endParaRPr>
                    </a:p>
                    <a:p>
                      <a:pPr algn="ctr"/>
                      <a:endParaRPr lang="ru-RU" sz="1400" dirty="0">
                        <a:sym typeface="+mn-ea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12:00</a:t>
                      </a:r>
                      <a:endParaRPr lang="ru-RU" sz="1400" dirty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13:00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15:00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637540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/>
              <a:t>ЯНВАРЬ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9905" y="622301"/>
          <a:ext cx="6903720" cy="5603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3920"/>
                <a:gridCol w="4721860"/>
                <a:gridCol w="1297940"/>
              </a:tblGrid>
              <a:tr h="65468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  <a:endParaRPr lang="ru-RU" dirty="0">
                        <a:latin typeface="+mn-lt"/>
                      </a:endParaRP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</a:tr>
              <a:tr h="556895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defRPr/>
                      </a:pPr>
                      <a:r>
                        <a:rPr lang="ru-RU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23.10</a:t>
                      </a:r>
                      <a:endParaRPr lang="ru-RU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cs typeface="Calibri Light"/>
                          <a:sym typeface="+mn-ea"/>
                        </a:rPr>
                        <a:t>Час здоровья: спортивные командные соревнования  с ЦОСП «Время жить!» Чкаловского района г. Екатеринбурга (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 бочча и дартс).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12:00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210945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26.10</a:t>
                      </a:r>
                      <a:endParaRPr lang="ru-RU" altLang="en-US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Час вокальных занятий «Мелодия души».</a:t>
                      </a:r>
                      <a:endParaRPr lang="ru-RU" sz="1400" dirty="0" smtClean="0">
                        <a:solidFill>
                          <a:schemeClr val="tx1"/>
                        </a:solidFill>
                        <a:cs typeface="Calibri Light"/>
                        <a:sym typeface="+mn-ea"/>
                      </a:endParaRPr>
                    </a:p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Час танцевальных  занятий ( группа « Визит»).</a:t>
                      </a:r>
                      <a:endParaRPr lang="ru-RU" sz="1400" dirty="0" smtClean="0">
                        <a:solidFill>
                          <a:schemeClr val="tx1"/>
                        </a:solidFill>
                        <a:cs typeface="Calibri Light"/>
                        <a:sym typeface="+mn-ea"/>
                      </a:endParaRPr>
                    </a:p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Путешествуем по России. Показ документального фильма предоставленного Русским географическим обществом.</a:t>
                      </a:r>
                      <a:endParaRPr lang="ru-RU" altLang="en-US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ru-RU" sz="1400" dirty="0">
                          <a:sym typeface="+mn-ea"/>
                        </a:rPr>
                        <a:t>12:00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>
                          <a:sym typeface="+mn-ea"/>
                        </a:rPr>
                        <a:t>13:00</a:t>
                      </a:r>
                      <a:endParaRPr lang="ru-RU" sz="1400" dirty="0"/>
                    </a:p>
                    <a:p>
                      <a:pPr algn="ctr"/>
                      <a:r>
                        <a:rPr lang="ru-RU" sz="1400" dirty="0">
                          <a:sym typeface="+mn-ea"/>
                        </a:rPr>
                        <a:t>15:00</a:t>
                      </a:r>
                      <a:endParaRPr lang="ru-RU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06755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27.10</a:t>
                      </a:r>
                      <a:endParaRPr lang="ru-RU" altLang="en-US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Онлайн-курс «Цифровая грамотность на смартфонах» от СКБ Контур (1 урок, по записи). </a:t>
                      </a:r>
                      <a:endParaRPr lang="ru-RU" sz="1400" dirty="0" smtClean="0">
                        <a:cs typeface="Calibri Light"/>
                        <a:sym typeface="+mn-ea"/>
                      </a:endParaRPr>
                    </a:p>
                    <a:p>
                      <a:pPr algn="just"/>
                      <a:r>
                        <a:rPr lang="ru-RU" sz="1400" dirty="0" smtClean="0">
                          <a:cs typeface="Calibri Light"/>
                          <a:sym typeface="+mn-ea"/>
                        </a:rPr>
                        <a:t>Час </a:t>
                      </a:r>
                      <a:r>
                        <a:rPr lang="ru-RU" sz="1400" dirty="0">
                          <a:cs typeface="Calibri Light"/>
                          <a:sym typeface="+mn-ea"/>
                        </a:rPr>
                        <a:t>вокальных занятий  «Исеть».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</a:endParaRPr>
                    </a:p>
                    <a:p>
                      <a:pPr algn="just"/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Час танцевальных занятий.</a:t>
                      </a:r>
                      <a:endParaRPr lang="ru-RU" altLang="en-US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</a:rPr>
                        <a:t>12:00</a:t>
                      </a:r>
                      <a:endParaRPr lang="ru-RU" alt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ru-RU" alt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</a:rPr>
                        <a:t>13:30</a:t>
                      </a:r>
                      <a:endParaRPr lang="ru-RU" alt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</a:rPr>
                        <a:t>15:00</a:t>
                      </a:r>
                      <a:endParaRPr lang="ru-RU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70255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28.10</a:t>
                      </a:r>
                      <a:endParaRPr lang="ru-RU" altLang="en-US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sym typeface="+mn-ea"/>
                        </a:rPr>
                        <a:t>Час театральных занятий. Репетиция театральной студии «Вдохновение».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just">
                        <a:buNone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Клуб настольных игр «Ваш ход» (шашки, шахматы).</a:t>
                      </a:r>
                      <a:endParaRPr lang="ru-RU" altLang="en-US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algn="just">
                        <a:buNone/>
                      </a:pPr>
                      <a:r>
                        <a:rPr lang="ru-RU" altLang="en-US" sz="1400" b="0" dirty="0">
                          <a:solidFill>
                            <a:schemeClr val="tx1"/>
                          </a:solidFill>
                          <a:latin typeface="+mn-lt"/>
                          <a:cs typeface="Calibri Light"/>
                          <a:sym typeface="+mn-ea"/>
                        </a:rPr>
                        <a:t>Игра в дартс.</a:t>
                      </a:r>
                      <a:endParaRPr lang="ru-RU" altLang="en-US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</a:rPr>
                        <a:t>10:00</a:t>
                      </a:r>
                      <a:endParaRPr lang="ru-RU" alt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endParaRPr lang="ru-RU" alt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</a:rPr>
                        <a:t>12:00</a:t>
                      </a:r>
                      <a:endParaRPr lang="ru-RU" alt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</a:rPr>
                        <a:t>13:00</a:t>
                      </a:r>
                      <a:endParaRPr lang="ru-RU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67385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 smtClean="0">
                          <a:solidFill>
                            <a:schemeClr val="tx1"/>
                          </a:solidFill>
                          <a:cs typeface="Calibri"/>
                        </a:rPr>
                        <a:t>29.10</a:t>
                      </a:r>
                      <a:endParaRPr lang="ru-RU" altLang="en-US" sz="1400" b="1" spc="-10" dirty="0" smtClean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just"/>
                      <a:r>
                        <a:rPr lang="ru-RU" altLang="en-US" sz="1400" dirty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Интеллектуальная игра :  «Что?Где? Когда?».</a:t>
                      </a:r>
                      <a:endParaRPr lang="ru-RU" altLang="en-US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algn="just"/>
                      <a:r>
                        <a:rPr lang="ru-RU" altLang="en-US" sz="1400" b="0" dirty="0">
                          <a:solidFill>
                            <a:schemeClr val="tx1"/>
                          </a:solidFill>
                          <a:latin typeface="+mn-lt"/>
                          <a:cs typeface="Calibri Light"/>
                          <a:sym typeface="+mn-ea"/>
                        </a:rPr>
                        <a:t>Помощь СВО.</a:t>
                      </a:r>
                      <a:endParaRPr lang="ru-RU" altLang="en-US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</a:rPr>
                        <a:t>12:00</a:t>
                      </a:r>
                      <a:endParaRPr lang="ru-RU" alt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</a:rPr>
                        <a:t>14:00</a:t>
                      </a:r>
                      <a:endParaRPr lang="ru-RU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98805">
                <a:tc>
                  <a:txBody>
                    <a:bodyPr/>
                    <a:p>
                      <a:pPr algn="ctr" defTabSz="914400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1" spc="-10" dirty="0" smtClean="0">
                          <a:solidFill>
                            <a:schemeClr val="tx1"/>
                          </a:solidFill>
                          <a:cs typeface="Calibri"/>
                          <a:sym typeface="+mn-ea"/>
                        </a:rPr>
                        <a:t>30.10</a:t>
                      </a:r>
                      <a:endParaRPr lang="ru-RU" altLang="en-US" sz="1400" b="1" spc="-10" dirty="0" smtClean="0">
                        <a:solidFill>
                          <a:schemeClr val="tx1"/>
                        </a:solidFill>
                        <a:cs typeface="Calibri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ru-RU" altLang="en-US" sz="1400" b="0" dirty="0">
                          <a:solidFill>
                            <a:schemeClr val="tx1"/>
                          </a:solidFill>
                          <a:latin typeface="+mn-lt"/>
                          <a:cs typeface="Calibri Light"/>
                          <a:sym typeface="+mn-ea"/>
                        </a:rPr>
                        <a:t>Конкурсная программа: «Алло, Мы - таланты!».</a:t>
                      </a:r>
                      <a:endParaRPr lang="ru-RU" altLang="en-US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  <a:p>
                      <a:pPr algn="just">
                        <a:buNone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  <a:cs typeface="Calibri Light"/>
                          <a:sym typeface="+mn-ea"/>
                        </a:rPr>
                        <a:t>День именинника, чаепитие.</a:t>
                      </a:r>
                      <a:endParaRPr lang="ru-RU" altLang="en-US" sz="1400" b="0" dirty="0">
                        <a:solidFill>
                          <a:schemeClr val="tx1"/>
                        </a:solidFill>
                        <a:latin typeface="+mn-lt"/>
                        <a:cs typeface="Calibri Light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</a:rPr>
                        <a:t>12:00</a:t>
                      </a:r>
                      <a:endParaRPr lang="ru-RU" alt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</a:rPr>
                        <a:t>14:00</a:t>
                      </a:r>
                      <a:endParaRPr lang="ru-RU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object 35"/>
          <p:cNvSpPr/>
          <p:nvPr/>
        </p:nvSpPr>
        <p:spPr>
          <a:xfrm>
            <a:off x="97155" y="6565900"/>
            <a:ext cx="7362825" cy="353695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2711450" y="6542405"/>
            <a:ext cx="4401185" cy="1148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5">
              <a:lnSpc>
                <a:spcPct val="113000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kumimoji="0" sz="1600" b="1" i="0" u="none" strike="noStrike" kern="0" cap="none" spc="-10" normalizeH="0" baseline="0" noProof="1">
                <a:solidFill>
                  <a:srgbClr val="58595B"/>
                </a:solidFill>
                <a:latin typeface="Calibri"/>
                <a:ea typeface="Arial" panose="02080604020202020204" pitchFamily="34" charset="0"/>
                <a:cs typeface="Calibri"/>
              </a:rPr>
              <a:t>четверг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altLang="en-US" sz="1600" b="1" dirty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b="1" spc="-2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R="5080">
              <a:lnSpc>
                <a:spcPct val="113000"/>
              </a:lnSpc>
              <a:spcBef>
                <a:spcPts val="100"/>
              </a:spcBef>
            </a:pPr>
            <a:r>
              <a:rPr kumimoji="0" lang="ru-RU" altLang="en-US" sz="1600" b="1" i="0" u="none" strike="noStrike" kern="0" cap="none" spc="-10" normalizeH="0" baseline="0" noProof="1">
                <a:solidFill>
                  <a:srgbClr val="58595B"/>
                </a:solidFill>
                <a:latin typeface="Calibri"/>
                <a:ea typeface="Arial" panose="02080604020202020204" pitchFamily="34" charset="0"/>
                <a:cs typeface="Calibri"/>
              </a:rPr>
              <a:t>                   пятница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0</a:t>
            </a:r>
            <a:r>
              <a:rPr lang="ru-RU" altLang="en-US" sz="1600" b="1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8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1</a:t>
            </a:r>
            <a:r>
              <a:rPr lang="ru-RU" altLang="en-US" sz="1600" b="1" spc="-20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6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  <a:sym typeface="+mn-ea"/>
              </a:rPr>
              <a:t>:30</a:t>
            </a:r>
            <a:endParaRPr kumimoji="0" sz="1600" b="1" i="0" u="none" strike="noStrike" kern="0" cap="none" spc="-10" normalizeH="0" baseline="0" noProof="1">
              <a:solidFill>
                <a:srgbClr val="58595B"/>
              </a:solidFill>
              <a:latin typeface="Calibri"/>
              <a:ea typeface="Arial" panose="02080604020202020204" pitchFamily="34" charset="0"/>
              <a:cs typeface="Calibri"/>
            </a:endParaRPr>
          </a:p>
          <a:p>
            <a:pPr marL="12700" marR="5080" indent="1948815">
              <a:lnSpc>
                <a:spcPct val="113000"/>
              </a:lnSpc>
              <a:spcBef>
                <a:spcPts val="100"/>
              </a:spcBef>
            </a:pPr>
            <a:endParaRPr kumimoji="0" lang="ru-RU" altLang="en-US" sz="1600" b="1" i="0" u="none" strike="noStrike" kern="0" cap="none" spc="-10" normalizeH="0" baseline="0" noProof="1">
              <a:solidFill>
                <a:srgbClr val="58595B"/>
              </a:solidFill>
              <a:latin typeface="Calibri"/>
              <a:ea typeface="Arial" panose="02080604020202020204" pitchFamily="34" charset="0"/>
              <a:cs typeface="Calibri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257114" y="7709090"/>
            <a:ext cx="1147890" cy="132842"/>
            <a:chOff x="644464" y="8176450"/>
            <a:chExt cx="1147890" cy="132842"/>
          </a:xfrm>
        </p:grpSpPr>
        <p:pic>
          <p:nvPicPr>
            <p:cNvPr id="18" name="object 3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19" name="object 37"/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21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22" name="object 4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23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24" name="object 43"/>
          <p:cNvSpPr txBox="1"/>
          <p:nvPr/>
        </p:nvSpPr>
        <p:spPr>
          <a:xfrm>
            <a:off x="196850" y="8072755"/>
            <a:ext cx="4902200" cy="1628775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6000"/>
              </a:lnSpc>
              <a:spcBef>
                <a:spcPts val="1375"/>
              </a:spcBef>
            </a:pPr>
            <a:r>
              <a:rPr sz="33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33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3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3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1300" dirty="0">
              <a:solidFill>
                <a:srgbClr val="FFFFFF"/>
              </a:solidFill>
              <a:latin typeface="Calibri"/>
              <a:cs typeface="Calibri"/>
              <a:sym typeface="+mn-ea"/>
            </a:endParaRPr>
          </a:p>
          <a:p>
            <a:pPr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  <a:sym typeface="+mn-ea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  <a:sym typeface="+mn-e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  <a:sym typeface="+mn-ea"/>
              </a:rPr>
              <a:t>контакты:</a:t>
            </a:r>
            <a:r>
              <a:rPr lang="ru-RU" altLang="en-US" sz="1300" spc="-10" dirty="0">
                <a:solidFill>
                  <a:srgbClr val="FFFFFF"/>
                </a:solidFill>
                <a:latin typeface="Calibri"/>
                <a:cs typeface="Calibri"/>
                <a:sym typeface="+mn-ea"/>
              </a:rPr>
              <a:t> 371-02-11</a:t>
            </a:r>
            <a:endParaRPr sz="1300" dirty="0">
              <a:latin typeface="Calibri"/>
              <a:cs typeface="Calibri"/>
            </a:endParaRPr>
          </a:p>
          <a:p>
            <a:pPr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  <a:sym typeface="+mn-ea"/>
              </a:rPr>
              <a:t>Адрес: г.Екатеринбург, ул.Вайнера д.26, каб. 304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  <a:sym typeface="+mn-ea"/>
              </a:rPr>
              <a:t>ФИО Мальцева Ирина Серафимовна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435092" y="74041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715" y="9164955"/>
            <a:ext cx="851535" cy="851535"/>
          </a:xfrm>
          <a:prstGeom prst="rect">
            <a:avLst/>
          </a:prstGeom>
        </p:spPr>
      </p:pic>
      <p:sp>
        <p:nvSpPr>
          <p:cNvPr id="52" name="object 45"/>
          <p:cNvSpPr txBox="1"/>
          <p:nvPr/>
        </p:nvSpPr>
        <p:spPr>
          <a:xfrm>
            <a:off x="6496044" y="8231555"/>
            <a:ext cx="917575" cy="91948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60"/>
              </a:spcBef>
            </a:pPr>
            <a:r>
              <a:rPr sz="800" dirty="0">
                <a:solidFill>
                  <a:schemeClr val="tx1"/>
                </a:solidFill>
                <a:latin typeface="Calibri"/>
                <a:cs typeface="Calibri"/>
              </a:rPr>
              <a:t>Отделение Фонда пенсионного</a:t>
            </a:r>
            <a:endParaRPr sz="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 marR="120650">
              <a:lnSpc>
                <a:spcPts val="800"/>
              </a:lnSpc>
              <a:spcBef>
                <a:spcPts val="260"/>
              </a:spcBef>
            </a:pPr>
            <a:r>
              <a:rPr sz="800" dirty="0">
                <a:solidFill>
                  <a:schemeClr val="tx1"/>
                </a:solidFill>
                <a:latin typeface="Calibri"/>
                <a:cs typeface="Calibri"/>
              </a:rPr>
              <a:t>и социального страхования РФ</a:t>
            </a:r>
            <a:endParaRPr sz="8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 marR="120650">
              <a:lnSpc>
                <a:spcPts val="800"/>
              </a:lnSpc>
              <a:spcBef>
                <a:spcPts val="260"/>
              </a:spcBef>
            </a:pPr>
            <a:r>
              <a:rPr sz="800" dirty="0">
                <a:solidFill>
                  <a:schemeClr val="tx1"/>
                </a:solidFill>
                <a:latin typeface="Calibri"/>
                <a:cs typeface="Calibri"/>
              </a:rPr>
              <a:t>по Свердловской области</a:t>
            </a:r>
            <a:endParaRPr sz="8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53" name="object 4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42456" y="7556334"/>
            <a:ext cx="601642" cy="5165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4784</Words>
  <Application>WPS Presentation</Application>
  <PresentationFormat>Произвольный</PresentationFormat>
  <Paragraphs>307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5" baseType="lpstr">
      <vt:lpstr>Arial</vt:lpstr>
      <vt:lpstr>SimSun</vt:lpstr>
      <vt:lpstr>Wingdings</vt:lpstr>
      <vt:lpstr>Calibri</vt:lpstr>
      <vt:lpstr>DejaVu Sans</vt:lpstr>
      <vt:lpstr>Calibri Light</vt:lpstr>
      <vt:lpstr>Microsoft YaHei</vt:lpstr>
      <vt:lpstr>Droid Sans Fallback</vt:lpstr>
      <vt:lpstr>Arial Unicode MS</vt:lpstr>
      <vt:lpstr>Calibri</vt:lpstr>
      <vt:lpstr>Office Theme</vt:lpstr>
      <vt:lpstr>2026 года</vt:lpstr>
      <vt:lpstr>PowerPoint 演示文稿</vt:lpstr>
      <vt:lpstr>PowerPoint 演示文稿</vt:lpstr>
      <vt:lpstr>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075maltsevais</cp:lastModifiedBy>
  <cp:revision>564</cp:revision>
  <dcterms:created xsi:type="dcterms:W3CDTF">2026-09-24T09:22:24Z</dcterms:created>
  <dcterms:modified xsi:type="dcterms:W3CDTF">2026-09-24T09:22:24Z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2025-11-20T19:00:00Z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2025-11-20T19:00:00Z</vt:filetime>
  </property>
  <property fmtid="{D5CDD505-2E9C-101B-9397-08002B2CF9AE}" pid="5" name="Producer">
    <vt:lpwstr>Adobe PDF Library 17.0</vt:lpwstr>
  </property>
  <property fmtid="{D5CDD505-2E9C-101B-9397-08002B2CF9AE}" pid="6" name="ICV">
    <vt:lpwstr/>
  </property>
  <property fmtid="{D5CDD505-2E9C-101B-9397-08002B2CF9AE}" pid="7" name="KSOProductBuildVer">
    <vt:lpwstr>1049-11.1.0.11723</vt:lpwstr>
  </property>
</Properties>
</file>