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57" r:id="rId3"/>
    <p:sldId id="260" r:id="rId4"/>
    <p:sldId id="259" r:id="rId6"/>
  </p:sldIdLst>
  <p:sldSz cx="7556500" cy="10693400"/>
  <p:notesSz cx="7556500" cy="10693400"/>
  <p:defaultTextStyle>
    <a:defPPr>
      <a:defRPr kern="0"/>
    </a:defPPr>
  </p:defaultTextStyle>
  <p:extLst>
    <p:ext uri="{521415D9-36F7-43E2-AB2F-B90AF26B5E84}">
      <p14:sectionLst xmlns:p14="http://schemas.microsoft.com/office/powerpoint/2010/main">
        <p14:section name="Раздел по умолчанию" id="{30e47ecb-1c47-4fb9-8b2e-009df10bb2aa}">
          <p14:sldIdLst>
            <p14:sldId id="257"/>
          </p14:sldIdLst>
        </p14:section>
        <p14:section name="Раздел без заголовка" id="{5f85e8c3-d85f-4505-a8eb-98868bb69a97}">
          <p14:sldIdLst>
            <p14:sldId id="260"/>
            <p14:sldId id="259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3186" y="66"/>
      </p:cViewPr>
      <p:guideLst>
        <p:guide orient="horz" pos="2923"/>
        <p:guide pos="206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bleStyles" Target="tableStyles.xml"/><Relationship Id="rId8" Type="http://schemas.openxmlformats.org/officeDocument/2006/relationships/viewProps" Target="viewProps.xml"/><Relationship Id="rId7" Type="http://schemas.openxmlformats.org/officeDocument/2006/relationships/presProps" Target="presProps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4483" cy="5365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280268" y="0"/>
            <a:ext cx="3274483" cy="5365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D652B2-8C6E-419B-8E93-813F678ADC08}" type="datetimeFigureOut">
              <a:rPr lang="ru-RU" smtClean="0"/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570230" y="1336675"/>
            <a:ext cx="6416040" cy="360902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55650" y="5146199"/>
            <a:ext cx="6045200" cy="421052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156874"/>
            <a:ext cx="3274483" cy="5365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280268" y="10156874"/>
            <a:ext cx="3274483" cy="5365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C6DC3D-C717-495C-B489-C044A339A551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мещающий образ слайда 1"/>
          <p:cNvSpPr/>
          <p:nvPr>
            <p:ph type="sldImg" idx="2"/>
          </p:nvPr>
        </p:nvSpPr>
        <p:spPr/>
      </p:sp>
      <p:sp>
        <p:nvSpPr>
          <p:cNvPr id="3" name="Замещающий текст 2"/>
          <p:cNvSpPr/>
          <p:nvPr>
            <p:ph type="body" idx="3"/>
          </p:nvPr>
        </p:nvSpPr>
        <p:spPr/>
        <p:txBody>
          <a:bodyPr/>
          <a:p>
            <a:endParaRPr lang="ru-RU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image" Target="../media/image8.png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9" Type="http://schemas.openxmlformats.org/officeDocument/2006/relationships/slideLayout" Target="../slideLayouts/slideLayout2.xml"/><Relationship Id="rId18" Type="http://schemas.openxmlformats.org/officeDocument/2006/relationships/image" Target="../media/image18.png"/><Relationship Id="rId17" Type="http://schemas.openxmlformats.org/officeDocument/2006/relationships/image" Target="../media/image17.png"/><Relationship Id="rId16" Type="http://schemas.openxmlformats.org/officeDocument/2006/relationships/image" Target="../media/image16.png"/><Relationship Id="rId15" Type="http://schemas.openxmlformats.org/officeDocument/2006/relationships/image" Target="../media/image15.png"/><Relationship Id="rId14" Type="http://schemas.openxmlformats.org/officeDocument/2006/relationships/image" Target="../media/image14.png"/><Relationship Id="rId13" Type="http://schemas.openxmlformats.org/officeDocument/2006/relationships/image" Target="../media/image13.png"/><Relationship Id="rId12" Type="http://schemas.openxmlformats.org/officeDocument/2006/relationships/image" Target="../media/image12.png"/><Relationship Id="rId11" Type="http://schemas.openxmlformats.org/officeDocument/2006/relationships/image" Target="../media/image11.png"/><Relationship Id="rId10" Type="http://schemas.openxmlformats.org/officeDocument/2006/relationships/image" Target="../media/image10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20.png"/><Relationship Id="rId6" Type="http://schemas.openxmlformats.org/officeDocument/2006/relationships/image" Target="../media/image19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3719830" y="107950"/>
            <a:ext cx="3732530" cy="1443355"/>
          </a:xfrm>
          <a:prstGeom prst="rect">
            <a:avLst/>
          </a:prstGeom>
        </p:spPr>
      </p:pic>
      <p:grpSp>
        <p:nvGrpSpPr>
          <p:cNvPr id="2" name="Группа 1"/>
          <p:cNvGrpSpPr/>
          <p:nvPr/>
        </p:nvGrpSpPr>
        <p:grpSpPr>
          <a:xfrm>
            <a:off x="272989" y="8318690"/>
            <a:ext cx="1147890" cy="132842"/>
            <a:chOff x="644464" y="8176450"/>
            <a:chExt cx="1147890" cy="132842"/>
          </a:xfrm>
        </p:grpSpPr>
        <p:pic>
          <p:nvPicPr>
            <p:cNvPr id="36" name="object 3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8" name="object 3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/>
          <p:cNvSpPr txBox="1">
            <a:spLocks noGrp="1"/>
          </p:cNvSpPr>
          <p:nvPr>
            <p:ph type="title"/>
          </p:nvPr>
        </p:nvSpPr>
        <p:spPr>
          <a:xfrm>
            <a:off x="3824605" y="165100"/>
            <a:ext cx="3499485" cy="1119505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/>
              <a:t>МЕРОПРИЯТИЯ </a:t>
            </a:r>
            <a:br>
              <a:rPr sz="1400" spc="-10" dirty="0"/>
            </a:br>
            <a:r>
              <a:rPr sz="1800" dirty="0"/>
              <a:t>НА</a:t>
            </a:r>
            <a:r>
              <a:rPr sz="1800" spc="-5" dirty="0"/>
              <a:t> </a:t>
            </a:r>
            <a:r>
              <a:rPr lang="ru-RU" sz="1800" spc="-5" dirty="0"/>
              <a:t>АВГУСТ</a:t>
            </a:r>
            <a:endParaRPr sz="1800" spc="-10" dirty="0"/>
          </a:p>
          <a:p>
            <a:pPr marR="5080" algn="r">
              <a:lnSpc>
                <a:spcPts val="2700"/>
              </a:lnSpc>
            </a:pPr>
            <a:r>
              <a:rPr sz="1800" spc="-20" dirty="0"/>
              <a:t>202</a:t>
            </a:r>
            <a:r>
              <a:rPr lang="ru-RU" sz="1800" spc="-20" dirty="0"/>
              <a:t>6 года</a:t>
            </a:r>
            <a:endParaRPr sz="1800" spc="-20" dirty="0"/>
          </a:p>
        </p:txBody>
      </p:sp>
      <p:grpSp>
        <p:nvGrpSpPr>
          <p:cNvPr id="104" name="Группа 103"/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/>
          </p:txBody>
        </p:sp>
        <p:grpSp>
          <p:nvGrpSpPr>
            <p:cNvPr id="51" name="object 51"/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/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/>
            </p:txBody>
          </p:sp>
          <p:pic>
            <p:nvPicPr>
              <p:cNvPr id="53" name="object 53"/>
              <p:cNvPicPr/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/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/>
              <p:cNvPicPr/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/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/>
            </p:txBody>
          </p:sp>
        </p:grpSp>
        <p:grpSp>
          <p:nvGrpSpPr>
            <p:cNvPr id="58" name="object 58"/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/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/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/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/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/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/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/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/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/>
            </p:txBody>
          </p:sp>
          <p:pic>
            <p:nvPicPr>
              <p:cNvPr id="67" name="object 67"/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/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/>
          <p:cNvSpPr/>
          <p:nvPr/>
        </p:nvSpPr>
        <p:spPr>
          <a:xfrm>
            <a:off x="6323965" y="9724390"/>
            <a:ext cx="819150" cy="85852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6323967" y="80137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06375" y="1774190"/>
          <a:ext cx="7245985" cy="79101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8685"/>
                <a:gridCol w="4845685"/>
                <a:gridCol w="1491615"/>
              </a:tblGrid>
              <a:tr h="5435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>
                          <a:latin typeface="+mn-lt"/>
                        </a:rPr>
                        <a:t>Дата </a:t>
                      </a:r>
                      <a:endParaRPr lang="ru-RU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>
                          <a:latin typeface="+mn-lt"/>
                        </a:rPr>
                        <a:t>Мероприятие</a:t>
                      </a:r>
                      <a:endParaRPr lang="ru-RU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>
                          <a:latin typeface="+mn-lt"/>
                        </a:rPr>
                        <a:t>Время</a:t>
                      </a:r>
                      <a:endParaRPr lang="ru-RU" sz="1400" dirty="0">
                        <a:latin typeface="+mn-lt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>
                          <a:latin typeface="+mn-lt"/>
                        </a:rPr>
                        <a:t>начала</a:t>
                      </a:r>
                      <a:endParaRPr lang="ru-RU" sz="1400" dirty="0">
                        <a:latin typeface="+mn-lt"/>
                      </a:endParaRPr>
                    </a:p>
                  </a:txBody>
                  <a:tcPr/>
                </a:tc>
              </a:tr>
              <a:tr h="828040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spc="-10" dirty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01.09</a:t>
                      </a:r>
                      <a:endParaRPr lang="ru-RU" sz="1400" b="1" spc="-10" dirty="0">
                        <a:solidFill>
                          <a:srgbClr val="231F20"/>
                        </a:solidFill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dirty="0">
                          <a:latin typeface="+mn-lt"/>
                          <a:cs typeface="Calibri Light"/>
                        </a:rPr>
                        <a:t>Утренняя гимнастика для тела и настроения.</a:t>
                      </a:r>
                      <a:endParaRPr lang="ru-RU" sz="1400" b="0" dirty="0">
                        <a:latin typeface="+mn-lt"/>
                        <a:cs typeface="Calibri Light"/>
                      </a:endParaRPr>
                    </a:p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sym typeface="+mn-ea"/>
                        </a:rPr>
                        <a:t>Встреча за шахматной доской и не только.</a:t>
                      </a:r>
                      <a:endParaRPr lang="ru-RU" sz="1400" dirty="0"/>
                    </a:p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spc="-10" dirty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09:</a:t>
                      </a:r>
                      <a:r>
                        <a:rPr lang="ru-RU" sz="1400" b="0" spc="-25" dirty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00</a:t>
                      </a:r>
                      <a:endParaRPr lang="ru-RU" sz="1400" b="0" spc="-25" dirty="0">
                        <a:solidFill>
                          <a:srgbClr val="231F20"/>
                        </a:solidFill>
                        <a:latin typeface="+mn-lt"/>
                        <a:cs typeface="Calibri"/>
                      </a:endParaRP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dirty="0">
                          <a:latin typeface="+mn-lt"/>
                          <a:cs typeface="Calibri"/>
                        </a:rPr>
                        <a:t>13:00</a:t>
                      </a:r>
                      <a:endParaRPr lang="ru-RU" sz="1400" b="0" dirty="0">
                        <a:latin typeface="+mn-lt"/>
                        <a:cs typeface="Calibri"/>
                      </a:endParaRP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</a:tr>
              <a:tr h="861695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spc="-10" dirty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02.09</a:t>
                      </a:r>
                      <a:endParaRPr lang="ru-RU" sz="1400" b="1" spc="-10" dirty="0">
                        <a:solidFill>
                          <a:srgbClr val="231F20"/>
                        </a:solidFill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dirty="0">
                          <a:latin typeface="+mn-lt"/>
                          <a:cs typeface="Calibri Light"/>
                        </a:rPr>
                        <a:t>Утренняя гимнастика для тела и настроения.</a:t>
                      </a:r>
                      <a:endParaRPr lang="ru-RU" sz="1400" b="0" dirty="0">
                        <a:latin typeface="+mn-lt"/>
                        <a:cs typeface="Calibri Light"/>
                      </a:endParaRPr>
                    </a:p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en-US" sz="1400" dirty="0">
                          <a:cs typeface="Calibri Light"/>
                          <a:sym typeface="+mn-ea"/>
                        </a:rPr>
                        <a:t>Нейрогимнастика.</a:t>
                      </a:r>
                      <a:endParaRPr lang="ru-RU" altLang="en-US" sz="1400" b="0" dirty="0">
                        <a:latin typeface="+mn-lt"/>
                        <a:cs typeface="Calibri Light"/>
                        <a:sym typeface="+mn-ea"/>
                      </a:endParaRPr>
                    </a:p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+mn-lt"/>
                        </a:rPr>
                        <a:t>09:00</a:t>
                      </a:r>
                      <a:endParaRPr lang="ru-RU" sz="1400" b="0" dirty="0">
                        <a:latin typeface="+mn-lt"/>
                      </a:endParaRPr>
                    </a:p>
                    <a:p>
                      <a:pPr algn="ctr"/>
                      <a:r>
                        <a:rPr lang="ru-RU" sz="1400" b="0" dirty="0">
                          <a:latin typeface="+mn-lt"/>
                        </a:rPr>
                        <a:t>10:00</a:t>
                      </a:r>
                      <a:endParaRPr lang="ru-RU" sz="1400" b="0" dirty="0">
                        <a:latin typeface="+mn-lt"/>
                      </a:endParaRPr>
                    </a:p>
                    <a:p>
                      <a:pPr algn="ctr"/>
                      <a:endParaRPr lang="ru-RU" sz="1400" b="0" dirty="0">
                        <a:latin typeface="+mn-lt"/>
                      </a:endParaRPr>
                    </a:p>
                  </a:txBody>
                  <a:tcPr/>
                </a:tc>
              </a:tr>
              <a:tr h="767080">
                <a:tc>
                  <a:txBody>
                    <a:bodyPr/>
                    <a:lstStyle/>
                    <a:p>
                      <a:pPr marL="0" marR="0" lvl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spc="-10" dirty="0">
                          <a:solidFill>
                            <a:srgbClr val="231F20"/>
                          </a:solidFill>
                          <a:cs typeface="Calibri"/>
                          <a:sym typeface="+mn-ea"/>
                        </a:rPr>
                        <a:t>03.09</a:t>
                      </a:r>
                      <a:endParaRPr lang="ru-RU" sz="1400" b="1" spc="-10" dirty="0">
                        <a:solidFill>
                          <a:srgbClr val="231F20"/>
                        </a:solidFill>
                        <a:cs typeface="Calibri"/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>
                          <a:cs typeface="Calibri Light"/>
                          <a:sym typeface="+mn-ea"/>
                        </a:rPr>
                        <a:t>Утренняя гимнастика для тела и настроения.</a:t>
                      </a:r>
                      <a:endParaRPr lang="ru-RU" sz="1400" dirty="0">
                        <a:cs typeface="Calibri Light"/>
                        <a:sym typeface="+mn-ea"/>
                      </a:endParaRPr>
                    </a:p>
                    <a:p>
                      <a:pPr algn="just"/>
                      <a:r>
                        <a:rPr lang="ru-RU" sz="1400" dirty="0">
                          <a:sym typeface="+mn-ea"/>
                        </a:rPr>
                        <a:t>Лекция от РО «Знание» тема: «Голосуем сердцем - воспитываем примером: выборы в России».</a:t>
                      </a:r>
                      <a:endParaRPr lang="ru-RU" sz="1400" dirty="0">
                        <a:sym typeface="+mn-ea"/>
                      </a:endParaRPr>
                    </a:p>
                    <a:p>
                      <a:pPr algn="just"/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ym typeface="+mn-ea"/>
                        </a:rPr>
                        <a:t>09:00</a:t>
                      </a:r>
                      <a:endParaRPr lang="ru-RU" sz="1400">
                        <a:sym typeface="+mn-ea"/>
                      </a:endParaRPr>
                    </a:p>
                    <a:p>
                      <a:pPr algn="ctr"/>
                      <a:r>
                        <a:rPr lang="ru-RU" sz="1400">
                          <a:sym typeface="+mn-ea"/>
                        </a:rPr>
                        <a:t>12:00</a:t>
                      </a:r>
                      <a:endParaRPr lang="ru-RU" sz="1400">
                        <a:sym typeface="+mn-ea"/>
                      </a:endParaRPr>
                    </a:p>
                    <a:p>
                      <a:pPr algn="ctr"/>
                      <a:endParaRPr lang="ru-RU" sz="1400">
                        <a:sym typeface="+mn-ea"/>
                      </a:endParaRPr>
                    </a:p>
                    <a:p>
                      <a:pPr algn="ctr"/>
                      <a:endParaRPr lang="ru-RU" sz="1400">
                        <a:sym typeface="+mn-ea"/>
                      </a:endParaRPr>
                    </a:p>
                  </a:txBody>
                  <a:tcPr/>
                </a:tc>
              </a:tr>
              <a:tr h="699135">
                <a:tc>
                  <a:txBody>
                    <a:bodyPr/>
                    <a:lstStyle/>
                    <a:p>
                      <a:pPr algn="ctr" defTabSz="914400"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defRPr/>
                      </a:pPr>
                      <a:r>
                        <a:rPr lang="ru-RU" sz="1400" b="1" spc="-10" dirty="0">
                          <a:solidFill>
                            <a:srgbClr val="231F20"/>
                          </a:solidFill>
                          <a:cs typeface="Calibri"/>
                        </a:rPr>
                        <a:t>04.09</a:t>
                      </a:r>
                      <a:endParaRPr lang="ru-RU" sz="1400" b="1" spc="-10" dirty="0">
                        <a:solidFill>
                          <a:srgbClr val="231F20"/>
                        </a:solidFill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Утренняя гимнастика для тела и настроения.</a:t>
                      </a:r>
                      <a:endParaRPr lang="ru-RU" sz="1400" dirty="0"/>
                    </a:p>
                    <a:p>
                      <a:r>
                        <a:rPr lang="ru-RU" sz="1400" dirty="0"/>
                        <a:t>Урок пенсионной грамотности.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/>
                        <a:t>09:00</a:t>
                      </a:r>
                      <a:endParaRPr lang="ru-RU" sz="1400"/>
                    </a:p>
                    <a:p>
                      <a:pPr algn="ctr"/>
                      <a:r>
                        <a:rPr lang="ru-RU" sz="1400"/>
                        <a:t>10:00</a:t>
                      </a:r>
                      <a:endParaRPr lang="ru-RU" sz="1400"/>
                    </a:p>
                  </a:txBody>
                  <a:tcPr/>
                </a:tc>
              </a:tr>
              <a:tr h="725805">
                <a:tc>
                  <a:txBody>
                    <a:bodyPr/>
                    <a:p>
                      <a:pPr algn="ctr" defTabSz="914400"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defRPr/>
                      </a:pPr>
                      <a:r>
                        <a:rPr lang="ru-RU" sz="1400" b="1" spc="-10" dirty="0">
                          <a:solidFill>
                            <a:srgbClr val="231F20"/>
                          </a:solidFill>
                          <a:cs typeface="Calibri"/>
                        </a:rPr>
                        <a:t>07.09</a:t>
                      </a:r>
                      <a:endParaRPr lang="ru-RU" sz="1400" b="1" spc="-10" dirty="0">
                        <a:solidFill>
                          <a:srgbClr val="231F20"/>
                        </a:solidFill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r>
                        <a:rPr lang="ru-RU" sz="1400" dirty="0"/>
                        <a:t>Утренняя гимнастика для тела и настроения.</a:t>
                      </a:r>
                      <a:endParaRPr lang="ru-RU" sz="1400" dirty="0"/>
                    </a:p>
                    <a:p>
                      <a:r>
                        <a:rPr lang="ru-RU" altLang="en-US" sz="1400" dirty="0">
                          <a:cs typeface="Calibri Light"/>
                          <a:sym typeface="+mn-ea"/>
                        </a:rPr>
                        <a:t>Участие в акции «Помощь УСВО».</a:t>
                      </a:r>
                      <a:endParaRPr lang="ru-RU" sz="1400" b="0" dirty="0">
                        <a:latin typeface="+mn-lt"/>
                        <a:cs typeface="Calibri Light"/>
                      </a:endParaRPr>
                    </a:p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p>
                      <a:pPr algn="ctr"/>
                      <a:r>
                        <a:rPr lang="ru-RU" sz="1400" dirty="0"/>
                        <a:t>09:00</a:t>
                      </a:r>
                      <a:endParaRPr lang="ru-RU" sz="1400" dirty="0"/>
                    </a:p>
                    <a:p>
                      <a:pPr algn="ctr"/>
                      <a:r>
                        <a:rPr lang="ru-RU" sz="1400" dirty="0"/>
                        <a:t>13:00</a:t>
                      </a:r>
                      <a:endParaRPr lang="ru-RU" sz="1400" dirty="0"/>
                    </a:p>
                  </a:txBody>
                  <a:tcPr/>
                </a:tc>
              </a:tr>
              <a:tr h="806450">
                <a:tc>
                  <a:txBody>
                    <a:bodyPr/>
                    <a:p>
                      <a:pPr algn="ctr" defTabSz="914400"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defRPr/>
                      </a:pPr>
                      <a:r>
                        <a:rPr lang="ru-RU" sz="1400" b="1" spc="-10" dirty="0">
                          <a:solidFill>
                            <a:srgbClr val="231F20"/>
                          </a:solidFill>
                          <a:cs typeface="Calibri"/>
                        </a:rPr>
                        <a:t>08.09</a:t>
                      </a:r>
                      <a:endParaRPr lang="ru-RU" sz="1400" b="1" spc="-10" dirty="0">
                        <a:solidFill>
                          <a:srgbClr val="231F20"/>
                        </a:solidFill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sym typeface="+mn-ea"/>
                        </a:rPr>
                        <a:t>Утренняя гимнастика для тела и настроения.</a:t>
                      </a:r>
                      <a:endParaRPr lang="ru-RU" sz="1400" dirty="0">
                        <a:sym typeface="+mn-ea"/>
                      </a:endParaRPr>
                    </a:p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sym typeface="+mn-ea"/>
                        </a:rPr>
                        <a:t>Встреча за шахматной доской и не только.</a:t>
                      </a:r>
                      <a:endParaRPr lang="ru-RU" sz="1400" dirty="0"/>
                    </a:p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p>
                      <a:pPr algn="ctr"/>
                      <a:r>
                        <a:rPr lang="ru-RU" sz="1400" dirty="0"/>
                        <a:t>09:00</a:t>
                      </a:r>
                      <a:endParaRPr lang="ru-RU" sz="1400" dirty="0"/>
                    </a:p>
                    <a:p>
                      <a:pPr algn="ctr"/>
                      <a:r>
                        <a:rPr lang="ru-RU" sz="1400" dirty="0"/>
                        <a:t>13:00</a:t>
                      </a:r>
                      <a:endParaRPr lang="ru-RU" sz="1400" dirty="0"/>
                    </a:p>
                  </a:txBody>
                  <a:tcPr/>
                </a:tc>
              </a:tr>
              <a:tr h="671830">
                <a:tc>
                  <a:txBody>
                    <a:bodyPr/>
                    <a:p>
                      <a:pPr algn="ctr" defTabSz="914400"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defRPr/>
                      </a:pPr>
                      <a:r>
                        <a:rPr lang="ru-RU" sz="1400" b="1" spc="-10" dirty="0">
                          <a:solidFill>
                            <a:srgbClr val="231F20"/>
                          </a:solidFill>
                          <a:cs typeface="Calibri"/>
                        </a:rPr>
                        <a:t>09.09</a:t>
                      </a:r>
                      <a:endParaRPr lang="ru-RU" sz="1400" b="1" spc="-10" dirty="0">
                        <a:solidFill>
                          <a:srgbClr val="231F20"/>
                        </a:solidFill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r>
                        <a:rPr lang="ru-RU" sz="1400" dirty="0"/>
                        <a:t>Утренняя гимнастика для тела и настроения.</a:t>
                      </a:r>
                      <a:endParaRPr lang="ru-RU" sz="1400" dirty="0"/>
                    </a:p>
                    <a:p>
                      <a:r>
                        <a:rPr lang="ru-RU" altLang="en-US" sz="1400" dirty="0">
                          <a:cs typeface="Calibri Light"/>
                          <a:sym typeface="+mn-ea"/>
                        </a:rPr>
                        <a:t>Нейрогимнастика.</a:t>
                      </a:r>
                      <a:endParaRPr lang="ru-RU" sz="1400" dirty="0"/>
                    </a:p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p>
                      <a:pPr algn="ctr"/>
                      <a:r>
                        <a:rPr lang="ru-RU" sz="1400" dirty="0"/>
                        <a:t>09:00</a:t>
                      </a:r>
                      <a:endParaRPr lang="ru-RU" sz="1400" dirty="0"/>
                    </a:p>
                    <a:p>
                      <a:pPr algn="ctr"/>
                      <a:r>
                        <a:rPr lang="ru-RU" sz="1400" dirty="0"/>
                        <a:t>10:00</a:t>
                      </a:r>
                      <a:endParaRPr lang="ru-RU" sz="1400" dirty="0"/>
                    </a:p>
                    <a:p>
                      <a:pPr algn="ctr"/>
                      <a:r>
                        <a:rPr lang="ru-RU" sz="1400" dirty="0"/>
                        <a:t>13:00</a:t>
                      </a:r>
                      <a:endParaRPr lang="ru-RU" sz="1400" dirty="0"/>
                    </a:p>
                  </a:txBody>
                  <a:tcPr/>
                </a:tc>
              </a:tr>
              <a:tr h="772795">
                <a:tc>
                  <a:txBody>
                    <a:bodyPr/>
                    <a:p>
                      <a:pPr algn="ctr" defTabSz="914400"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defRPr/>
                      </a:pPr>
                      <a:r>
                        <a:rPr lang="ru-RU" sz="1400" b="1" spc="-10" dirty="0">
                          <a:solidFill>
                            <a:srgbClr val="231F20"/>
                          </a:solidFill>
                          <a:cs typeface="Calibri"/>
                        </a:rPr>
                        <a:t>10.09</a:t>
                      </a:r>
                      <a:endParaRPr lang="ru-RU" sz="1400" b="1" spc="-10" dirty="0">
                        <a:solidFill>
                          <a:srgbClr val="231F20"/>
                        </a:solidFill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r>
                        <a:rPr lang="ru-RU" sz="1400" dirty="0"/>
                        <a:t>Утренняя гимнастика для тела и настроения.</a:t>
                      </a:r>
                      <a:endParaRPr lang="ru-RU" sz="1400" dirty="0"/>
                    </a:p>
                    <a:p>
                      <a:r>
                        <a:rPr lang="ru-RU" sz="1400" dirty="0">
                          <a:sym typeface="+mn-ea"/>
                        </a:rPr>
                        <a:t>Встреча за шахматной доской и не только.</a:t>
                      </a:r>
                      <a:endParaRPr lang="ru-RU" sz="1400" dirty="0"/>
                    </a:p>
                    <a:p>
                      <a:endParaRPr lang="ru-RU" altLang="en-US" sz="1400" b="0" dirty="0">
                        <a:latin typeface="+mn-lt"/>
                        <a:cs typeface="Calibri Light"/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/>
                      <a:r>
                        <a:rPr lang="ru-RU" sz="1400" dirty="0"/>
                        <a:t>09:00</a:t>
                      </a:r>
                      <a:endParaRPr lang="ru-RU" sz="1400" dirty="0"/>
                    </a:p>
                    <a:p>
                      <a:pPr algn="ctr"/>
                      <a:r>
                        <a:rPr lang="ru-RU" sz="1400" dirty="0"/>
                        <a:t>13:00</a:t>
                      </a:r>
                      <a:endParaRPr lang="ru-RU" sz="14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p>
                      <a:pPr algn="ctr" defTabSz="914400"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en-US" sz="1400" b="1" spc="-10" dirty="0">
                          <a:solidFill>
                            <a:srgbClr val="231F20"/>
                          </a:solidFill>
                          <a:cs typeface="Calibri"/>
                        </a:rPr>
                        <a:t>11.09</a:t>
                      </a:r>
                      <a:endParaRPr lang="ru-RU" altLang="en-US" sz="1400" b="1" spc="-10" dirty="0">
                        <a:solidFill>
                          <a:srgbClr val="231F20"/>
                        </a:solidFill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sz="1400" dirty="0">
                          <a:sym typeface="+mn-ea"/>
                        </a:rPr>
                        <a:t>Утренняя гимнастика для тела и настроения.</a:t>
                      </a:r>
                      <a:endParaRPr lang="ru-RU" sz="1400" dirty="0">
                        <a:sym typeface="+mn-ea"/>
                      </a:endParaRPr>
                    </a:p>
                    <a:p>
                      <a:pPr>
                        <a:buNone/>
                      </a:pPr>
                      <a:r>
                        <a:rPr lang="ru-RU" altLang="en-US" sz="1400" dirty="0"/>
                        <a:t>Музыкальная гостиная «Звучала музыка с экрана».</a:t>
                      </a:r>
                      <a:endParaRPr lang="ru-RU" altLang="en-US" sz="1400" dirty="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400" dirty="0"/>
                        <a:t>09:00</a:t>
                      </a:r>
                      <a:endParaRPr lang="ru-RU" altLang="en-US" sz="1400" dirty="0"/>
                    </a:p>
                    <a:p>
                      <a:pPr algn="ctr">
                        <a:buNone/>
                      </a:pPr>
                      <a:r>
                        <a:rPr lang="ru-RU" altLang="en-US" sz="1400" dirty="0"/>
                        <a:t>13:00</a:t>
                      </a:r>
                      <a:endParaRPr lang="ru-RU" altLang="en-US" sz="1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272989" y="8318690"/>
            <a:ext cx="1147890" cy="132842"/>
            <a:chOff x="644464" y="8176450"/>
            <a:chExt cx="1147890" cy="132842"/>
          </a:xfrm>
        </p:grpSpPr>
        <p:pic>
          <p:nvPicPr>
            <p:cNvPr id="36" name="object 36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8" name="object 3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3" name="Прямоугольник: скругленные углы 2"/>
          <p:cNvSpPr/>
          <p:nvPr/>
        </p:nvSpPr>
        <p:spPr>
          <a:xfrm>
            <a:off x="6323965" y="9724390"/>
            <a:ext cx="819150" cy="85852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6323967" y="80137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32105" y="400050"/>
          <a:ext cx="7056120" cy="90189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4090"/>
                <a:gridCol w="4512310"/>
                <a:gridCol w="1569720"/>
              </a:tblGrid>
              <a:tr h="70929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500" dirty="0">
                          <a:latin typeface="+mn-lt"/>
                        </a:rPr>
                        <a:t>Дата </a:t>
                      </a:r>
                      <a:endParaRPr lang="ru-RU" sz="15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500" dirty="0">
                          <a:latin typeface="+mn-lt"/>
                        </a:rPr>
                        <a:t>Мероприятие</a:t>
                      </a:r>
                      <a:endParaRPr lang="ru-RU" sz="15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500" dirty="0">
                          <a:latin typeface="+mn-lt"/>
                        </a:rPr>
                        <a:t>Время</a:t>
                      </a:r>
                      <a:endParaRPr lang="ru-RU" sz="1500" dirty="0">
                        <a:latin typeface="+mn-lt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500" dirty="0">
                          <a:latin typeface="+mn-lt"/>
                        </a:rPr>
                        <a:t>начала</a:t>
                      </a:r>
                      <a:endParaRPr lang="ru-RU" sz="1500" dirty="0">
                        <a:latin typeface="+mn-lt"/>
                      </a:endParaRPr>
                    </a:p>
                  </a:txBody>
                  <a:tcPr/>
                </a:tc>
              </a:tr>
              <a:tr h="650240">
                <a:tc>
                  <a:txBody>
                    <a:bodyPr/>
                    <a:p>
                      <a:pPr algn="ctr" defTabSz="914400"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en-US" sz="1400" b="1" spc="-10" dirty="0">
                          <a:solidFill>
                            <a:srgbClr val="231F20"/>
                          </a:solidFill>
                          <a:cs typeface="Calibri"/>
                        </a:rPr>
                        <a:t>14.09</a:t>
                      </a:r>
                      <a:endParaRPr lang="ru-RU" altLang="en-US" sz="1400" b="1" spc="-10" dirty="0">
                        <a:solidFill>
                          <a:srgbClr val="231F20"/>
                        </a:solidFill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sz="1400" dirty="0">
                          <a:cs typeface="Calibri Light"/>
                          <a:sym typeface="+mn-ea"/>
                        </a:rPr>
                        <a:t>Утренняя гимнастика для тела и настроения.</a:t>
                      </a:r>
                      <a:endParaRPr lang="ru-RU" sz="1400" b="0" dirty="0">
                        <a:latin typeface="+mn-lt"/>
                        <a:cs typeface="Calibri Light"/>
                      </a:endParaRPr>
                    </a:p>
                    <a:p>
                      <a:pPr>
                        <a:buNone/>
                      </a:pPr>
                      <a:r>
                        <a:rPr lang="ru-RU" altLang="en-US" sz="1400" dirty="0"/>
                        <a:t>Урок компьютерной грамотности.</a:t>
                      </a:r>
                      <a:endParaRPr lang="ru-RU" altLang="en-US" sz="1400" dirty="0"/>
                    </a:p>
                    <a:p>
                      <a:pPr>
                        <a:buNone/>
                      </a:pPr>
                      <a:r>
                        <a:rPr lang="ru-RU" altLang="en-US" sz="1400" dirty="0">
                          <a:cs typeface="Calibri Light"/>
                          <a:sym typeface="+mn-ea"/>
                        </a:rPr>
                        <a:t>Встреча за шахматной доской и не только.</a:t>
                      </a:r>
                      <a:endParaRPr lang="ru-RU" altLang="en-US" sz="1400" b="0" dirty="0">
                        <a:latin typeface="+mn-lt"/>
                        <a:cs typeface="Calibri Light"/>
                        <a:sym typeface="+mn-ea"/>
                      </a:endParaRPr>
                    </a:p>
                    <a:p>
                      <a:pPr>
                        <a:buNone/>
                      </a:pPr>
                      <a:endParaRPr lang="ru-RU" altLang="en-US" sz="1400" dirty="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400" dirty="0"/>
                        <a:t>09:00</a:t>
                      </a:r>
                      <a:endParaRPr lang="ru-RU" altLang="en-US" sz="1400" dirty="0"/>
                    </a:p>
                    <a:p>
                      <a:pPr algn="ctr">
                        <a:buNone/>
                      </a:pPr>
                      <a:r>
                        <a:rPr lang="ru-RU" altLang="en-US" sz="1400" dirty="0"/>
                        <a:t>10:00</a:t>
                      </a:r>
                      <a:endParaRPr lang="ru-RU" altLang="en-US" sz="1400" dirty="0"/>
                    </a:p>
                    <a:p>
                      <a:pPr algn="ctr">
                        <a:buNone/>
                      </a:pPr>
                      <a:r>
                        <a:rPr lang="ru-RU" altLang="en-US" sz="1400" dirty="0"/>
                        <a:t>13:00</a:t>
                      </a:r>
                      <a:endParaRPr lang="ru-RU" altLang="en-US" sz="1400" dirty="0"/>
                    </a:p>
                  </a:txBody>
                  <a:tcPr/>
                </a:tc>
              </a:tr>
              <a:tr h="936625">
                <a:tc>
                  <a:txBody>
                    <a:bodyPr/>
                    <a:p>
                      <a:pPr algn="ctr" defTabSz="914400"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spc="-10" dirty="0">
                          <a:solidFill>
                            <a:srgbClr val="231F20"/>
                          </a:solidFill>
                          <a:cs typeface="Calibri"/>
                          <a:sym typeface="+mn-ea"/>
                        </a:rPr>
                        <a:t>15.09</a:t>
                      </a:r>
                      <a:endParaRPr lang="ru-RU" altLang="en-US" sz="1400" b="1" spc="-10" dirty="0">
                        <a:solidFill>
                          <a:srgbClr val="231F20"/>
                        </a:solidFill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cs typeface="Calibri Light"/>
                          <a:sym typeface="+mn-ea"/>
                        </a:rPr>
                        <a:t>Утренняя гимнастика для тела и настроения.</a:t>
                      </a:r>
                      <a:endParaRPr lang="ru-RU" sz="1400" dirty="0">
                        <a:cs typeface="Calibri Light"/>
                        <a:sym typeface="+mn-ea"/>
                      </a:endParaRPr>
                    </a:p>
                    <a:p>
                      <a:pPr>
                        <a:buNone/>
                      </a:pPr>
                      <a:r>
                        <a:rPr lang="ru-RU" altLang="en-US" sz="1400" dirty="0"/>
                        <a:t>Клуб общения читателей «В кругу друзей».</a:t>
                      </a:r>
                      <a:endParaRPr lang="ru-RU" altLang="en-US" sz="1400" dirty="0"/>
                    </a:p>
                  </a:txBody>
                  <a:tcPr/>
                </a:tc>
                <a:tc>
                  <a:txBody>
                    <a:bodyPr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spc="-10" dirty="0">
                          <a:solidFill>
                            <a:srgbClr val="231F20"/>
                          </a:solidFill>
                          <a:cs typeface="Calibri"/>
                          <a:sym typeface="+mn-ea"/>
                        </a:rPr>
                        <a:t>09:00</a:t>
                      </a:r>
                      <a:endParaRPr lang="ru-RU" sz="1400" b="0" spc="-10" dirty="0">
                        <a:solidFill>
                          <a:srgbClr val="231F20"/>
                        </a:solidFill>
                        <a:latin typeface="+mn-lt"/>
                        <a:cs typeface="Calibri"/>
                        <a:sym typeface="+mn-ea"/>
                      </a:endParaRP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spc="-10" dirty="0">
                          <a:solidFill>
                            <a:srgbClr val="231F20"/>
                          </a:solidFill>
                          <a:latin typeface="+mn-lt"/>
                          <a:cs typeface="Calibri"/>
                          <a:sym typeface="+mn-ea"/>
                        </a:rPr>
                        <a:t>15:00</a:t>
                      </a:r>
                      <a:endParaRPr lang="ru-RU" sz="1400" b="0" spc="-10" dirty="0">
                        <a:solidFill>
                          <a:srgbClr val="231F20"/>
                        </a:solidFill>
                        <a:latin typeface="+mn-lt"/>
                        <a:cs typeface="Calibri"/>
                        <a:sym typeface="+mn-ea"/>
                      </a:endParaRPr>
                    </a:p>
                    <a:p>
                      <a:pPr algn="ctr">
                        <a:buNone/>
                      </a:pPr>
                      <a:endParaRPr lang="ru-RU" altLang="en-US" sz="1400" dirty="0"/>
                    </a:p>
                  </a:txBody>
                  <a:tcPr/>
                </a:tc>
              </a:tr>
              <a:tr h="936625">
                <a:tc>
                  <a:txBody>
                    <a:bodyPr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spc="-10" dirty="0">
                          <a:solidFill>
                            <a:srgbClr val="231F20"/>
                          </a:solidFill>
                          <a:cs typeface="Calibri"/>
                          <a:sym typeface="+mn-ea"/>
                        </a:rPr>
                        <a:t>16.09</a:t>
                      </a:r>
                      <a:endParaRPr lang="ru-RU" sz="1400" b="1" spc="-10" dirty="0">
                        <a:solidFill>
                          <a:srgbClr val="231F20"/>
                        </a:solidFill>
                        <a:latin typeface="+mn-lt"/>
                        <a:cs typeface="Calibri"/>
                      </a:endParaRP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spc="-10" dirty="0">
                        <a:solidFill>
                          <a:srgbClr val="231F20"/>
                        </a:solidFill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cs typeface="Calibri Light"/>
                          <a:sym typeface="+mn-ea"/>
                        </a:rPr>
                        <a:t>Утренняя гимнастика для тела и настроения.</a:t>
                      </a:r>
                      <a:endParaRPr lang="ru-RU" sz="1400" b="0" dirty="0">
                        <a:latin typeface="+mn-lt"/>
                        <a:cs typeface="Calibri Light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cs typeface="Calibri Light"/>
                          <a:sym typeface="+mn-ea"/>
                        </a:rPr>
                        <a:t>Нейрогимнастика.</a:t>
                      </a:r>
                      <a:endParaRPr lang="ru-RU" sz="1400" dirty="0">
                        <a:cs typeface="Calibri Light"/>
                        <a:sym typeface="+mn-ea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en-US" sz="1400" dirty="0">
                          <a:cs typeface="Calibri Light"/>
                          <a:sym typeface="+mn-ea"/>
                        </a:rPr>
                        <a:t>Встреча за шахматной доской и не только.</a:t>
                      </a:r>
                      <a:endParaRPr lang="ru-RU" altLang="en-US" sz="1400" b="0" dirty="0">
                        <a:latin typeface="+mn-lt"/>
                        <a:cs typeface="Calibri Light"/>
                        <a:sym typeface="+mn-ea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dirty="0">
                        <a:latin typeface="+mn-lt"/>
                        <a:cs typeface="Calibri Light"/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/>
                      <a:r>
                        <a:rPr lang="ru-RU" sz="1400" dirty="0">
                          <a:sym typeface="+mn-ea"/>
                        </a:rPr>
                        <a:t>09:00</a:t>
                      </a:r>
                      <a:endParaRPr lang="ru-RU" sz="1400" b="0" dirty="0">
                        <a:latin typeface="+mn-lt"/>
                      </a:endParaRPr>
                    </a:p>
                    <a:p>
                      <a:pPr algn="ctr"/>
                      <a:r>
                        <a:rPr lang="ru-RU" sz="1400" dirty="0">
                          <a:sym typeface="+mn-ea"/>
                        </a:rPr>
                        <a:t>10:00</a:t>
                      </a:r>
                      <a:endParaRPr lang="ru-RU" sz="1400" dirty="0">
                        <a:sym typeface="+mn-ea"/>
                      </a:endParaRPr>
                    </a:p>
                    <a:p>
                      <a:pPr algn="ctr"/>
                      <a:r>
                        <a:rPr lang="ru-RU" sz="1400" dirty="0">
                          <a:sym typeface="+mn-ea"/>
                        </a:rPr>
                        <a:t>13:00</a:t>
                      </a:r>
                      <a:endParaRPr lang="ru-RU" sz="1400" b="0" dirty="0">
                        <a:latin typeface="+mn-lt"/>
                      </a:endParaRP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spc="-10" dirty="0">
                        <a:solidFill>
                          <a:srgbClr val="231F20"/>
                        </a:solidFill>
                        <a:latin typeface="+mn-lt"/>
                        <a:cs typeface="Calibri"/>
                      </a:endParaRPr>
                    </a:p>
                  </a:txBody>
                  <a:tcPr/>
                </a:tc>
              </a:tr>
              <a:tr h="731520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en-US" sz="1400" b="1" spc="-10" dirty="0">
                          <a:solidFill>
                            <a:srgbClr val="231F20"/>
                          </a:solidFill>
                          <a:cs typeface="Calibri"/>
                          <a:sym typeface="+mn-ea"/>
                        </a:rPr>
                        <a:t>17.09</a:t>
                      </a:r>
                      <a:endParaRPr lang="ru-RU" sz="1400" b="1" spc="-10" dirty="0">
                        <a:solidFill>
                          <a:srgbClr val="231F20"/>
                        </a:solidFill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sym typeface="+mn-ea"/>
                        </a:rPr>
                        <a:t>Утренняя гимнастика для тела и настроения.</a:t>
                      </a:r>
                      <a:endParaRPr lang="ru-RU" sz="1400" dirty="0">
                        <a:sym typeface="+mn-ea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en-US" sz="1400" b="0" dirty="0">
                          <a:latin typeface="+mn-lt"/>
                          <a:cs typeface="Calibri Light"/>
                          <a:sym typeface="+mn-ea"/>
                        </a:rPr>
                        <a:t>Беседа с психологом.</a:t>
                      </a:r>
                      <a:endParaRPr lang="ru-RU" altLang="en-US" sz="1400" b="0" dirty="0">
                        <a:latin typeface="+mn-lt"/>
                        <a:cs typeface="Calibri Light"/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altLang="en-US" sz="1400" dirty="0">
                          <a:sym typeface="+mn-ea"/>
                        </a:rPr>
                        <a:t>09:00</a:t>
                      </a:r>
                      <a:endParaRPr lang="ru-RU" altLang="en-US" sz="1400" b="0" dirty="0">
                        <a:latin typeface="+mn-lt"/>
                      </a:endParaRPr>
                    </a:p>
                    <a:p>
                      <a:pPr algn="ctr">
                        <a:buNone/>
                      </a:pPr>
                      <a:r>
                        <a:rPr lang="ru-RU" altLang="en-US" sz="1400" dirty="0">
                          <a:sym typeface="+mn-ea"/>
                        </a:rPr>
                        <a:t>13:00</a:t>
                      </a:r>
                      <a:endParaRPr lang="ru-RU" altLang="en-US" sz="1400" b="0" dirty="0">
                        <a:latin typeface="+mn-lt"/>
                      </a:endParaRPr>
                    </a:p>
                    <a:p>
                      <a:pPr algn="ctr"/>
                      <a:endParaRPr lang="ru-RU" sz="1400" b="0" dirty="0">
                        <a:latin typeface="+mn-lt"/>
                      </a:endParaRPr>
                    </a:p>
                  </a:txBody>
                  <a:tcPr/>
                </a:tc>
              </a:tr>
              <a:tr h="944880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en-US" sz="1400" b="1" spc="-10" dirty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18.09</a:t>
                      </a:r>
                      <a:endParaRPr lang="ru-RU" altLang="en-US" sz="1400" b="1" spc="-10" dirty="0">
                        <a:solidFill>
                          <a:srgbClr val="231F20"/>
                        </a:solidFill>
                        <a:latin typeface="+mn-lt"/>
                        <a:cs typeface="Calibri"/>
                      </a:endParaRP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altLang="en-US" sz="1400" b="1" spc="-10" dirty="0">
                        <a:solidFill>
                          <a:srgbClr val="231F20"/>
                        </a:solidFill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en-US" sz="1400" dirty="0">
                          <a:cs typeface="Calibri Light"/>
                          <a:sym typeface="+mn-ea"/>
                        </a:rPr>
                        <a:t>Утренняя гимнастика для тела и настроения.</a:t>
                      </a:r>
                      <a:endParaRPr lang="ru-RU" altLang="en-US" sz="1400" b="0" dirty="0">
                        <a:latin typeface="+mn-lt"/>
                        <a:cs typeface="Calibri Light"/>
                        <a:sym typeface="+mn-ea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en-US" sz="1400" dirty="0">
                          <a:cs typeface="Calibri Light"/>
                          <a:sym typeface="+mn-ea"/>
                        </a:rPr>
                        <a:t>Встреча за шахматной доской и не только.</a:t>
                      </a:r>
                      <a:endParaRPr lang="ru-RU" altLang="en-US" sz="1400" b="0" dirty="0">
                        <a:latin typeface="+mn-lt"/>
                        <a:cs typeface="Calibri Light"/>
                        <a:sym typeface="+mn-ea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dirty="0">
                          <a:latin typeface="+mn-lt"/>
                          <a:cs typeface="Calibri Light"/>
                        </a:rPr>
                        <a:t>Мастер-класс плетение из бусин.</a:t>
                      </a:r>
                      <a:endParaRPr lang="ru-RU" sz="1400" b="0" dirty="0">
                        <a:latin typeface="+mn-lt"/>
                        <a:cs typeface="Calibri Light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altLang="en-US" sz="1400" b="0" dirty="0">
                        <a:latin typeface="+mn-lt"/>
                        <a:cs typeface="Calibri Light"/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altLang="en-US" sz="1400" dirty="0">
                          <a:sym typeface="+mn-ea"/>
                        </a:rPr>
                        <a:t>09:00</a:t>
                      </a:r>
                      <a:endParaRPr lang="ru-RU" altLang="en-US" sz="1400" dirty="0">
                        <a:sym typeface="+mn-ea"/>
                      </a:endParaRPr>
                    </a:p>
                    <a:p>
                      <a:pPr algn="ctr">
                        <a:buNone/>
                      </a:pPr>
                      <a:r>
                        <a:rPr lang="ru-RU" altLang="en-US" sz="1400" dirty="0">
                          <a:sym typeface="+mn-ea"/>
                        </a:rPr>
                        <a:t>10:00</a:t>
                      </a:r>
                      <a:endParaRPr lang="ru-RU" altLang="en-US" sz="1400" b="0" dirty="0">
                        <a:latin typeface="+mn-lt"/>
                      </a:endParaRPr>
                    </a:p>
                    <a:p>
                      <a:pPr algn="ctr">
                        <a:buNone/>
                      </a:pPr>
                      <a:r>
                        <a:rPr lang="ru-RU" altLang="en-US" sz="1400" b="0" dirty="0">
                          <a:latin typeface="+mn-lt"/>
                        </a:rPr>
                        <a:t>13:00</a:t>
                      </a:r>
                      <a:endParaRPr lang="ru-RU" altLang="en-US" sz="1400" b="0" dirty="0">
                        <a:latin typeface="+mn-lt"/>
                      </a:endParaRPr>
                    </a:p>
                  </a:txBody>
                  <a:tcPr/>
                </a:tc>
              </a:tr>
              <a:tr h="796290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spc="-10" dirty="0">
                          <a:solidFill>
                            <a:srgbClr val="231F20"/>
                          </a:solidFill>
                          <a:cs typeface="Calibri"/>
                          <a:sym typeface="+mn-ea"/>
                        </a:rPr>
                        <a:t>21.09</a:t>
                      </a:r>
                      <a:endParaRPr lang="ru-RU" altLang="en-US" sz="1400" b="1" spc="-10" dirty="0">
                        <a:solidFill>
                          <a:srgbClr val="231F20"/>
                        </a:solidFill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sym typeface="+mn-ea"/>
                        </a:rPr>
                        <a:t>Утренняя гимнастика для тела и настроения.</a:t>
                      </a:r>
                      <a:endParaRPr lang="ru-RU" sz="1400" dirty="0"/>
                    </a:p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en-US" sz="1400" b="0" dirty="0">
                          <a:latin typeface="+mn-lt"/>
                          <a:cs typeface="Calibri Light"/>
                        </a:rPr>
                        <a:t>Клуб полезных советов.</a:t>
                      </a:r>
                      <a:endParaRPr lang="ru-RU" altLang="en-US" sz="1400" b="0" dirty="0">
                        <a:latin typeface="+mn-lt"/>
                        <a:cs typeface="Calibri Light"/>
                      </a:endParaRPr>
                    </a:p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en-US" sz="1400" dirty="0">
                          <a:cs typeface="Calibri Light"/>
                          <a:sym typeface="+mn-ea"/>
                        </a:rPr>
                        <a:t>Участие в акции «Помощь УСВО».</a:t>
                      </a:r>
                      <a:endParaRPr lang="ru-RU" sz="1400" b="0" dirty="0">
                        <a:latin typeface="+mn-lt"/>
                        <a:cs typeface="Calibri Light"/>
                      </a:endParaRPr>
                    </a:p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altLang="en-US" sz="14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ym typeface="+mn-ea"/>
                        </a:rPr>
                        <a:t>09:00</a:t>
                      </a:r>
                      <a:endParaRPr lang="ru-RU" sz="1400"/>
                    </a:p>
                    <a:p>
                      <a:pPr algn="ctr"/>
                      <a:r>
                        <a:rPr lang="ru-RU" sz="1400">
                          <a:sym typeface="+mn-ea"/>
                        </a:rPr>
                        <a:t>10:00</a:t>
                      </a:r>
                      <a:endParaRPr lang="ru-RU" sz="1400">
                        <a:sym typeface="+mn-ea"/>
                      </a:endParaRPr>
                    </a:p>
                    <a:p>
                      <a:pPr algn="ctr"/>
                      <a:r>
                        <a:rPr lang="ru-RU" sz="1400">
                          <a:sym typeface="+mn-ea"/>
                        </a:rPr>
                        <a:t>13:00</a:t>
                      </a:r>
                      <a:endParaRPr lang="ru-RU" sz="1400"/>
                    </a:p>
                    <a:p>
                      <a:pPr algn="ctr">
                        <a:buNone/>
                      </a:pPr>
                      <a:endParaRPr lang="ru-RU" altLang="en-US" sz="1400" b="0" dirty="0">
                        <a:latin typeface="+mn-lt"/>
                      </a:endParaRPr>
                    </a:p>
                  </a:txBody>
                  <a:tcPr/>
                </a:tc>
              </a:tr>
              <a:tr h="658495">
                <a:tc>
                  <a:txBody>
                    <a:bodyPr/>
                    <a:p>
                      <a:pPr marL="0" marR="0" lvl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en-US" sz="1400" b="1" spc="-10" dirty="0">
                          <a:solidFill>
                            <a:srgbClr val="231F20"/>
                          </a:solidFill>
                          <a:cs typeface="Calibri"/>
                          <a:sym typeface="+mn-ea"/>
                        </a:rPr>
                        <a:t>22.09</a:t>
                      </a:r>
                      <a:endParaRPr lang="ru-RU" sz="1400" b="1" spc="-10" dirty="0">
                        <a:solidFill>
                          <a:srgbClr val="231F20"/>
                        </a:solidFill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sym typeface="+mn-ea"/>
                        </a:rPr>
                        <a:t>Утренняя гимнастика для тела и настроения.</a:t>
                      </a:r>
                      <a:endParaRPr lang="ru-RU" sz="1400" dirty="0">
                        <a:sym typeface="+mn-ea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sym typeface="+mn-ea"/>
                        </a:rPr>
                        <a:t>Урок финансовой грамотности.</a:t>
                      </a:r>
                      <a:endParaRPr lang="ru-RU" sz="1400" dirty="0">
                        <a:sym typeface="+mn-ea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en-US" sz="1400" dirty="0">
                          <a:cs typeface="Calibri Light"/>
                          <a:sym typeface="+mn-ea"/>
                        </a:rPr>
                        <a:t>Встреча за шахматной доской и не только.</a:t>
                      </a:r>
                      <a:endParaRPr lang="ru-RU" altLang="en-US" sz="1400" b="0" dirty="0">
                        <a:latin typeface="+mn-lt"/>
                        <a:cs typeface="Calibri Light"/>
                        <a:sym typeface="+mn-ea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en-US" sz="1400" spc="-10" dirty="0">
                          <a:solidFill>
                            <a:srgbClr val="231F20"/>
                          </a:solidFill>
                          <a:cs typeface="Calibri"/>
                          <a:sym typeface="+mn-ea"/>
                        </a:rPr>
                        <a:t>9:00</a:t>
                      </a:r>
                      <a:endParaRPr lang="ru-RU" altLang="en-US" sz="1400" b="0" spc="-10" dirty="0">
                        <a:solidFill>
                          <a:srgbClr val="231F20"/>
                        </a:solidFill>
                        <a:latin typeface="+mn-lt"/>
                        <a:cs typeface="Calibri"/>
                      </a:endParaRP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en-US" sz="1400" spc="-10" dirty="0">
                          <a:solidFill>
                            <a:srgbClr val="231F20"/>
                          </a:solidFill>
                          <a:cs typeface="Calibri"/>
                          <a:sym typeface="+mn-ea"/>
                        </a:rPr>
                        <a:t>10:00</a:t>
                      </a:r>
                      <a:endParaRPr lang="ru-RU" altLang="en-US" sz="1400" spc="-10" dirty="0">
                        <a:solidFill>
                          <a:srgbClr val="231F20"/>
                        </a:solidFill>
                        <a:cs typeface="Calibri"/>
                        <a:sym typeface="+mn-ea"/>
                      </a:endParaRP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/>
                        <a:t>13:00</a:t>
                      </a:r>
                      <a:endParaRPr lang="ru-RU" sz="1400"/>
                    </a:p>
                  </a:txBody>
                  <a:tcPr/>
                </a:tc>
              </a:tr>
              <a:tr h="731520">
                <a:tc>
                  <a:txBody>
                    <a:bodyPr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spc="-10" dirty="0">
                          <a:solidFill>
                            <a:srgbClr val="231F20"/>
                          </a:solidFill>
                          <a:cs typeface="Calibri"/>
                          <a:sym typeface="+mn-ea"/>
                        </a:rPr>
                        <a:t>23.09</a:t>
                      </a:r>
                      <a:endParaRPr lang="ru-RU" sz="1400" b="1" spc="-10" dirty="0">
                        <a:solidFill>
                          <a:srgbClr val="231F20"/>
                        </a:solidFill>
                        <a:cs typeface="Calibri"/>
                      </a:endParaRP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altLang="en-US" sz="1400" b="1" spc="-10" dirty="0">
                        <a:solidFill>
                          <a:srgbClr val="231F20"/>
                        </a:solidFill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en-US" sz="1400" dirty="0">
                          <a:cs typeface="Calibri Light"/>
                          <a:sym typeface="+mn-ea"/>
                        </a:rPr>
                        <a:t>Утренняя гимнастика для тела и настроения.</a:t>
                      </a:r>
                      <a:endParaRPr lang="ru-RU" altLang="en-US" sz="1400" dirty="0">
                        <a:cs typeface="Calibri Light"/>
                        <a:sym typeface="+mn-ea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cs typeface="Calibri Light"/>
                          <a:sym typeface="+mn-ea"/>
                        </a:rPr>
                        <a:t>Нейрогимнастика</a:t>
                      </a:r>
                      <a:endParaRPr lang="ru-RU" sz="1400" b="0" dirty="0">
                        <a:latin typeface="+mn-lt"/>
                        <a:cs typeface="Calibri Light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altLang="en-US" sz="1400" b="0" dirty="0">
                        <a:latin typeface="+mn-lt"/>
                        <a:cs typeface="Calibri Light"/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/>
                      <a:r>
                        <a:rPr lang="ru-RU" sz="1400" dirty="0">
                          <a:sym typeface="+mn-ea"/>
                        </a:rPr>
                        <a:t>9:00</a:t>
                      </a:r>
                      <a:endParaRPr lang="ru-RU" sz="1400" dirty="0"/>
                    </a:p>
                    <a:p>
                      <a:pPr algn="ctr"/>
                      <a:r>
                        <a:rPr lang="ru-RU" sz="1400" dirty="0">
                          <a:sym typeface="+mn-ea"/>
                        </a:rPr>
                        <a:t>13:00</a:t>
                      </a:r>
                      <a:endParaRPr lang="ru-RU" sz="1400" dirty="0"/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altLang="en-US" sz="1400" b="0" spc="-10" dirty="0">
                        <a:solidFill>
                          <a:srgbClr val="231F20"/>
                        </a:solidFill>
                        <a:latin typeface="+mn-lt"/>
                        <a:cs typeface="Calibri"/>
                      </a:endParaRPr>
                    </a:p>
                  </a:txBody>
                  <a:tcPr/>
                </a:tc>
              </a:tr>
              <a:tr h="731520">
                <a:tc>
                  <a:txBody>
                    <a:bodyPr/>
                    <a:p>
                      <a:pPr algn="ctr" defTabSz="914400"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defRPr/>
                      </a:pPr>
                      <a:r>
                        <a:rPr lang="ru-RU" altLang="en-US" sz="1400" b="1" spc="-10" dirty="0">
                          <a:solidFill>
                            <a:srgbClr val="231F20"/>
                          </a:solidFill>
                          <a:cs typeface="Calibri"/>
                          <a:sym typeface="+mn-ea"/>
                        </a:rPr>
                        <a:t>24.09</a:t>
                      </a:r>
                      <a:endParaRPr lang="ru-RU" altLang="en-US" sz="1400" b="1" spc="-10" dirty="0">
                        <a:solidFill>
                          <a:srgbClr val="231F20"/>
                        </a:solidFill>
                        <a:cs typeface="Calibri"/>
                      </a:endParaRPr>
                    </a:p>
                    <a:p>
                      <a:pPr algn="ctr" defTabSz="914400"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defRPr/>
                      </a:pPr>
                      <a:endParaRPr lang="ru-RU" sz="1400" b="1" spc="-10" dirty="0">
                        <a:solidFill>
                          <a:srgbClr val="231F20"/>
                        </a:solidFill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en-US" sz="1400" dirty="0">
                          <a:cs typeface="Calibri Light"/>
                          <a:sym typeface="+mn-ea"/>
                        </a:rPr>
                        <a:t>Утренняя гимнастика для тела и настроения.</a:t>
                      </a:r>
                      <a:endParaRPr lang="ru-RU" altLang="en-US" sz="1400" dirty="0">
                        <a:cs typeface="Calibri Light"/>
                        <a:sym typeface="+mn-ea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en-US" sz="1400" dirty="0">
                          <a:cs typeface="Calibri Light"/>
                          <a:sym typeface="+mn-ea"/>
                        </a:rPr>
                        <a:t>Встреча за шахматной доской и не только.</a:t>
                      </a:r>
                      <a:endParaRPr lang="ru-RU" altLang="en-US" sz="1400" b="0" dirty="0">
                        <a:latin typeface="+mn-lt"/>
                        <a:cs typeface="Calibri Light"/>
                        <a:sym typeface="+mn-ea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400" dirty="0">
                          <a:sym typeface="+mn-ea"/>
                        </a:rPr>
                        <a:t>9:00</a:t>
                      </a:r>
                      <a:endParaRPr lang="ru-RU" altLang="en-US" sz="1400" dirty="0"/>
                    </a:p>
                    <a:p>
                      <a:pPr algn="ctr">
                        <a:buNone/>
                      </a:pPr>
                      <a:r>
                        <a:rPr lang="ru-RU" altLang="en-US" sz="1400" dirty="0">
                          <a:sym typeface="+mn-ea"/>
                        </a:rPr>
                        <a:t>13:00</a:t>
                      </a:r>
                      <a:endParaRPr lang="ru-RU" altLang="en-US" sz="1400" dirty="0"/>
                    </a:p>
                    <a:p>
                      <a:pPr algn="ctr"/>
                      <a:endParaRPr lang="ru-RU" sz="1400" dirty="0"/>
                    </a:p>
                  </a:txBody>
                  <a:tcPr/>
                </a:tc>
              </a:tr>
              <a:tr h="1175385">
                <a:tc>
                  <a:txBody>
                    <a:bodyPr/>
                    <a:p>
                      <a:pPr algn="ctr" defTabSz="914400"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spc="-10" dirty="0">
                          <a:solidFill>
                            <a:srgbClr val="231F20"/>
                          </a:solidFill>
                          <a:cs typeface="Calibri"/>
                          <a:sym typeface="+mn-ea"/>
                        </a:rPr>
                        <a:t>25.09</a:t>
                      </a:r>
                      <a:endParaRPr lang="ru-RU" sz="1400" b="1" spc="-10" dirty="0">
                        <a:solidFill>
                          <a:srgbClr val="231F20"/>
                        </a:solidFill>
                        <a:cs typeface="Calibri"/>
                      </a:endParaRPr>
                    </a:p>
                    <a:p>
                      <a:pPr algn="ctr" defTabSz="914400"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altLang="en-US" sz="1400" b="1" spc="-10" dirty="0">
                        <a:solidFill>
                          <a:srgbClr val="231F20"/>
                        </a:solidFill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sz="1400" dirty="0">
                          <a:sym typeface="+mn-ea"/>
                        </a:rPr>
                        <a:t>Утренняя гимнастика для тела и настроения.</a:t>
                      </a:r>
                      <a:endParaRPr lang="ru-RU" sz="1400" dirty="0"/>
                    </a:p>
                    <a:p>
                      <a:pPr>
                        <a:buNone/>
                      </a:pPr>
                      <a:r>
                        <a:rPr lang="ru-RU" altLang="en-US" sz="1400" dirty="0">
                          <a:cs typeface="Calibri Light"/>
                          <a:sym typeface="+mn-ea"/>
                        </a:rPr>
                        <a:t>Экскурсия в Пышминский музей истории земледелия и крестьянского быта.</a:t>
                      </a:r>
                      <a:endParaRPr lang="ru-RU" altLang="en-US" sz="1400" b="0" dirty="0">
                        <a:latin typeface="+mn-lt"/>
                        <a:cs typeface="Calibri Light"/>
                      </a:endParaRPr>
                    </a:p>
                    <a:p>
                      <a:pPr>
                        <a:buNone/>
                      </a:pPr>
                      <a:endParaRPr lang="ru-RU" altLang="en-US" sz="14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/>
                      <a:r>
                        <a:rPr lang="ru-RU" sz="1400">
                          <a:sym typeface="+mn-ea"/>
                        </a:rPr>
                        <a:t>09:00</a:t>
                      </a:r>
                      <a:endParaRPr lang="ru-RU" sz="1400"/>
                    </a:p>
                    <a:p>
                      <a:pPr algn="ctr"/>
                      <a:r>
                        <a:rPr lang="ru-RU" sz="1400">
                          <a:sym typeface="+mn-ea"/>
                        </a:rPr>
                        <a:t>13:00</a:t>
                      </a:r>
                      <a:endParaRPr lang="ru-RU" sz="1400"/>
                    </a:p>
                    <a:p>
                      <a:pPr algn="ctr">
                        <a:buNone/>
                      </a:pPr>
                      <a:endParaRPr lang="ru-RU" altLang="en-US" sz="1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Овал 15"/>
          <p:cNvSpPr/>
          <p:nvPr/>
        </p:nvSpPr>
        <p:spPr>
          <a:xfrm>
            <a:off x="637540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ru-RU"/>
          </a:p>
        </p:txBody>
      </p:sp>
      <p:sp>
        <p:nvSpPr>
          <p:cNvPr id="42" name="object 42"/>
          <p:cNvSpPr txBox="1">
            <a:spLocks noGrp="1"/>
          </p:cNvSpPr>
          <p:nvPr>
            <p:ph type="title"/>
          </p:nvPr>
        </p:nvSpPr>
        <p:spPr>
          <a:xfrm>
            <a:off x="4822835" y="316976"/>
            <a:ext cx="2316480" cy="112268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/>
              <a:t>МЕРОПРИЯТИЯ </a:t>
            </a:r>
            <a:r>
              <a:rPr dirty="0"/>
              <a:t>НА</a:t>
            </a:r>
            <a:r>
              <a:rPr spc="-5" dirty="0"/>
              <a:t> </a:t>
            </a:r>
            <a:r>
              <a:rPr lang="ru-RU" spc="-10" dirty="0"/>
              <a:t>ЯНВАРЬ</a:t>
            </a:r>
            <a:endParaRPr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60045" y="163830"/>
          <a:ext cx="6964045" cy="34296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8695"/>
                <a:gridCol w="4404995"/>
                <a:gridCol w="1570355"/>
              </a:tblGrid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  <a:endParaRPr lang="ru-RU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  <a:endParaRPr lang="ru-RU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  <a:endParaRPr lang="ru-RU" dirty="0">
                        <a:latin typeface="+mn-lt"/>
                      </a:endParaRP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  <a:endParaRPr lang="ru-RU" dirty="0">
                        <a:latin typeface="+mn-lt"/>
                      </a:endParaRPr>
                    </a:p>
                  </a:txBody>
                  <a:tcPr/>
                </a:tc>
              </a:tr>
              <a:tr h="944880">
                <a:tc>
                  <a:txBody>
                    <a:bodyPr/>
                    <a:p>
                      <a:pPr marL="0" marR="0" lvl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en-US" sz="1400" b="1" spc="-10" dirty="0">
                          <a:solidFill>
                            <a:srgbClr val="231F20"/>
                          </a:solidFill>
                          <a:cs typeface="Calibri"/>
                          <a:sym typeface="+mn-ea"/>
                        </a:rPr>
                        <a:t>28.09</a:t>
                      </a:r>
                      <a:endParaRPr lang="ru-RU" altLang="en-US" sz="1400" b="1" spc="-10" dirty="0">
                        <a:solidFill>
                          <a:srgbClr val="231F20"/>
                        </a:solidFill>
                        <a:cs typeface="Calibri"/>
                      </a:endParaRPr>
                    </a:p>
                    <a:p>
                      <a:pPr marL="0" marR="0" lvl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spc="-10" dirty="0">
                        <a:solidFill>
                          <a:srgbClr val="231F20"/>
                        </a:solidFill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sym typeface="+mn-ea"/>
                        </a:rPr>
                        <a:t>Утренняя гимнастика для тела и настроения.</a:t>
                      </a:r>
                      <a:endParaRPr lang="ru-RU" sz="1400" dirty="0">
                        <a:sym typeface="+mn-ea"/>
                      </a:endParaRPr>
                    </a:p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dirty="0">
                          <a:latin typeface="+mn-lt"/>
                          <a:cs typeface="Calibri Light"/>
                        </a:rPr>
                        <a:t>Поход «Мой любимый борок».</a:t>
                      </a:r>
                      <a:endParaRPr lang="ru-RU" sz="14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400">
                          <a:sym typeface="+mn-ea"/>
                        </a:rPr>
                        <a:t>09:00</a:t>
                      </a:r>
                      <a:endParaRPr lang="ru-RU" altLang="en-US" sz="1400"/>
                    </a:p>
                    <a:p>
                      <a:pPr algn="ctr">
                        <a:buNone/>
                      </a:pPr>
                      <a:r>
                        <a:rPr lang="ru-RU" altLang="en-US" sz="1400">
                          <a:sym typeface="+mn-ea"/>
                        </a:rPr>
                        <a:t>13:00</a:t>
                      </a:r>
                      <a:endParaRPr lang="ru-RU" altLang="en-US" sz="1400">
                        <a:sym typeface="+mn-ea"/>
                      </a:endParaRPr>
                    </a:p>
                    <a:p>
                      <a:pPr algn="ctr">
                        <a:buNone/>
                      </a:pPr>
                      <a:endParaRPr lang="ru-RU" altLang="en-US" sz="1400"/>
                    </a:p>
                    <a:p>
                      <a:pPr algn="ctr">
                        <a:buNone/>
                      </a:pPr>
                      <a:endParaRPr lang="ru-RU" sz="1400"/>
                    </a:p>
                  </a:txBody>
                  <a:tcPr/>
                </a:tc>
              </a:tr>
              <a:tr h="731520">
                <a:tc>
                  <a:txBody>
                    <a:bodyPr/>
                    <a:p>
                      <a:pPr marL="0" marR="0" lvl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en-US" sz="1400" b="1" spc="-10" dirty="0">
                          <a:solidFill>
                            <a:srgbClr val="231F20"/>
                          </a:solidFill>
                          <a:cs typeface="Calibri"/>
                        </a:rPr>
                        <a:t>29.09</a:t>
                      </a:r>
                      <a:endParaRPr lang="ru-RU" altLang="en-US" sz="1400" b="1" spc="-10" dirty="0">
                        <a:solidFill>
                          <a:srgbClr val="231F20"/>
                        </a:solidFill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sym typeface="+mn-ea"/>
                        </a:rPr>
                        <a:t>Утренняя гимнастика для тела и настроения.</a:t>
                      </a:r>
                      <a:endParaRPr lang="ru-RU" sz="1400" dirty="0">
                        <a:sym typeface="+mn-ea"/>
                      </a:endParaRPr>
                    </a:p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en-US" sz="1400" dirty="0">
                          <a:cs typeface="Calibri Light"/>
                          <a:sym typeface="+mn-ea"/>
                        </a:rPr>
                        <a:t>Участие в акции «Помощь УСВО».</a:t>
                      </a:r>
                      <a:endParaRPr lang="ru-RU" altLang="en-US" sz="1400" dirty="0">
                        <a:cs typeface="Calibri Light"/>
                        <a:sym typeface="+mn-ea"/>
                      </a:endParaRPr>
                    </a:p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en-US" sz="1400" b="0" dirty="0">
                          <a:latin typeface="+mn-lt"/>
                          <a:cs typeface="Calibri Light"/>
                          <a:sym typeface="+mn-ea"/>
                        </a:rPr>
                        <a:t>Беседа с психологом.</a:t>
                      </a:r>
                      <a:endParaRPr lang="ru-RU" altLang="en-US" sz="1400" b="0" dirty="0">
                        <a:latin typeface="+mn-lt"/>
                        <a:cs typeface="Calibri Light"/>
                        <a:sym typeface="+mn-ea"/>
                      </a:endParaRPr>
                    </a:p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altLang="en-US" sz="14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400"/>
                        <a:t>09:00</a:t>
                      </a:r>
                      <a:endParaRPr lang="ru-RU" altLang="en-US" sz="1400"/>
                    </a:p>
                    <a:p>
                      <a:pPr algn="ctr">
                        <a:buNone/>
                      </a:pPr>
                      <a:r>
                        <a:rPr lang="ru-RU" altLang="en-US" sz="1400"/>
                        <a:t>10:00</a:t>
                      </a:r>
                      <a:endParaRPr lang="ru-RU" altLang="en-US" sz="1400"/>
                    </a:p>
                    <a:p>
                      <a:pPr algn="ctr">
                        <a:buNone/>
                      </a:pPr>
                      <a:r>
                        <a:rPr lang="ru-RU" altLang="en-US" sz="1400"/>
                        <a:t>13:00</a:t>
                      </a:r>
                      <a:endParaRPr lang="ru-RU" altLang="en-US" sz="1400"/>
                    </a:p>
                  </a:txBody>
                  <a:tcPr/>
                </a:tc>
              </a:tr>
              <a:tr h="1113155">
                <a:tc>
                  <a:txBody>
                    <a:bodyPr/>
                    <a:p>
                      <a:pPr marL="0" marR="0" lvl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en-US" sz="1400" b="1" spc="-10" dirty="0">
                          <a:solidFill>
                            <a:srgbClr val="231F20"/>
                          </a:solidFill>
                          <a:cs typeface="Calibri"/>
                        </a:rPr>
                        <a:t>30.09</a:t>
                      </a:r>
                      <a:endParaRPr lang="ru-RU" altLang="en-US" sz="1400" b="1" spc="-10" dirty="0">
                        <a:solidFill>
                          <a:srgbClr val="231F20"/>
                        </a:solidFill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sym typeface="+mn-ea"/>
                        </a:rPr>
                        <a:t>Утренняя гимнастика для тела и настроения.</a:t>
                      </a:r>
                      <a:endParaRPr lang="ru-RU" sz="1400" dirty="0">
                        <a:sym typeface="+mn-ea"/>
                      </a:endParaRPr>
                    </a:p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cs typeface="Calibri Light"/>
                          <a:sym typeface="+mn-ea"/>
                        </a:rPr>
                        <a:t>Нейрогимнастика</a:t>
                      </a:r>
                      <a:endParaRPr lang="ru-RU" sz="1400" b="0" dirty="0">
                        <a:latin typeface="+mn-lt"/>
                        <a:cs typeface="Calibri Light"/>
                      </a:endParaRPr>
                    </a:p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en-US" sz="1400" dirty="0">
                          <a:cs typeface="Calibri Light"/>
                          <a:sym typeface="+mn-ea"/>
                        </a:rPr>
                        <a:t>Встреча за шахматной доской и не только.</a:t>
                      </a:r>
                      <a:endParaRPr lang="ru-RU" altLang="en-US" sz="1400" b="0" dirty="0">
                        <a:latin typeface="+mn-lt"/>
                        <a:cs typeface="Calibri Light"/>
                        <a:sym typeface="+mn-ea"/>
                      </a:endParaRPr>
                    </a:p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altLang="en-US" sz="14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400"/>
                        <a:t>09:00</a:t>
                      </a:r>
                      <a:endParaRPr lang="ru-RU" altLang="en-US" sz="1400"/>
                    </a:p>
                    <a:p>
                      <a:pPr algn="ctr">
                        <a:buNone/>
                      </a:pPr>
                      <a:r>
                        <a:rPr lang="ru-RU" altLang="en-US" sz="1400"/>
                        <a:t>10:00</a:t>
                      </a:r>
                      <a:endParaRPr lang="ru-RU" altLang="en-US" sz="1400"/>
                    </a:p>
                    <a:p>
                      <a:pPr algn="ctr">
                        <a:buNone/>
                      </a:pPr>
                      <a:r>
                        <a:rPr lang="ru-RU" altLang="en-US" sz="1400"/>
                        <a:t>13:00</a:t>
                      </a:r>
                      <a:endParaRPr lang="ru-RU" altLang="en-US" sz="140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2" name="object 35"/>
          <p:cNvSpPr/>
          <p:nvPr/>
        </p:nvSpPr>
        <p:spPr>
          <a:xfrm>
            <a:off x="120650" y="6576695"/>
            <a:ext cx="7362825" cy="401828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p/>
        </p:txBody>
      </p:sp>
      <p:sp>
        <p:nvSpPr>
          <p:cNvPr id="44" name="object 44"/>
          <p:cNvSpPr txBox="1"/>
          <p:nvPr/>
        </p:nvSpPr>
        <p:spPr>
          <a:xfrm>
            <a:off x="1778635" y="4737100"/>
            <a:ext cx="5633720" cy="19272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2700" marR="5080" indent="1948815">
              <a:lnSpc>
                <a:spcPct val="113000"/>
              </a:lnSpc>
              <a:spcBef>
                <a:spcPts val="100"/>
              </a:spcBef>
            </a:pPr>
            <a:endParaRPr lang="ru-RU" altLang="en-US" sz="2400" b="1" spc="-10" dirty="0">
              <a:solidFill>
                <a:srgbClr val="58595B"/>
              </a:solidFill>
              <a:latin typeface="Calibri"/>
              <a:cs typeface="Calibri"/>
            </a:endParaRPr>
          </a:p>
          <a:p>
            <a:pPr marL="12700" marR="5080" indent="1948815">
              <a:lnSpc>
                <a:spcPct val="113000"/>
              </a:lnSpc>
              <a:spcBef>
                <a:spcPts val="100"/>
              </a:spcBef>
            </a:pPr>
            <a:r>
              <a:rPr lang="ru-RU" altLang="en-US" sz="2400" b="1" spc="-10" dirty="0">
                <a:solidFill>
                  <a:srgbClr val="58595B"/>
                </a:solidFill>
                <a:latin typeface="Calibri"/>
                <a:cs typeface="Calibri"/>
              </a:rPr>
              <a:t>Время </a:t>
            </a:r>
            <a:r>
              <a:rPr sz="24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</a:t>
            </a:r>
            <a:r>
              <a:rPr sz="2000" b="1" spc="-10" dirty="0">
                <a:solidFill>
                  <a:srgbClr val="58595B"/>
                </a:solidFill>
                <a:latin typeface="Calibri"/>
                <a:cs typeface="Calibri"/>
              </a:rPr>
              <a:t>понедельник </a:t>
            </a:r>
            <a:r>
              <a:rPr sz="20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20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kumimoji="0" sz="2000" b="1" i="0" u="none" strike="noStrike" kern="0" cap="none" spc="-10" normalizeH="0" baseline="0" noProof="1" dirty="0">
                <a:solidFill>
                  <a:srgbClr val="58595B"/>
                </a:solidFill>
                <a:latin typeface="Calibri"/>
                <a:ea typeface="Arial" panose="02080604020202020204" pitchFamily="34" charset="0"/>
                <a:cs typeface="Calibri"/>
              </a:rPr>
              <a:t>четверг </a:t>
            </a:r>
            <a:r>
              <a:rPr sz="2000" b="1" dirty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ru-RU" altLang="en-US" sz="2000" b="1" dirty="0">
                <a:solidFill>
                  <a:srgbClr val="58595B"/>
                </a:solidFill>
                <a:latin typeface="Calibri"/>
                <a:cs typeface="Calibri"/>
              </a:rPr>
              <a:t>8</a:t>
            </a:r>
            <a:r>
              <a:rPr sz="2000" b="1" dirty="0">
                <a:solidFill>
                  <a:srgbClr val="58595B"/>
                </a:solidFill>
                <a:latin typeface="Calibri"/>
                <a:cs typeface="Calibri"/>
              </a:rPr>
              <a:t>:30</a:t>
            </a:r>
            <a:r>
              <a:rPr sz="2000" b="1" spc="-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20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2000" b="1" spc="-20" dirty="0">
                <a:solidFill>
                  <a:srgbClr val="58595B"/>
                </a:solidFill>
                <a:latin typeface="Calibri"/>
                <a:cs typeface="Calibri"/>
              </a:rPr>
              <a:t>17:30</a:t>
            </a:r>
            <a:endParaRPr sz="2000" b="1" spc="-20" dirty="0">
              <a:solidFill>
                <a:srgbClr val="58595B"/>
              </a:solidFill>
              <a:latin typeface="Calibri"/>
              <a:cs typeface="Calibri"/>
            </a:endParaRPr>
          </a:p>
          <a:p>
            <a:pPr marR="5080">
              <a:lnSpc>
                <a:spcPct val="113000"/>
              </a:lnSpc>
              <a:spcBef>
                <a:spcPts val="100"/>
              </a:spcBef>
            </a:pPr>
            <a:r>
              <a:rPr kumimoji="0" lang="ru-RU" altLang="en-US" sz="2000" b="1" i="0" u="none" strike="noStrike" kern="0" cap="none" spc="-10" normalizeH="0" baseline="0" noProof="1" dirty="0">
                <a:solidFill>
                  <a:srgbClr val="58595B"/>
                </a:solidFill>
                <a:latin typeface="Calibri"/>
                <a:ea typeface="Arial" panose="02080604020202020204" pitchFamily="34" charset="0"/>
                <a:cs typeface="Calibri"/>
              </a:rPr>
              <a:t>                         </a:t>
            </a:r>
            <a:r>
              <a:rPr kumimoji="0" sz="2000" b="1" i="0" u="none" strike="noStrike" kern="0" cap="none" spc="-10" normalizeH="0" baseline="0" noProof="1" dirty="0">
                <a:solidFill>
                  <a:srgbClr val="58595B"/>
                </a:solidFill>
                <a:latin typeface="Calibri"/>
                <a:ea typeface="Arial" panose="02080604020202020204" pitchFamily="34" charset="0"/>
                <a:cs typeface="Calibri"/>
              </a:rPr>
              <a:t>пятница</a:t>
            </a:r>
            <a:r>
              <a:rPr kumimoji="0" lang="ru-RU" altLang="en-US" sz="2000" b="1" i="0" u="none" strike="noStrike" kern="0" cap="none" spc="-10" normalizeH="0" baseline="0" noProof="1" dirty="0">
                <a:solidFill>
                  <a:srgbClr val="58595B"/>
                </a:solidFill>
                <a:latin typeface="Calibri"/>
                <a:ea typeface="Arial" panose="02080604020202020204" pitchFamily="34" charset="0"/>
                <a:cs typeface="Calibri"/>
              </a:rPr>
              <a:t> </a:t>
            </a:r>
            <a:r>
              <a:rPr sz="2000" b="1" dirty="0">
                <a:solidFill>
                  <a:srgbClr val="58595B"/>
                </a:solidFill>
                <a:latin typeface="Calibri"/>
                <a:cs typeface="Calibri"/>
                <a:sym typeface="+mn-ea"/>
              </a:rPr>
              <a:t>0</a:t>
            </a:r>
            <a:r>
              <a:rPr lang="ru-RU" altLang="en-US" sz="2000" b="1" dirty="0">
                <a:solidFill>
                  <a:srgbClr val="58595B"/>
                </a:solidFill>
                <a:latin typeface="Calibri"/>
                <a:cs typeface="Calibri"/>
                <a:sym typeface="+mn-ea"/>
              </a:rPr>
              <a:t>8</a:t>
            </a:r>
            <a:r>
              <a:rPr sz="2000" b="1" dirty="0">
                <a:solidFill>
                  <a:srgbClr val="58595B"/>
                </a:solidFill>
                <a:latin typeface="Calibri"/>
                <a:cs typeface="Calibri"/>
                <a:sym typeface="+mn-ea"/>
              </a:rPr>
              <a:t>:30</a:t>
            </a:r>
            <a:r>
              <a:rPr sz="2000" b="1" spc="-5" dirty="0">
                <a:solidFill>
                  <a:srgbClr val="58595B"/>
                </a:solidFill>
                <a:latin typeface="Calibri"/>
                <a:cs typeface="Calibri"/>
                <a:sym typeface="+mn-ea"/>
              </a:rPr>
              <a:t> </a:t>
            </a:r>
            <a:r>
              <a:rPr sz="2000" b="1" dirty="0">
                <a:solidFill>
                  <a:srgbClr val="58595B"/>
                </a:solidFill>
                <a:latin typeface="Calibri"/>
                <a:cs typeface="Calibri"/>
                <a:sym typeface="+mn-ea"/>
              </a:rPr>
              <a:t>–</a:t>
            </a:r>
            <a:r>
              <a:rPr sz="2000" b="1" spc="-15" dirty="0">
                <a:solidFill>
                  <a:srgbClr val="58595B"/>
                </a:solidFill>
                <a:latin typeface="Calibri"/>
                <a:cs typeface="Calibri"/>
                <a:sym typeface="+mn-ea"/>
              </a:rPr>
              <a:t> </a:t>
            </a:r>
            <a:r>
              <a:rPr sz="2000" b="1" spc="-20" dirty="0">
                <a:solidFill>
                  <a:srgbClr val="58595B"/>
                </a:solidFill>
                <a:latin typeface="Calibri"/>
                <a:cs typeface="Calibri"/>
                <a:sym typeface="+mn-ea"/>
              </a:rPr>
              <a:t>1</a:t>
            </a:r>
            <a:r>
              <a:rPr lang="ru-RU" altLang="en-US" sz="2000" b="1" spc="-20" dirty="0">
                <a:solidFill>
                  <a:srgbClr val="58595B"/>
                </a:solidFill>
                <a:latin typeface="Calibri"/>
                <a:cs typeface="Calibri"/>
                <a:sym typeface="+mn-ea"/>
              </a:rPr>
              <a:t>6</a:t>
            </a:r>
            <a:r>
              <a:rPr sz="2000" b="1" spc="-20" dirty="0">
                <a:solidFill>
                  <a:srgbClr val="58595B"/>
                </a:solidFill>
                <a:latin typeface="Calibri"/>
                <a:cs typeface="Calibri"/>
                <a:sym typeface="+mn-ea"/>
              </a:rPr>
              <a:t>:30</a:t>
            </a:r>
            <a:endParaRPr kumimoji="0" sz="2000" b="1" i="0" u="none" strike="noStrike" kern="0" cap="none" spc="-10" normalizeH="0" baseline="0" noProof="1" dirty="0">
              <a:solidFill>
                <a:srgbClr val="58595B"/>
              </a:solidFill>
              <a:latin typeface="Calibri"/>
              <a:ea typeface="Arial" panose="02080604020202020204" pitchFamily="34" charset="0"/>
              <a:cs typeface="Calibri"/>
            </a:endParaRPr>
          </a:p>
          <a:p>
            <a:pPr marL="12700" marR="5080" indent="1948815">
              <a:lnSpc>
                <a:spcPct val="113000"/>
              </a:lnSpc>
              <a:spcBef>
                <a:spcPts val="100"/>
              </a:spcBef>
            </a:pPr>
            <a:endParaRPr kumimoji="0" lang="ru-RU" altLang="en-US" sz="2000" b="1" i="0" u="none" strike="noStrike" kern="0" cap="none" spc="-10" normalizeH="0" baseline="0" noProof="1" dirty="0">
              <a:solidFill>
                <a:srgbClr val="58595B"/>
              </a:solidFill>
              <a:latin typeface="Calibri"/>
              <a:ea typeface="Arial" panose="02080604020202020204" pitchFamily="34" charset="0"/>
              <a:cs typeface="Calibri"/>
            </a:endParaRPr>
          </a:p>
        </p:txBody>
      </p:sp>
      <p:grpSp>
        <p:nvGrpSpPr>
          <p:cNvPr id="17" name="Группа 16"/>
          <p:cNvGrpSpPr/>
          <p:nvPr/>
        </p:nvGrpSpPr>
        <p:grpSpPr>
          <a:xfrm>
            <a:off x="257114" y="7709090"/>
            <a:ext cx="1147890" cy="132842"/>
            <a:chOff x="644464" y="8176450"/>
            <a:chExt cx="1147890" cy="132842"/>
          </a:xfrm>
        </p:grpSpPr>
        <p:pic>
          <p:nvPicPr>
            <p:cNvPr id="18" name="object 36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19" name="object 37"/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p/>
          </p:txBody>
        </p:sp>
        <p:pic>
          <p:nvPicPr>
            <p:cNvPr id="20" name="object 3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21" name="object 3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22" name="object 4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23" name="object 4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11" name="Овал 10"/>
          <p:cNvSpPr/>
          <p:nvPr/>
        </p:nvSpPr>
        <p:spPr>
          <a:xfrm>
            <a:off x="6435092" y="74041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ru-RU"/>
          </a:p>
        </p:txBody>
      </p:sp>
      <p:pic>
        <p:nvPicPr>
          <p:cNvPr id="51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2715" y="9164955"/>
            <a:ext cx="851535" cy="851535"/>
          </a:xfrm>
          <a:prstGeom prst="rect">
            <a:avLst/>
          </a:prstGeom>
        </p:spPr>
      </p:pic>
      <p:sp>
        <p:nvSpPr>
          <p:cNvPr id="52" name="object 45"/>
          <p:cNvSpPr txBox="1"/>
          <p:nvPr/>
        </p:nvSpPr>
        <p:spPr>
          <a:xfrm>
            <a:off x="6496044" y="8231555"/>
            <a:ext cx="917575" cy="919480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p>
            <a:pPr marL="12700" marR="120650">
              <a:lnSpc>
                <a:spcPts val="800"/>
              </a:lnSpc>
              <a:spcBef>
                <a:spcPts val="260"/>
              </a:spcBef>
            </a:pPr>
            <a:r>
              <a:rPr sz="800" dirty="0">
                <a:solidFill>
                  <a:schemeClr val="tx1"/>
                </a:solidFill>
                <a:latin typeface="Calibri"/>
                <a:cs typeface="Calibri"/>
              </a:rPr>
              <a:t>Отделение Фонда пенсионного</a:t>
            </a:r>
            <a:endParaRPr sz="8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12700" marR="120650">
              <a:lnSpc>
                <a:spcPts val="800"/>
              </a:lnSpc>
              <a:spcBef>
                <a:spcPts val="260"/>
              </a:spcBef>
            </a:pPr>
            <a:r>
              <a:rPr sz="800" dirty="0">
                <a:solidFill>
                  <a:schemeClr val="tx1"/>
                </a:solidFill>
                <a:latin typeface="Calibri"/>
                <a:cs typeface="Calibri"/>
              </a:rPr>
              <a:t>и социального страхования РФ</a:t>
            </a:r>
            <a:endParaRPr sz="8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12700" marR="120650">
              <a:lnSpc>
                <a:spcPts val="800"/>
              </a:lnSpc>
              <a:spcBef>
                <a:spcPts val="260"/>
              </a:spcBef>
            </a:pPr>
            <a:r>
              <a:rPr sz="800" dirty="0">
                <a:solidFill>
                  <a:schemeClr val="tx1"/>
                </a:solidFill>
                <a:latin typeface="Calibri"/>
                <a:cs typeface="Calibri"/>
              </a:rPr>
              <a:t>по Свердловской области</a:t>
            </a:r>
            <a:endParaRPr sz="80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pic>
        <p:nvPicPr>
          <p:cNvPr id="53" name="object 4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003925" y="7105650"/>
            <a:ext cx="911860" cy="918845"/>
          </a:xfrm>
          <a:prstGeom prst="rect">
            <a:avLst/>
          </a:prstGeom>
        </p:spPr>
      </p:pic>
      <p:sp>
        <p:nvSpPr>
          <p:cNvPr id="3" name="Текстовое поле 2"/>
          <p:cNvSpPr txBox="1"/>
          <p:nvPr/>
        </p:nvSpPr>
        <p:spPr>
          <a:xfrm>
            <a:off x="255905" y="8219440"/>
            <a:ext cx="6058535" cy="2214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en-US" sz="3600" b="0">
                <a:solidFill>
                  <a:schemeClr val="bg1"/>
                </a:solidFill>
              </a:rPr>
              <a:t>ПРИХОДИТЕ, МЫ ВАС ЖДЕМ!</a:t>
            </a:r>
            <a:endParaRPr lang="ru-RU" altLang="en-US" sz="3600" b="0">
              <a:solidFill>
                <a:schemeClr val="bg1"/>
              </a:solidFill>
            </a:endParaRPr>
          </a:p>
          <a:p>
            <a:endParaRPr lang="ru-RU" altLang="en-US">
              <a:solidFill>
                <a:schemeClr val="bg1"/>
              </a:solidFill>
            </a:endParaRPr>
          </a:p>
          <a:p>
            <a:r>
              <a:rPr lang="ru-RU" altLang="en-US" sz="1600">
                <a:solidFill>
                  <a:schemeClr val="bg1"/>
                </a:solidFill>
              </a:rPr>
              <a:t>Наши контакты:8(34372) 2-55-72</a:t>
            </a:r>
            <a:endParaRPr lang="ru-RU" altLang="en-US" sz="1600">
              <a:solidFill>
                <a:schemeClr val="bg1"/>
              </a:solidFill>
            </a:endParaRPr>
          </a:p>
          <a:p>
            <a:r>
              <a:rPr lang="ru-RU" altLang="en-US" sz="1600">
                <a:solidFill>
                  <a:schemeClr val="bg1"/>
                </a:solidFill>
              </a:rPr>
              <a:t>Адрес:пгт. Пышма, ул.Пионерская, д.18.</a:t>
            </a:r>
            <a:endParaRPr lang="ru-RU" altLang="en-US" sz="1600">
              <a:solidFill>
                <a:schemeClr val="bg1"/>
              </a:solidFill>
            </a:endParaRPr>
          </a:p>
          <a:p>
            <a:r>
              <a:rPr lang="ru-RU" altLang="en-US" sz="1600">
                <a:solidFill>
                  <a:schemeClr val="bg1"/>
                </a:solidFill>
              </a:rPr>
              <a:t>ФИО Копытова Наталия Владимировна</a:t>
            </a:r>
            <a:endParaRPr lang="ru-RU" altLang="en-US" sz="160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2702</Words>
  <Application>WPS Presentation</Application>
  <PresentationFormat>Произвольный</PresentationFormat>
  <Paragraphs>268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4" baseType="lpstr">
      <vt:lpstr>Arial</vt:lpstr>
      <vt:lpstr>SimSun</vt:lpstr>
      <vt:lpstr>Wingdings</vt:lpstr>
      <vt:lpstr>Calibri</vt:lpstr>
      <vt:lpstr>DejaVu Sans</vt:lpstr>
      <vt:lpstr>Calibri Light</vt:lpstr>
      <vt:lpstr>Microsoft YaHei</vt:lpstr>
      <vt:lpstr>Droid Sans Fallback</vt:lpstr>
      <vt:lpstr>Arial Unicode MS</vt:lpstr>
      <vt:lpstr>Calibri</vt:lpstr>
      <vt:lpstr>Office Theme</vt:lpstr>
      <vt:lpstr>2026 года</vt:lpstr>
      <vt:lpstr>PowerPoint 演示文稿</vt:lpstr>
      <vt:lpstr>2026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075kopytovanv</cp:lastModifiedBy>
  <cp:revision>165</cp:revision>
  <dcterms:created xsi:type="dcterms:W3CDTF">2026-08-18T08:11:45Z</dcterms:created>
  <dcterms:modified xsi:type="dcterms:W3CDTF">2026-08-18T08:11:45Z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2025-11-24T23:00:00Z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2025-11-24T23:00:00Z</vt:filetime>
  </property>
  <property fmtid="{D5CDD505-2E9C-101B-9397-08002B2CF9AE}" pid="5" name="Producer">
    <vt:lpwstr>Adobe PDF Library 17.0</vt:lpwstr>
  </property>
  <property fmtid="{D5CDD505-2E9C-101B-9397-08002B2CF9AE}" pid="6" name="ICV">
    <vt:lpwstr/>
  </property>
  <property fmtid="{D5CDD505-2E9C-101B-9397-08002B2CF9AE}" pid="7" name="KSOProductBuildVer">
    <vt:lpwstr>1049-11.1.0.11723</vt:lpwstr>
  </property>
</Properties>
</file>