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5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7.xml" ContentType="application/vnd.openxmlformats-officedocument.presentationml.slideLayout+xml"/>
  <Override PartName="/ppt/_rels/presentation.xml.rels" ContentType="application/vnd.openxmlformats-package.relationships+xml"/>
  <Override PartName="/ppt/media/image96.png" ContentType="image/png"/>
  <Override PartName="/ppt/media/image95.png" ContentType="image/png"/>
  <Override PartName="/ppt/media/image100.png" ContentType="image/png"/>
  <Override PartName="/ppt/media/image88.png" ContentType="image/png"/>
  <Override PartName="/ppt/media/image12.png" ContentType="image/png"/>
  <Override PartName="/ppt/media/image11.png" ContentType="image/png"/>
  <Override PartName="/ppt/media/image54.png" ContentType="image/png"/>
  <Override PartName="/ppt/media/image4.png" ContentType="image/png"/>
  <Override PartName="/ppt/media/image39.png" ContentType="image/png"/>
  <Override PartName="/ppt/media/image53.png" ContentType="image/png"/>
  <Override PartName="/ppt/media/image3.png" ContentType="image/png"/>
  <Override PartName="/ppt/media/image38.png" ContentType="image/png"/>
  <Override PartName="/ppt/media/image22.png" ContentType="image/png"/>
  <Override PartName="/ppt/media/image57.png" ContentType="image/png"/>
  <Override PartName="/ppt/media/image52.png" ContentType="image/png"/>
  <Override PartName="/ppt/media/image2.png" ContentType="image/png"/>
  <Override PartName="/ppt/media/image37.png" ContentType="image/png"/>
  <Override PartName="/ppt/media/image21.png" ContentType="image/png"/>
  <Override PartName="/ppt/media/image56.png" ContentType="image/png"/>
  <Override PartName="/ppt/media/image51.png" ContentType="image/png"/>
  <Override PartName="/ppt/media/image1.png" ContentType="image/png"/>
  <Override PartName="/ppt/media/image58.png" ContentType="image/png"/>
  <Override PartName="/ppt/media/image23.png" ContentType="image/png"/>
  <Override PartName="/ppt/media/image69.png" ContentType="image/png"/>
  <Override PartName="/ppt/media/image10.png" ContentType="image/png"/>
  <Override PartName="/ppt/media/image59.png" ContentType="image/png"/>
  <Override PartName="/ppt/media/image24.png" ContentType="image/png"/>
  <Override PartName="/ppt/media/image40.png" ContentType="image/png"/>
  <Override PartName="/ppt/media/image99.png" ContentType="image/png"/>
  <Override PartName="/ppt/media/image25.png" ContentType="image/png"/>
  <Override PartName="/ppt/media/image41.png" ContentType="image/png"/>
  <Override PartName="/ppt/media/image26.png" ContentType="image/png"/>
  <Override PartName="/ppt/media/image42.png" ContentType="image/png"/>
  <Override PartName="/ppt/media/image27.png" ContentType="image/png"/>
  <Override PartName="/ppt/media/image43.png" ContentType="image/png"/>
  <Override PartName="/ppt/media/image28.png" ContentType="image/png"/>
  <Override PartName="/ppt/media/image29.png" ContentType="image/png"/>
  <Override PartName="/ppt/media/image31.png" ContentType="image/png"/>
  <Override PartName="/ppt/media/image44.png" ContentType="image/png"/>
  <Override PartName="/ppt/media/image97.png" ContentType="image/png"/>
  <Override PartName="/ppt/media/image45.png" ContentType="image/png"/>
  <Override PartName="/ppt/media/image98.png" ContentType="image/png"/>
  <Override PartName="/ppt/media/image30.png" ContentType="image/png"/>
  <Override PartName="/ppt/media/image89.png" ContentType="image/png"/>
  <Override PartName="/ppt/media/image46.png" ContentType="image/png"/>
  <Override PartName="/ppt/media/image35.png" ContentType="image/png"/>
  <Override PartName="/ppt/media/image34.png" ContentType="image/png"/>
  <Override PartName="/ppt/media/image33.png" ContentType="image/png"/>
  <Override PartName="/ppt/media/image32.png" ContentType="image/png"/>
  <Override PartName="/ppt/media/image36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6.png" ContentType="image/png"/>
  <Override PartName="/ppt/media/image91.png" ContentType="image/png"/>
  <Override PartName="/ppt/media/image17.png" ContentType="image/png"/>
  <Override PartName="/ppt/media/image7.png" ContentType="image/png"/>
  <Override PartName="/ppt/media/image92.png" ContentType="image/png"/>
  <Override PartName="/ppt/media/image18.png" ContentType="image/png"/>
  <Override PartName="/ppt/media/image8.png" ContentType="image/png"/>
  <Override PartName="/ppt/media/image93.png" ContentType="image/png"/>
  <Override PartName="/ppt/media/image19.png" ContentType="image/png"/>
  <Override PartName="/ppt/media/image9.png" ContentType="image/png"/>
  <Override PartName="/ppt/media/image94.png" ContentType="image/png"/>
  <Override PartName="/ppt/media/image90.png" ContentType="image/png"/>
  <Override PartName="/ppt/media/image5.png" ContentType="image/png"/>
  <Override PartName="/ppt/media/image55.png" ContentType="image/png"/>
  <Override PartName="/ppt/media/image20.png" ContentType="image/png"/>
  <Override PartName="/ppt/media/image79.png" ContentType="image/png"/>
  <Override PartName="/ppt/media/image47.png" ContentType="image/png"/>
  <Override PartName="/ppt/media/image48.png" ContentType="image/png"/>
  <Override PartName="/ppt/media/image49.png" ContentType="image/png"/>
  <Override PartName="/ppt/media/image50.png" ContentType="image/png"/>
  <Override PartName="/ppt/media/image60.png" ContentType="image/png"/>
  <Override PartName="/ppt/media/image61.png" ContentType="image/png"/>
  <Override PartName="/ppt/media/image62.png" ContentType="image/png"/>
  <Override PartName="/ppt/media/image63.png" ContentType="image/png"/>
  <Override PartName="/ppt/media/image64.png" ContentType="image/png"/>
  <Override PartName="/ppt/media/image65.png" ContentType="image/png"/>
  <Override PartName="/ppt/media/image66.png" ContentType="image/png"/>
  <Override PartName="/ppt/media/image67.png" ContentType="image/png"/>
  <Override PartName="/ppt/media/image68.png" ContentType="image/png"/>
  <Override PartName="/ppt/media/image70.png" ContentType="image/png"/>
  <Override PartName="/ppt/media/image71.png" ContentType="image/png"/>
  <Override PartName="/ppt/media/image72.png" ContentType="image/png"/>
  <Override PartName="/ppt/media/image73.png" ContentType="image/png"/>
  <Override PartName="/ppt/media/image74.png" ContentType="image/png"/>
  <Override PartName="/ppt/media/image75.png" ContentType="image/png"/>
  <Override PartName="/ppt/media/image76.png" ContentType="image/png"/>
  <Override PartName="/ppt/media/image77.png" ContentType="image/png"/>
  <Override PartName="/ppt/media/image78.png" ContentType="image/png"/>
  <Override PartName="/ppt/media/image80.png" ContentType="image/png"/>
  <Override PartName="/ppt/media/image81.png" ContentType="image/png"/>
  <Override PartName="/ppt/media/image82.png" ContentType="image/png"/>
  <Override PartName="/ppt/media/image83.png" ContentType="image/png"/>
  <Override PartName="/ppt/media/image84.png" ContentType="image/png"/>
  <Override PartName="/ppt/media/image85.png" ContentType="image/png"/>
  <Override PartName="/ppt/media/image86.png" ContentType="image/png"/>
  <Override PartName="/ppt/media/image87.png" ContentType="image/png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1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</p:sldIdLst>
  <p:sldSz cx="7556500" cy="106934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9" Type="http://schemas.openxmlformats.org/officeDocument/2006/relationships/image" Target="../media/image29.png"/><Relationship Id="rId10" Type="http://schemas.openxmlformats.org/officeDocument/2006/relationships/image" Target="../media/image30.png"/><Relationship Id="rId11" Type="http://schemas.openxmlformats.org/officeDocument/2006/relationships/image" Target="../media/image31.png"/><Relationship Id="rId12" Type="http://schemas.openxmlformats.org/officeDocument/2006/relationships/image" Target="../media/image32.png"/><Relationship Id="rId13" Type="http://schemas.openxmlformats.org/officeDocument/2006/relationships/image" Target="../media/image33.png"/><Relationship Id="rId14" Type="http://schemas.openxmlformats.org/officeDocument/2006/relationships/image" Target="../media/image34.png"/><Relationship Id="rId15" Type="http://schemas.openxmlformats.org/officeDocument/2006/relationships/image" Target="../media/image35.png"/><Relationship Id="rId16" Type="http://schemas.openxmlformats.org/officeDocument/2006/relationships/image" Target="../media/image36.png"/><Relationship Id="rId17" Type="http://schemas.openxmlformats.org/officeDocument/2006/relationships/image" Target="../media/image37.png"/><Relationship Id="rId18" Type="http://schemas.openxmlformats.org/officeDocument/2006/relationships/image" Target="../media/image38.png"/><Relationship Id="rId19" Type="http://schemas.openxmlformats.org/officeDocument/2006/relationships/image" Target="../media/image39.png"/><Relationship Id="rId20" Type="http://schemas.openxmlformats.org/officeDocument/2006/relationships/image" Target="../media/image40.png"/><Relationship Id="rId2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7" Type="http://schemas.openxmlformats.org/officeDocument/2006/relationships/image" Target="../media/image47.png"/><Relationship Id="rId8" Type="http://schemas.openxmlformats.org/officeDocument/2006/relationships/image" Target="../media/image48.png"/><Relationship Id="rId9" Type="http://schemas.openxmlformats.org/officeDocument/2006/relationships/image" Target="../media/image49.png"/><Relationship Id="rId10" Type="http://schemas.openxmlformats.org/officeDocument/2006/relationships/image" Target="../media/image50.png"/><Relationship Id="rId11" Type="http://schemas.openxmlformats.org/officeDocument/2006/relationships/image" Target="../media/image51.png"/><Relationship Id="rId12" Type="http://schemas.openxmlformats.org/officeDocument/2006/relationships/image" Target="../media/image52.png"/><Relationship Id="rId13" Type="http://schemas.openxmlformats.org/officeDocument/2006/relationships/image" Target="../media/image53.png"/><Relationship Id="rId14" Type="http://schemas.openxmlformats.org/officeDocument/2006/relationships/image" Target="../media/image54.png"/><Relationship Id="rId15" Type="http://schemas.openxmlformats.org/officeDocument/2006/relationships/image" Target="../media/image55.png"/><Relationship Id="rId16" Type="http://schemas.openxmlformats.org/officeDocument/2006/relationships/image" Target="../media/image56.png"/><Relationship Id="rId17" Type="http://schemas.openxmlformats.org/officeDocument/2006/relationships/image" Target="../media/image57.png"/><Relationship Id="rId18" Type="http://schemas.openxmlformats.org/officeDocument/2006/relationships/image" Target="../media/image58.png"/><Relationship Id="rId19" Type="http://schemas.openxmlformats.org/officeDocument/2006/relationships/image" Target="../media/image59.png"/><Relationship Id="rId20" Type="http://schemas.openxmlformats.org/officeDocument/2006/relationships/image" Target="../media/image60.png"/><Relationship Id="rId2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1.png"/><Relationship Id="rId2" Type="http://schemas.openxmlformats.org/officeDocument/2006/relationships/image" Target="../media/image62.png"/><Relationship Id="rId3" Type="http://schemas.openxmlformats.org/officeDocument/2006/relationships/image" Target="../media/image63.png"/><Relationship Id="rId4" Type="http://schemas.openxmlformats.org/officeDocument/2006/relationships/image" Target="../media/image64.png"/><Relationship Id="rId5" Type="http://schemas.openxmlformats.org/officeDocument/2006/relationships/image" Target="../media/image65.png"/><Relationship Id="rId6" Type="http://schemas.openxmlformats.org/officeDocument/2006/relationships/image" Target="../media/image66.png"/><Relationship Id="rId7" Type="http://schemas.openxmlformats.org/officeDocument/2006/relationships/image" Target="../media/image67.png"/><Relationship Id="rId8" Type="http://schemas.openxmlformats.org/officeDocument/2006/relationships/image" Target="../media/image68.png"/><Relationship Id="rId9" Type="http://schemas.openxmlformats.org/officeDocument/2006/relationships/image" Target="../media/image69.png"/><Relationship Id="rId10" Type="http://schemas.openxmlformats.org/officeDocument/2006/relationships/image" Target="../media/image70.png"/><Relationship Id="rId11" Type="http://schemas.openxmlformats.org/officeDocument/2006/relationships/image" Target="../media/image71.png"/><Relationship Id="rId12" Type="http://schemas.openxmlformats.org/officeDocument/2006/relationships/image" Target="../media/image72.png"/><Relationship Id="rId13" Type="http://schemas.openxmlformats.org/officeDocument/2006/relationships/image" Target="../media/image73.png"/><Relationship Id="rId14" Type="http://schemas.openxmlformats.org/officeDocument/2006/relationships/image" Target="../media/image74.png"/><Relationship Id="rId15" Type="http://schemas.openxmlformats.org/officeDocument/2006/relationships/image" Target="../media/image75.png"/><Relationship Id="rId16" Type="http://schemas.openxmlformats.org/officeDocument/2006/relationships/image" Target="../media/image76.png"/><Relationship Id="rId17" Type="http://schemas.openxmlformats.org/officeDocument/2006/relationships/image" Target="../media/image77.png"/><Relationship Id="rId18" Type="http://schemas.openxmlformats.org/officeDocument/2006/relationships/image" Target="../media/image78.png"/><Relationship Id="rId19" Type="http://schemas.openxmlformats.org/officeDocument/2006/relationships/image" Target="../media/image79.png"/><Relationship Id="rId20" Type="http://schemas.openxmlformats.org/officeDocument/2006/relationships/image" Target="../media/image80.png"/><Relationship Id="rId2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81.png"/><Relationship Id="rId2" Type="http://schemas.openxmlformats.org/officeDocument/2006/relationships/image" Target="../media/image82.png"/><Relationship Id="rId3" Type="http://schemas.openxmlformats.org/officeDocument/2006/relationships/image" Target="../media/image83.png"/><Relationship Id="rId4" Type="http://schemas.openxmlformats.org/officeDocument/2006/relationships/image" Target="../media/image84.png"/><Relationship Id="rId5" Type="http://schemas.openxmlformats.org/officeDocument/2006/relationships/image" Target="../media/image85.png"/><Relationship Id="rId6" Type="http://schemas.openxmlformats.org/officeDocument/2006/relationships/image" Target="../media/image86.png"/><Relationship Id="rId7" Type="http://schemas.openxmlformats.org/officeDocument/2006/relationships/image" Target="../media/image87.png"/><Relationship Id="rId8" Type="http://schemas.openxmlformats.org/officeDocument/2006/relationships/image" Target="../media/image88.png"/><Relationship Id="rId9" Type="http://schemas.openxmlformats.org/officeDocument/2006/relationships/image" Target="../media/image89.png"/><Relationship Id="rId10" Type="http://schemas.openxmlformats.org/officeDocument/2006/relationships/image" Target="../media/image90.png"/><Relationship Id="rId11" Type="http://schemas.openxmlformats.org/officeDocument/2006/relationships/image" Target="../media/image91.png"/><Relationship Id="rId12" Type="http://schemas.openxmlformats.org/officeDocument/2006/relationships/image" Target="../media/image92.png"/><Relationship Id="rId13" Type="http://schemas.openxmlformats.org/officeDocument/2006/relationships/image" Target="../media/image93.png"/><Relationship Id="rId14" Type="http://schemas.openxmlformats.org/officeDocument/2006/relationships/image" Target="../media/image94.png"/><Relationship Id="rId15" Type="http://schemas.openxmlformats.org/officeDocument/2006/relationships/image" Target="../media/image95.png"/><Relationship Id="rId16" Type="http://schemas.openxmlformats.org/officeDocument/2006/relationships/image" Target="../media/image96.png"/><Relationship Id="rId17" Type="http://schemas.openxmlformats.org/officeDocument/2006/relationships/image" Target="../media/image97.png"/><Relationship Id="rId18" Type="http://schemas.openxmlformats.org/officeDocument/2006/relationships/image" Target="../media/image98.png"/><Relationship Id="rId19" Type="http://schemas.openxmlformats.org/officeDocument/2006/relationships/image" Target="../media/image99.png"/><Relationship Id="rId20" Type="http://schemas.openxmlformats.org/officeDocument/2006/relationships/image" Target="../media/image100.png"/><Relationship Id="rId2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111240" y="7000200"/>
            <a:ext cx="7335720" cy="3573720"/>
          </a:xfrm>
          <a:custGeom>
            <a:avLst/>
            <a:gdLst/>
            <a:ah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77" name="Group 2"/>
          <p:cNvGrpSpPr/>
          <p:nvPr/>
        </p:nvGrpSpPr>
        <p:grpSpPr>
          <a:xfrm>
            <a:off x="644400" y="8176320"/>
            <a:ext cx="1137960" cy="122760"/>
            <a:chOff x="644400" y="8176320"/>
            <a:chExt cx="1137960" cy="122760"/>
          </a:xfrm>
        </p:grpSpPr>
        <p:pic>
          <p:nvPicPr>
            <p:cNvPr id="78" name="object 36" descr=""/>
            <p:cNvPicPr/>
            <p:nvPr/>
          </p:nvPicPr>
          <p:blipFill>
            <a:blip r:embed="rId1"/>
            <a:stretch/>
          </p:blipFill>
          <p:spPr>
            <a:xfrm>
              <a:off x="644400" y="8176320"/>
              <a:ext cx="93240" cy="122760"/>
            </a:xfrm>
            <a:prstGeom prst="rect">
              <a:avLst/>
            </a:prstGeom>
            <a:ln>
              <a:noFill/>
            </a:ln>
          </p:spPr>
        </p:pic>
        <p:sp>
          <p:nvSpPr>
            <p:cNvPr id="79" name="CustomShape 3"/>
            <p:cNvSpPr/>
            <p:nvPr/>
          </p:nvSpPr>
          <p:spPr>
            <a:xfrm>
              <a:off x="771480" y="8178120"/>
              <a:ext cx="84600" cy="119520"/>
            </a:xfrm>
            <a:custGeom>
              <a:avLst/>
              <a:gdLst/>
              <a:ah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80" name="object 38" descr=""/>
            <p:cNvPicPr/>
            <p:nvPr/>
          </p:nvPicPr>
          <p:blipFill>
            <a:blip r:embed="rId2"/>
            <a:stretch/>
          </p:blipFill>
          <p:spPr>
            <a:xfrm>
              <a:off x="888840" y="8176320"/>
              <a:ext cx="282240" cy="1227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1" name="object 39" descr=""/>
            <p:cNvPicPr/>
            <p:nvPr/>
          </p:nvPicPr>
          <p:blipFill>
            <a:blip r:embed="rId3"/>
            <a:stretch/>
          </p:blipFill>
          <p:spPr>
            <a:xfrm>
              <a:off x="1201680" y="8176320"/>
              <a:ext cx="309240" cy="1227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2" name="object 40" descr=""/>
            <p:cNvPicPr/>
            <p:nvPr/>
          </p:nvPicPr>
          <p:blipFill>
            <a:blip r:embed="rId4"/>
            <a:stretch/>
          </p:blipFill>
          <p:spPr>
            <a:xfrm>
              <a:off x="1545480" y="8178120"/>
              <a:ext cx="100080" cy="1191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3" name="object 41" descr=""/>
            <p:cNvPicPr/>
            <p:nvPr/>
          </p:nvPicPr>
          <p:blipFill>
            <a:blip r:embed="rId5"/>
            <a:stretch/>
          </p:blipFill>
          <p:spPr>
            <a:xfrm>
              <a:off x="1679400" y="8178120"/>
              <a:ext cx="102960" cy="12096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84" name="CustomShape 4"/>
          <p:cNvSpPr/>
          <p:nvPr/>
        </p:nvSpPr>
        <p:spPr>
          <a:xfrm>
            <a:off x="4822920" y="316800"/>
            <a:ext cx="2306520" cy="1860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>
            <a:noAutofit/>
          </a:bodyPr>
          <a:p>
            <a:pPr marL="439560" indent="-421920" algn="r">
              <a:lnSpc>
                <a:spcPts val="2701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ru-RU" sz="2700" spc="-12" strike="noStrike">
                <a:solidFill>
                  <a:srgbClr val="ffffff"/>
                </a:solidFill>
                <a:latin typeface="Calibri"/>
                <a:ea typeface="DejaVu Sans"/>
              </a:rPr>
              <a:t>МЕРОПРИЯТИЯ </a:t>
            </a:r>
            <a:r>
              <a:rPr b="1" lang="ru-RU" sz="2700" spc="-1" strike="noStrike">
                <a:solidFill>
                  <a:srgbClr val="ffffff"/>
                </a:solidFill>
                <a:latin typeface="Calibri"/>
                <a:ea typeface="DejaVu Sans"/>
              </a:rPr>
              <a:t>НА</a:t>
            </a:r>
            <a:r>
              <a:rPr b="1" lang="ru-RU" sz="2700" spc="-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2700" spc="-12" strike="noStrike">
                <a:solidFill>
                  <a:srgbClr val="ffffff"/>
                </a:solidFill>
                <a:latin typeface="Calibri"/>
                <a:ea typeface="DejaVu Sans"/>
              </a:rPr>
              <a:t>ЯНВАРЬ</a:t>
            </a:r>
            <a:br/>
            <a:r>
              <a:rPr b="1" lang="ru-RU" sz="2700" spc="-21" strike="noStrike">
                <a:solidFill>
                  <a:srgbClr val="ffffff"/>
                </a:solidFill>
                <a:latin typeface="Calibri"/>
                <a:ea typeface="DejaVu Sans"/>
              </a:rPr>
              <a:t>2026</a:t>
            </a:r>
            <a:endParaRPr b="0" lang="ru-RU" sz="2700" spc="-1" strike="noStrike">
              <a:latin typeface="Arial"/>
            </a:endParaRPr>
          </a:p>
        </p:txBody>
      </p:sp>
      <p:sp>
        <p:nvSpPr>
          <p:cNvPr id="85" name="CustomShape 5"/>
          <p:cNvSpPr/>
          <p:nvPr/>
        </p:nvSpPr>
        <p:spPr>
          <a:xfrm>
            <a:off x="628920" y="8441640"/>
            <a:ext cx="5104080" cy="2021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>
            <a:spAutoFit/>
          </a:bodyPr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b="1" lang="ru-RU" sz="4400" spc="-12" strike="noStrike">
                <a:solidFill>
                  <a:srgbClr val="ffffff"/>
                </a:solidFill>
                <a:latin typeface="Calibri"/>
                <a:ea typeface="DejaVu Sans"/>
              </a:rPr>
              <a:t>ПРИХОДИТЕ,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МЫ</a:t>
            </a:r>
            <a:r>
              <a:rPr b="1" lang="ru-RU" sz="4400" spc="-13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b="1" lang="ru-RU" sz="4400" spc="-13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2" strike="noStrike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b="0" lang="ru-RU" sz="4400" spc="-1" strike="noStrike"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b="0" lang="ru-RU" sz="1300" spc="-35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1300" spc="-12" strike="noStrike">
                <a:solidFill>
                  <a:srgbClr val="ffffff"/>
                </a:solidFill>
                <a:latin typeface="Calibri"/>
                <a:ea typeface="DejaVu Sans"/>
              </a:rPr>
              <a:t>контакты:</a:t>
            </a:r>
            <a:endParaRPr b="0" lang="ru-RU" sz="1300" spc="-1" strike="noStrike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Адрес: ул. Лесников, 7, г. Алапаевск, каб. 203, 205</a:t>
            </a:r>
            <a:br/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Контактный номер: 8(34346)3-07-06</a:t>
            </a:r>
            <a:endParaRPr b="0" lang="ru-RU" sz="1300" spc="-1" strike="noStrike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ФИО : Елисеева Алена Юрьевна, Юрьева Ирина Владимировна</a:t>
            </a:r>
            <a:endParaRPr b="0" lang="ru-RU" sz="1300" spc="-1" strike="noStrike">
              <a:latin typeface="Arial"/>
            </a:endParaRPr>
          </a:p>
        </p:txBody>
      </p:sp>
      <p:sp>
        <p:nvSpPr>
          <p:cNvPr id="86" name="CustomShape 6"/>
          <p:cNvSpPr/>
          <p:nvPr/>
        </p:nvSpPr>
        <p:spPr>
          <a:xfrm>
            <a:off x="6120000" y="8898120"/>
            <a:ext cx="1067400" cy="641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>
            <a:spAutoFit/>
          </a:bodyPr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b="0" lang="ru-RU" sz="800" spc="454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b="0" lang="ru-RU" sz="800" spc="454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26" strike="noStrike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b="0" lang="ru-RU" sz="800" spc="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21" strike="noStrike">
                <a:solidFill>
                  <a:srgbClr val="ffffff"/>
                </a:solidFill>
                <a:latin typeface="Calibri"/>
                <a:ea typeface="DejaVu Sans"/>
              </a:rPr>
              <a:t>Свердловской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области</a:t>
            </a:r>
            <a:endParaRPr b="0" lang="ru-RU" sz="800" spc="-1" strike="noStrike">
              <a:latin typeface="Arial"/>
            </a:endParaRPr>
          </a:p>
        </p:txBody>
      </p:sp>
      <p:grpSp>
        <p:nvGrpSpPr>
          <p:cNvPr id="87" name="Group 7"/>
          <p:cNvGrpSpPr/>
          <p:nvPr/>
        </p:nvGrpSpPr>
        <p:grpSpPr>
          <a:xfrm>
            <a:off x="512280" y="489240"/>
            <a:ext cx="2507760" cy="973080"/>
            <a:chOff x="512280" y="489240"/>
            <a:chExt cx="2507760" cy="973080"/>
          </a:xfrm>
        </p:grpSpPr>
        <p:pic>
          <p:nvPicPr>
            <p:cNvPr id="88" name="object 49" descr=""/>
            <p:cNvPicPr/>
            <p:nvPr/>
          </p:nvPicPr>
          <p:blipFill>
            <a:blip r:embed="rId6"/>
            <a:stretch/>
          </p:blipFill>
          <p:spPr>
            <a:xfrm>
              <a:off x="512280" y="489240"/>
              <a:ext cx="829440" cy="947160"/>
            </a:xfrm>
            <a:prstGeom prst="rect">
              <a:avLst/>
            </a:prstGeom>
            <a:ln>
              <a:noFill/>
            </a:ln>
          </p:spPr>
        </p:pic>
        <p:sp>
          <p:nvSpPr>
            <p:cNvPr id="89" name="CustomShape 8"/>
            <p:cNvSpPr/>
            <p:nvPr/>
          </p:nvSpPr>
          <p:spPr>
            <a:xfrm>
              <a:off x="1577160" y="814680"/>
              <a:ext cx="285120" cy="175320"/>
            </a:xfrm>
            <a:custGeom>
              <a:avLst/>
              <a:gdLst/>
              <a:ah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90" name="Group 9"/>
            <p:cNvGrpSpPr/>
            <p:nvPr/>
          </p:nvGrpSpPr>
          <p:grpSpPr>
            <a:xfrm>
              <a:off x="1917720" y="814680"/>
              <a:ext cx="437760" cy="141120"/>
              <a:chOff x="1917720" y="814680"/>
              <a:chExt cx="437760" cy="141120"/>
            </a:xfrm>
          </p:grpSpPr>
          <p:sp>
            <p:nvSpPr>
              <p:cNvPr id="91" name="CustomShape 10"/>
              <p:cNvSpPr/>
              <p:nvPr/>
            </p:nvSpPr>
            <p:spPr>
              <a:xfrm>
                <a:off x="1917720" y="814680"/>
                <a:ext cx="280800" cy="141120"/>
              </a:xfrm>
              <a:custGeom>
                <a:avLst/>
                <a:gdLst/>
                <a:ah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pic>
            <p:nvPicPr>
              <p:cNvPr id="92" name="object 53" descr=""/>
              <p:cNvPicPr/>
              <p:nvPr/>
            </p:nvPicPr>
            <p:blipFill>
              <a:blip r:embed="rId7"/>
              <a:stretch/>
            </p:blipFill>
            <p:spPr>
              <a:xfrm>
                <a:off x="2244240" y="815040"/>
                <a:ext cx="111240" cy="140040"/>
              </a:xfrm>
              <a:prstGeom prst="rect">
                <a:avLst/>
              </a:prstGeom>
              <a:ln>
                <a:noFill/>
              </a:ln>
            </p:spPr>
          </p:pic>
        </p:grpSp>
        <p:pic>
          <p:nvPicPr>
            <p:cNvPr id="93" name="object 54" descr=""/>
            <p:cNvPicPr/>
            <p:nvPr/>
          </p:nvPicPr>
          <p:blipFill>
            <a:blip r:embed="rId8"/>
            <a:stretch/>
          </p:blipFill>
          <p:spPr>
            <a:xfrm>
              <a:off x="1556640" y="1049760"/>
              <a:ext cx="149760" cy="143640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94" name="Group 11"/>
            <p:cNvGrpSpPr/>
            <p:nvPr/>
          </p:nvGrpSpPr>
          <p:grpSpPr>
            <a:xfrm>
              <a:off x="1762920" y="1051200"/>
              <a:ext cx="667440" cy="173520"/>
              <a:chOff x="1762920" y="1051200"/>
              <a:chExt cx="667440" cy="173520"/>
            </a:xfrm>
          </p:grpSpPr>
          <p:pic>
            <p:nvPicPr>
              <p:cNvPr id="95" name="object 56" descr=""/>
              <p:cNvPicPr/>
              <p:nvPr/>
            </p:nvPicPr>
            <p:blipFill>
              <a:blip r:embed="rId9"/>
              <a:stretch/>
            </p:blipFill>
            <p:spPr>
              <a:xfrm>
                <a:off x="1762920" y="1051560"/>
                <a:ext cx="112680" cy="14004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96" name="CustomShape 12"/>
              <p:cNvSpPr/>
              <p:nvPr/>
            </p:nvSpPr>
            <p:spPr>
              <a:xfrm>
                <a:off x="1917720" y="1051200"/>
                <a:ext cx="512640" cy="173520"/>
              </a:xfrm>
              <a:custGeom>
                <a:avLst/>
                <a:gdLst/>
                <a:ah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grpSp>
          <p:nvGrpSpPr>
            <p:cNvPr id="97" name="Group 13"/>
            <p:cNvGrpSpPr/>
            <p:nvPr/>
          </p:nvGrpSpPr>
          <p:grpSpPr>
            <a:xfrm>
              <a:off x="2489040" y="1051560"/>
              <a:ext cx="280800" cy="140040"/>
              <a:chOff x="2489040" y="1051560"/>
              <a:chExt cx="280800" cy="140040"/>
            </a:xfrm>
          </p:grpSpPr>
          <p:pic>
            <p:nvPicPr>
              <p:cNvPr id="98" name="object 59" descr=""/>
              <p:cNvPicPr/>
              <p:nvPr/>
            </p:nvPicPr>
            <p:blipFill>
              <a:blip r:embed="rId10"/>
              <a:stretch/>
            </p:blipFill>
            <p:spPr>
              <a:xfrm>
                <a:off x="2489040" y="1051560"/>
                <a:ext cx="119880" cy="14004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99" name="object 60" descr=""/>
              <p:cNvPicPr/>
              <p:nvPr/>
            </p:nvPicPr>
            <p:blipFill>
              <a:blip r:embed="rId11"/>
              <a:stretch/>
            </p:blipFill>
            <p:spPr>
              <a:xfrm>
                <a:off x="2658960" y="1051560"/>
                <a:ext cx="110880" cy="140040"/>
              </a:xfrm>
              <a:prstGeom prst="rect">
                <a:avLst/>
              </a:prstGeom>
              <a:ln>
                <a:noFill/>
              </a:ln>
            </p:spPr>
          </p:pic>
        </p:grpSp>
        <p:grpSp>
          <p:nvGrpSpPr>
            <p:cNvPr id="100" name="Group 14"/>
            <p:cNvGrpSpPr/>
            <p:nvPr/>
          </p:nvGrpSpPr>
          <p:grpSpPr>
            <a:xfrm>
              <a:off x="1556640" y="1284480"/>
              <a:ext cx="1463400" cy="177840"/>
              <a:chOff x="1556640" y="1284480"/>
              <a:chExt cx="1463400" cy="177840"/>
            </a:xfrm>
          </p:grpSpPr>
          <p:pic>
            <p:nvPicPr>
              <p:cNvPr id="101" name="object 62" descr=""/>
              <p:cNvPicPr/>
              <p:nvPr/>
            </p:nvPicPr>
            <p:blipFill>
              <a:blip r:embed="rId12"/>
              <a:stretch/>
            </p:blipFill>
            <p:spPr>
              <a:xfrm>
                <a:off x="1556640" y="1292040"/>
                <a:ext cx="133200" cy="14544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02" name="object 63" descr=""/>
              <p:cNvPicPr/>
              <p:nvPr/>
            </p:nvPicPr>
            <p:blipFill>
              <a:blip r:embed="rId13"/>
              <a:stretch/>
            </p:blipFill>
            <p:spPr>
              <a:xfrm>
                <a:off x="1725840" y="1292040"/>
                <a:ext cx="154440" cy="14544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03" name="object 64" descr=""/>
              <p:cNvPicPr/>
              <p:nvPr/>
            </p:nvPicPr>
            <p:blipFill>
              <a:blip r:embed="rId14"/>
              <a:stretch/>
            </p:blipFill>
            <p:spPr>
              <a:xfrm>
                <a:off x="1917720" y="1284480"/>
                <a:ext cx="350280" cy="17784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04" name="object 65" descr=""/>
              <p:cNvPicPr/>
              <p:nvPr/>
            </p:nvPicPr>
            <p:blipFill>
              <a:blip r:embed="rId15"/>
              <a:stretch/>
            </p:blipFill>
            <p:spPr>
              <a:xfrm>
                <a:off x="2300040" y="1292040"/>
                <a:ext cx="154440" cy="14544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05" name="CustomShape 15"/>
              <p:cNvSpPr/>
              <p:nvPr/>
            </p:nvSpPr>
            <p:spPr>
              <a:xfrm>
                <a:off x="2494080" y="1290960"/>
                <a:ext cx="128520" cy="139680"/>
              </a:xfrm>
              <a:custGeom>
                <a:avLst/>
                <a:gdLst/>
                <a:ah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pic>
            <p:nvPicPr>
              <p:cNvPr id="106" name="object 67" descr=""/>
              <p:cNvPicPr/>
              <p:nvPr/>
            </p:nvPicPr>
            <p:blipFill>
              <a:blip r:embed="rId16"/>
              <a:stretch/>
            </p:blipFill>
            <p:spPr>
              <a:xfrm>
                <a:off x="2661480" y="1290960"/>
                <a:ext cx="160200" cy="17136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07" name="object 68" descr=""/>
              <p:cNvPicPr/>
              <p:nvPr/>
            </p:nvPicPr>
            <p:blipFill>
              <a:blip r:embed="rId17"/>
              <a:stretch/>
            </p:blipFill>
            <p:spPr>
              <a:xfrm>
                <a:off x="2861640" y="1290960"/>
                <a:ext cx="158400" cy="140040"/>
              </a:xfrm>
              <a:prstGeom prst="rect">
                <a:avLst/>
              </a:prstGeom>
              <a:ln>
                <a:noFill/>
              </a:ln>
            </p:spPr>
          </p:pic>
        </p:grpSp>
      </p:grpSp>
      <p:sp>
        <p:nvSpPr>
          <p:cNvPr id="108" name="CustomShape 16"/>
          <p:cNvSpPr/>
          <p:nvPr/>
        </p:nvSpPr>
        <p:spPr>
          <a:xfrm>
            <a:off x="6140520" y="9593640"/>
            <a:ext cx="864720" cy="848520"/>
          </a:xfrm>
          <a:prstGeom prst="roundRect">
            <a:avLst>
              <a:gd name="adj" fmla="val 8611"/>
            </a:avLst>
          </a:prstGeom>
          <a:solidFill>
            <a:schemeClr val="lt1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9" name="CustomShape 17"/>
          <p:cNvSpPr/>
          <p:nvPr/>
        </p:nvSpPr>
        <p:spPr>
          <a:xfrm>
            <a:off x="6047640" y="7937640"/>
            <a:ext cx="805320" cy="805320"/>
          </a:xfrm>
          <a:prstGeom prst="ellipse">
            <a:avLst/>
          </a:prstGeom>
          <a:solidFill>
            <a:schemeClr val="lt1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10" name="object 48" descr=""/>
          <p:cNvPicPr/>
          <p:nvPr/>
        </p:nvPicPr>
        <p:blipFill>
          <a:blip r:embed="rId18"/>
          <a:stretch/>
        </p:blipFill>
        <p:spPr>
          <a:xfrm>
            <a:off x="6162120" y="8141760"/>
            <a:ext cx="591480" cy="506520"/>
          </a:xfrm>
          <a:prstGeom prst="rect">
            <a:avLst/>
          </a:prstGeom>
          <a:ln>
            <a:noFill/>
          </a:ln>
        </p:spPr>
      </p:pic>
      <p:pic>
        <p:nvPicPr>
          <p:cNvPr id="111" name="Рисунок 7" descr=""/>
          <p:cNvPicPr/>
          <p:nvPr/>
        </p:nvPicPr>
        <p:blipFill>
          <a:blip r:embed="rId19"/>
          <a:stretch/>
        </p:blipFill>
        <p:spPr>
          <a:xfrm>
            <a:off x="6153120" y="9577080"/>
            <a:ext cx="852120" cy="852120"/>
          </a:xfrm>
          <a:prstGeom prst="rect">
            <a:avLst/>
          </a:prstGeom>
          <a:ln>
            <a:noFill/>
          </a:ln>
        </p:spPr>
      </p:pic>
      <p:graphicFrame>
        <p:nvGraphicFramePr>
          <p:cNvPr id="112" name="Table 18"/>
          <p:cNvGraphicFramePr/>
          <p:nvPr/>
        </p:nvGraphicFramePr>
        <p:xfrm>
          <a:off x="336240" y="1802160"/>
          <a:ext cx="6789240" cy="4575600"/>
        </p:xfrm>
        <a:graphic>
          <a:graphicData uri="http://schemas.openxmlformats.org/drawingml/2006/table">
            <a:tbl>
              <a:tblPr/>
              <a:tblGrid>
                <a:gridCol w="842400"/>
                <a:gridCol w="4955040"/>
                <a:gridCol w="992160"/>
              </a:tblGrid>
              <a:tr h="640440"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2" strike="noStrike">
                          <a:solidFill>
                            <a:srgbClr val="ffffff"/>
                          </a:solidFill>
                          <a:latin typeface="Calibri"/>
                          <a:ea typeface="Noto Sans CJK SC"/>
                        </a:rPr>
                        <a:t>Дата</a:t>
                      </a:r>
                      <a:r>
                        <a:rPr b="1" lang="ru-RU" sz="1800" spc="-12" strike="noStrike">
                          <a:solidFill>
                            <a:srgbClr val="231f20"/>
                          </a:solidFill>
                          <a:latin typeface="Calibri"/>
                          <a:ea typeface="Noto Sans CJK SC"/>
                        </a:rPr>
                        <a:t>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Мероприятие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Время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начала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36612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2" strike="noStrike">
                          <a:solidFill>
                            <a:srgbClr val="000000"/>
                          </a:solidFill>
                          <a:latin typeface="Calibri"/>
                        </a:rPr>
                        <a:t>01.09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Танцы «Зумба 60+»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</a:rPr>
                        <a:t>10:</a:t>
                      </a:r>
                      <a:r>
                        <a:rPr b="0" lang="ru-RU" sz="1800" spc="-26" strike="noStrike">
                          <a:solidFill>
                            <a:srgbClr val="000000"/>
                          </a:solidFill>
                          <a:latin typeface="Calibri"/>
                        </a:rPr>
                        <a:t>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Тренажерный зал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</a:rPr>
                        <a:t>14:</a:t>
                      </a:r>
                      <a:r>
                        <a:rPr b="0" lang="ru-RU" sz="1800" spc="-26" strike="noStrike">
                          <a:solidFill>
                            <a:srgbClr val="000000"/>
                          </a:solidFill>
                          <a:latin typeface="Calibri"/>
                        </a:rPr>
                        <a:t>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6612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2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02.09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Лечебно-физкультурная гимнастика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09:00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Танцы «Русские народные»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17:10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6612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2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03.09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Фитнес-йога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</a:rPr>
                        <a:t>10:</a:t>
                      </a:r>
                      <a:r>
                        <a:rPr b="0" lang="ru-RU" sz="1800" spc="-26" strike="noStrike">
                          <a:solidFill>
                            <a:srgbClr val="000000"/>
                          </a:solidFill>
                          <a:latin typeface="Calibri"/>
                        </a:rPr>
                        <a:t>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Клуб садоводов-огородников «У-Дача»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</a:rPr>
                        <a:t>11:</a:t>
                      </a:r>
                      <a:r>
                        <a:rPr b="0" lang="ru-RU" sz="1800" spc="-26" strike="noStrike">
                          <a:solidFill>
                            <a:srgbClr val="000000"/>
                          </a:solidFill>
                          <a:latin typeface="Calibri"/>
                        </a:rPr>
                        <a:t>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661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Tahoma"/>
                        </a:rPr>
                        <a:t>ФП РГО Знание 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Tahoma"/>
                        </a:rPr>
                        <a:t>Тема: Голосуем сердцем — воспитываем примером: выборы в России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</a:rPr>
                        <a:t>12:</a:t>
                      </a:r>
                      <a:r>
                        <a:rPr b="0" lang="ru-RU" sz="1800" spc="-26" strike="noStrike">
                          <a:solidFill>
                            <a:srgbClr val="000000"/>
                          </a:solidFill>
                          <a:latin typeface="Calibri"/>
                        </a:rPr>
                        <a:t>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2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04.09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Лечебно-физкультурная гимнастика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</a:rPr>
                        <a:t>09:</a:t>
                      </a:r>
                      <a:r>
                        <a:rPr b="0" lang="ru-RU" sz="1800" spc="-26" strike="noStrike">
                          <a:solidFill>
                            <a:srgbClr val="000000"/>
                          </a:solidFill>
                          <a:latin typeface="Calibri"/>
                        </a:rPr>
                        <a:t>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661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Tahoma"/>
                        </a:rPr>
                        <a:t>Английский для всех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</a:rPr>
                        <a:t>10:</a:t>
                      </a:r>
                      <a:r>
                        <a:rPr b="0" lang="ru-RU" sz="1800" spc="-26" strike="noStrike">
                          <a:solidFill>
                            <a:srgbClr val="000000"/>
                          </a:solidFill>
                          <a:latin typeface="Calibri"/>
                        </a:rPr>
                        <a:t>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64044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2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05.09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Tahoma"/>
                        </a:rPr>
                        <a:t>Поездка в с. Арамашево праздник-ярмарка «Бабье лето»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</a:rPr>
                        <a:t>12:</a:t>
                      </a:r>
                      <a:r>
                        <a:rPr b="0" lang="ru-RU" sz="1800" spc="-26" strike="noStrike">
                          <a:solidFill>
                            <a:srgbClr val="000000"/>
                          </a:solidFill>
                          <a:latin typeface="Calibri"/>
                        </a:rPr>
                        <a:t>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  <p:pic>
        <p:nvPicPr>
          <p:cNvPr id="113" name="object 33" descr=""/>
          <p:cNvPicPr/>
          <p:nvPr/>
        </p:nvPicPr>
        <p:blipFill>
          <a:blip r:embed="rId20"/>
          <a:stretch/>
        </p:blipFill>
        <p:spPr>
          <a:xfrm>
            <a:off x="3731760" y="108360"/>
            <a:ext cx="3710160" cy="1648440"/>
          </a:xfrm>
          <a:prstGeom prst="rect">
            <a:avLst/>
          </a:prstGeom>
          <a:ln>
            <a:noFill/>
          </a:ln>
        </p:spPr>
      </p:pic>
      <p:sp>
        <p:nvSpPr>
          <p:cNvPr id="114" name="CustomShape 19"/>
          <p:cNvSpPr/>
          <p:nvPr/>
        </p:nvSpPr>
        <p:spPr>
          <a:xfrm>
            <a:off x="3549960" y="317160"/>
            <a:ext cx="3579480" cy="1857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>
            <a:noAutofit/>
          </a:bodyPr>
          <a:p>
            <a:pPr marL="439560" indent="-421560" algn="r">
              <a:lnSpc>
                <a:spcPts val="2701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ru-RU" sz="2700" spc="-12" strike="noStrike">
                <a:solidFill>
                  <a:srgbClr val="ffffff"/>
                </a:solidFill>
                <a:latin typeface="Calibri"/>
                <a:ea typeface="DejaVu Sans"/>
              </a:rPr>
              <a:t>МЕРОПРИЯТИЯ </a:t>
            </a:r>
            <a:br/>
            <a:r>
              <a:rPr b="1" lang="ru-RU" sz="2700" spc="-1" strike="noStrike">
                <a:solidFill>
                  <a:srgbClr val="ffffff"/>
                </a:solidFill>
                <a:latin typeface="Calibri"/>
                <a:ea typeface="DejaVu Sans"/>
              </a:rPr>
              <a:t>НА</a:t>
            </a:r>
            <a:r>
              <a:rPr b="1" lang="ru-RU" sz="2700" spc="-7" strike="noStrike">
                <a:solidFill>
                  <a:srgbClr val="ffffff"/>
                </a:solidFill>
                <a:latin typeface="Calibri"/>
                <a:ea typeface="DejaVu Sans"/>
              </a:rPr>
              <a:t> СЕНТЯБРЬ</a:t>
            </a:r>
            <a:br/>
            <a:r>
              <a:rPr b="1" lang="ru-RU" sz="2700" spc="-21" strike="noStrike">
                <a:solidFill>
                  <a:srgbClr val="ffffff"/>
                </a:solidFill>
                <a:latin typeface="Calibri"/>
                <a:ea typeface="DejaVu Sans"/>
              </a:rPr>
              <a:t>2026</a:t>
            </a:r>
            <a:endParaRPr b="0" lang="ru-RU" sz="2700" spc="-1" strike="noStrike">
              <a:latin typeface="Arial"/>
            </a:endParaRPr>
          </a:p>
        </p:txBody>
      </p:sp>
      <p:sp>
        <p:nvSpPr>
          <p:cNvPr id="115" name="CustomShape 20"/>
          <p:cNvSpPr/>
          <p:nvPr/>
        </p:nvSpPr>
        <p:spPr>
          <a:xfrm>
            <a:off x="3854520" y="7560000"/>
            <a:ext cx="3287520" cy="829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b="1" lang="ru-RU" sz="1600" spc="-66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2" strike="noStrike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b="1" lang="ru-RU" sz="1600" spc="-12" strike="noStrike">
                <a:solidFill>
                  <a:srgbClr val="58595b"/>
                </a:solidFill>
                <a:latin typeface="Calibri"/>
                <a:ea typeface="DejaVu Sans"/>
              </a:rPr>
              <a:t> четверг 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08:30</a:t>
            </a:r>
            <a:r>
              <a:rPr b="1" lang="ru-RU" sz="1600" spc="-7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b="1" lang="ru-RU" sz="1600" spc="-15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21" strike="noStrike">
                <a:solidFill>
                  <a:srgbClr val="58595b"/>
                </a:solidFill>
                <a:latin typeface="Calibri"/>
                <a:ea typeface="DejaVu Sans"/>
              </a:rPr>
              <a:t>17:30    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пятница 08:30</a:t>
            </a:r>
            <a:r>
              <a:rPr b="1" lang="ru-RU" sz="1600" spc="-7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b="1" lang="ru-RU" sz="1600" spc="-15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21" strike="noStrike">
                <a:solidFill>
                  <a:srgbClr val="58595b"/>
                </a:solidFill>
                <a:latin typeface="Calibri"/>
                <a:ea typeface="DejaVu Sans"/>
              </a:rPr>
              <a:t>16:30</a:t>
            </a:r>
            <a:endParaRPr b="0" lang="ru-RU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CustomShape 1"/>
          <p:cNvSpPr/>
          <p:nvPr/>
        </p:nvSpPr>
        <p:spPr>
          <a:xfrm>
            <a:off x="111240" y="7000200"/>
            <a:ext cx="7335720" cy="3573720"/>
          </a:xfrm>
          <a:custGeom>
            <a:avLst/>
            <a:gdLst/>
            <a:ah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117" name="Group 2"/>
          <p:cNvGrpSpPr/>
          <p:nvPr/>
        </p:nvGrpSpPr>
        <p:grpSpPr>
          <a:xfrm>
            <a:off x="644400" y="8176320"/>
            <a:ext cx="1137960" cy="122760"/>
            <a:chOff x="644400" y="8176320"/>
            <a:chExt cx="1137960" cy="122760"/>
          </a:xfrm>
        </p:grpSpPr>
        <p:pic>
          <p:nvPicPr>
            <p:cNvPr id="118" name="object 2" descr=""/>
            <p:cNvPicPr/>
            <p:nvPr/>
          </p:nvPicPr>
          <p:blipFill>
            <a:blip r:embed="rId1"/>
            <a:stretch/>
          </p:blipFill>
          <p:spPr>
            <a:xfrm>
              <a:off x="644400" y="8176320"/>
              <a:ext cx="93240" cy="122760"/>
            </a:xfrm>
            <a:prstGeom prst="rect">
              <a:avLst/>
            </a:prstGeom>
            <a:ln>
              <a:noFill/>
            </a:ln>
          </p:spPr>
        </p:pic>
        <p:sp>
          <p:nvSpPr>
            <p:cNvPr id="119" name="CustomShape 3"/>
            <p:cNvSpPr/>
            <p:nvPr/>
          </p:nvSpPr>
          <p:spPr>
            <a:xfrm>
              <a:off x="771480" y="8178120"/>
              <a:ext cx="84600" cy="119520"/>
            </a:xfrm>
            <a:custGeom>
              <a:avLst/>
              <a:gdLst/>
              <a:ah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120" name="object 4" descr=""/>
            <p:cNvPicPr/>
            <p:nvPr/>
          </p:nvPicPr>
          <p:blipFill>
            <a:blip r:embed="rId2"/>
            <a:stretch/>
          </p:blipFill>
          <p:spPr>
            <a:xfrm>
              <a:off x="888840" y="8176320"/>
              <a:ext cx="282240" cy="1227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1" name="object 5" descr=""/>
            <p:cNvPicPr/>
            <p:nvPr/>
          </p:nvPicPr>
          <p:blipFill>
            <a:blip r:embed="rId3"/>
            <a:stretch/>
          </p:blipFill>
          <p:spPr>
            <a:xfrm>
              <a:off x="1201680" y="8176320"/>
              <a:ext cx="309240" cy="1227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2" name="object 6" descr=""/>
            <p:cNvPicPr/>
            <p:nvPr/>
          </p:nvPicPr>
          <p:blipFill>
            <a:blip r:embed="rId4"/>
            <a:stretch/>
          </p:blipFill>
          <p:spPr>
            <a:xfrm>
              <a:off x="1545480" y="8178120"/>
              <a:ext cx="100080" cy="1191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3" name="object 7" descr=""/>
            <p:cNvPicPr/>
            <p:nvPr/>
          </p:nvPicPr>
          <p:blipFill>
            <a:blip r:embed="rId5"/>
            <a:stretch/>
          </p:blipFill>
          <p:spPr>
            <a:xfrm>
              <a:off x="1679400" y="8178120"/>
              <a:ext cx="102960" cy="12096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24" name="CustomShape 4"/>
          <p:cNvSpPr/>
          <p:nvPr/>
        </p:nvSpPr>
        <p:spPr>
          <a:xfrm>
            <a:off x="4822920" y="316800"/>
            <a:ext cx="2306520" cy="1860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>
            <a:noAutofit/>
          </a:bodyPr>
          <a:p>
            <a:pPr marL="439560" indent="-421920" algn="r">
              <a:lnSpc>
                <a:spcPts val="2701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ru-RU" sz="2700" spc="-12" strike="noStrike">
                <a:solidFill>
                  <a:srgbClr val="ffffff"/>
                </a:solidFill>
                <a:latin typeface="Calibri"/>
                <a:ea typeface="DejaVu Sans"/>
              </a:rPr>
              <a:t>МЕРОПРИЯТИЯ </a:t>
            </a:r>
            <a:r>
              <a:rPr b="1" lang="ru-RU" sz="2700" spc="-1" strike="noStrike">
                <a:solidFill>
                  <a:srgbClr val="ffffff"/>
                </a:solidFill>
                <a:latin typeface="Calibri"/>
                <a:ea typeface="DejaVu Sans"/>
              </a:rPr>
              <a:t>НА</a:t>
            </a:r>
            <a:r>
              <a:rPr b="1" lang="ru-RU" sz="2700" spc="-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2700" spc="-12" strike="noStrike">
                <a:solidFill>
                  <a:srgbClr val="ffffff"/>
                </a:solidFill>
                <a:latin typeface="Calibri"/>
                <a:ea typeface="DejaVu Sans"/>
              </a:rPr>
              <a:t>ЯНВАРЬ</a:t>
            </a:r>
            <a:br/>
            <a:r>
              <a:rPr b="1" lang="ru-RU" sz="2700" spc="-21" strike="noStrike">
                <a:solidFill>
                  <a:srgbClr val="ffffff"/>
                </a:solidFill>
                <a:latin typeface="Calibri"/>
                <a:ea typeface="DejaVu Sans"/>
              </a:rPr>
              <a:t>2026</a:t>
            </a:r>
            <a:endParaRPr b="0" lang="ru-RU" sz="2700" spc="-1" strike="noStrike">
              <a:latin typeface="Arial"/>
            </a:endParaRPr>
          </a:p>
        </p:txBody>
      </p:sp>
      <p:sp>
        <p:nvSpPr>
          <p:cNvPr id="125" name="CustomShape 5"/>
          <p:cNvSpPr/>
          <p:nvPr/>
        </p:nvSpPr>
        <p:spPr>
          <a:xfrm>
            <a:off x="628920" y="8441640"/>
            <a:ext cx="5104080" cy="2021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>
            <a:spAutoFit/>
          </a:bodyPr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b="1" lang="ru-RU" sz="4400" spc="-12" strike="noStrike">
                <a:solidFill>
                  <a:srgbClr val="ffffff"/>
                </a:solidFill>
                <a:latin typeface="Calibri"/>
                <a:ea typeface="DejaVu Sans"/>
              </a:rPr>
              <a:t>ПРИХОДИТЕ,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МЫ</a:t>
            </a:r>
            <a:r>
              <a:rPr b="1" lang="ru-RU" sz="4400" spc="-13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b="1" lang="ru-RU" sz="4400" spc="-13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2" strike="noStrike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b="0" lang="ru-RU" sz="4400" spc="-1" strike="noStrike"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b="0" lang="ru-RU" sz="1300" spc="-35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1300" spc="-12" strike="noStrike">
                <a:solidFill>
                  <a:srgbClr val="ffffff"/>
                </a:solidFill>
                <a:latin typeface="Calibri"/>
                <a:ea typeface="DejaVu Sans"/>
              </a:rPr>
              <a:t>контакты:</a:t>
            </a:r>
            <a:endParaRPr b="0" lang="ru-RU" sz="1300" spc="-1" strike="noStrike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Адрес: ул. Лесников, 7, г. Алапаевск, каб. 203, 205</a:t>
            </a:r>
            <a:br/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Контактный номер: 8(34346)3-07-06</a:t>
            </a:r>
            <a:endParaRPr b="0" lang="ru-RU" sz="1300" spc="-1" strike="noStrike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ФИО : Елисеева Алена Юрьевна, Юрьева Ирина Владимировна</a:t>
            </a:r>
            <a:endParaRPr b="0" lang="ru-RU" sz="1300" spc="-1" strike="noStrike">
              <a:latin typeface="Arial"/>
            </a:endParaRPr>
          </a:p>
        </p:txBody>
      </p:sp>
      <p:sp>
        <p:nvSpPr>
          <p:cNvPr id="126" name="CustomShape 6"/>
          <p:cNvSpPr/>
          <p:nvPr/>
        </p:nvSpPr>
        <p:spPr>
          <a:xfrm>
            <a:off x="6120000" y="8898120"/>
            <a:ext cx="1067400" cy="641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>
            <a:spAutoFit/>
          </a:bodyPr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b="0" lang="ru-RU" sz="800" spc="454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b="0" lang="ru-RU" sz="800" spc="454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26" strike="noStrike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b="0" lang="ru-RU" sz="800" spc="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21" strike="noStrike">
                <a:solidFill>
                  <a:srgbClr val="ffffff"/>
                </a:solidFill>
                <a:latin typeface="Calibri"/>
                <a:ea typeface="DejaVu Sans"/>
              </a:rPr>
              <a:t>Свердловской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области</a:t>
            </a:r>
            <a:endParaRPr b="0" lang="ru-RU" sz="800" spc="-1" strike="noStrike">
              <a:latin typeface="Arial"/>
            </a:endParaRPr>
          </a:p>
        </p:txBody>
      </p:sp>
      <p:grpSp>
        <p:nvGrpSpPr>
          <p:cNvPr id="127" name="Group 7"/>
          <p:cNvGrpSpPr/>
          <p:nvPr/>
        </p:nvGrpSpPr>
        <p:grpSpPr>
          <a:xfrm>
            <a:off x="512280" y="489240"/>
            <a:ext cx="2507760" cy="973080"/>
            <a:chOff x="512280" y="489240"/>
            <a:chExt cx="2507760" cy="973080"/>
          </a:xfrm>
        </p:grpSpPr>
        <p:pic>
          <p:nvPicPr>
            <p:cNvPr id="128" name="object 10" descr=""/>
            <p:cNvPicPr/>
            <p:nvPr/>
          </p:nvPicPr>
          <p:blipFill>
            <a:blip r:embed="rId6"/>
            <a:stretch/>
          </p:blipFill>
          <p:spPr>
            <a:xfrm>
              <a:off x="512280" y="489240"/>
              <a:ext cx="829440" cy="947160"/>
            </a:xfrm>
            <a:prstGeom prst="rect">
              <a:avLst/>
            </a:prstGeom>
            <a:ln>
              <a:noFill/>
            </a:ln>
          </p:spPr>
        </p:pic>
        <p:sp>
          <p:nvSpPr>
            <p:cNvPr id="129" name="CustomShape 8"/>
            <p:cNvSpPr/>
            <p:nvPr/>
          </p:nvSpPr>
          <p:spPr>
            <a:xfrm>
              <a:off x="1577160" y="814680"/>
              <a:ext cx="285120" cy="175320"/>
            </a:xfrm>
            <a:custGeom>
              <a:avLst/>
              <a:gdLst/>
              <a:ah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130" name="Group 9"/>
            <p:cNvGrpSpPr/>
            <p:nvPr/>
          </p:nvGrpSpPr>
          <p:grpSpPr>
            <a:xfrm>
              <a:off x="1917720" y="814680"/>
              <a:ext cx="437760" cy="141120"/>
              <a:chOff x="1917720" y="814680"/>
              <a:chExt cx="437760" cy="141120"/>
            </a:xfrm>
          </p:grpSpPr>
          <p:sp>
            <p:nvSpPr>
              <p:cNvPr id="131" name="CustomShape 10"/>
              <p:cNvSpPr/>
              <p:nvPr/>
            </p:nvSpPr>
            <p:spPr>
              <a:xfrm>
                <a:off x="1917720" y="814680"/>
                <a:ext cx="280800" cy="141120"/>
              </a:xfrm>
              <a:custGeom>
                <a:avLst/>
                <a:gdLst/>
                <a:ah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pic>
            <p:nvPicPr>
              <p:cNvPr id="132" name="object 14" descr=""/>
              <p:cNvPicPr/>
              <p:nvPr/>
            </p:nvPicPr>
            <p:blipFill>
              <a:blip r:embed="rId7"/>
              <a:stretch/>
            </p:blipFill>
            <p:spPr>
              <a:xfrm>
                <a:off x="2244240" y="815040"/>
                <a:ext cx="111240" cy="140040"/>
              </a:xfrm>
              <a:prstGeom prst="rect">
                <a:avLst/>
              </a:prstGeom>
              <a:ln>
                <a:noFill/>
              </a:ln>
            </p:spPr>
          </p:pic>
        </p:grpSp>
        <p:pic>
          <p:nvPicPr>
            <p:cNvPr id="133" name="object 15" descr=""/>
            <p:cNvPicPr/>
            <p:nvPr/>
          </p:nvPicPr>
          <p:blipFill>
            <a:blip r:embed="rId8"/>
            <a:stretch/>
          </p:blipFill>
          <p:spPr>
            <a:xfrm>
              <a:off x="1556640" y="1049760"/>
              <a:ext cx="149760" cy="143640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34" name="Group 11"/>
            <p:cNvGrpSpPr/>
            <p:nvPr/>
          </p:nvGrpSpPr>
          <p:grpSpPr>
            <a:xfrm>
              <a:off x="1762920" y="1051200"/>
              <a:ext cx="667440" cy="173520"/>
              <a:chOff x="1762920" y="1051200"/>
              <a:chExt cx="667440" cy="173520"/>
            </a:xfrm>
          </p:grpSpPr>
          <p:pic>
            <p:nvPicPr>
              <p:cNvPr id="135" name="object 17" descr=""/>
              <p:cNvPicPr/>
              <p:nvPr/>
            </p:nvPicPr>
            <p:blipFill>
              <a:blip r:embed="rId9"/>
              <a:stretch/>
            </p:blipFill>
            <p:spPr>
              <a:xfrm>
                <a:off x="1762920" y="1051560"/>
                <a:ext cx="112680" cy="14004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36" name="CustomShape 12"/>
              <p:cNvSpPr/>
              <p:nvPr/>
            </p:nvSpPr>
            <p:spPr>
              <a:xfrm>
                <a:off x="1917720" y="1051200"/>
                <a:ext cx="512640" cy="173520"/>
              </a:xfrm>
              <a:custGeom>
                <a:avLst/>
                <a:gdLst/>
                <a:ah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grpSp>
          <p:nvGrpSpPr>
            <p:cNvPr id="137" name="Group 13"/>
            <p:cNvGrpSpPr/>
            <p:nvPr/>
          </p:nvGrpSpPr>
          <p:grpSpPr>
            <a:xfrm>
              <a:off x="2489040" y="1051560"/>
              <a:ext cx="280800" cy="140040"/>
              <a:chOff x="2489040" y="1051560"/>
              <a:chExt cx="280800" cy="140040"/>
            </a:xfrm>
          </p:grpSpPr>
          <p:pic>
            <p:nvPicPr>
              <p:cNvPr id="138" name="object 20" descr=""/>
              <p:cNvPicPr/>
              <p:nvPr/>
            </p:nvPicPr>
            <p:blipFill>
              <a:blip r:embed="rId10"/>
              <a:stretch/>
            </p:blipFill>
            <p:spPr>
              <a:xfrm>
                <a:off x="2489040" y="1051560"/>
                <a:ext cx="119880" cy="14004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39" name="object 21" descr=""/>
              <p:cNvPicPr/>
              <p:nvPr/>
            </p:nvPicPr>
            <p:blipFill>
              <a:blip r:embed="rId11"/>
              <a:stretch/>
            </p:blipFill>
            <p:spPr>
              <a:xfrm>
                <a:off x="2658960" y="1051560"/>
                <a:ext cx="110880" cy="140040"/>
              </a:xfrm>
              <a:prstGeom prst="rect">
                <a:avLst/>
              </a:prstGeom>
              <a:ln>
                <a:noFill/>
              </a:ln>
            </p:spPr>
          </p:pic>
        </p:grpSp>
        <p:grpSp>
          <p:nvGrpSpPr>
            <p:cNvPr id="140" name="Group 14"/>
            <p:cNvGrpSpPr/>
            <p:nvPr/>
          </p:nvGrpSpPr>
          <p:grpSpPr>
            <a:xfrm>
              <a:off x="1556640" y="1284480"/>
              <a:ext cx="1463400" cy="177840"/>
              <a:chOff x="1556640" y="1284480"/>
              <a:chExt cx="1463400" cy="177840"/>
            </a:xfrm>
          </p:grpSpPr>
          <p:pic>
            <p:nvPicPr>
              <p:cNvPr id="141" name="object 23" descr=""/>
              <p:cNvPicPr/>
              <p:nvPr/>
            </p:nvPicPr>
            <p:blipFill>
              <a:blip r:embed="rId12"/>
              <a:stretch/>
            </p:blipFill>
            <p:spPr>
              <a:xfrm>
                <a:off x="1556640" y="1292040"/>
                <a:ext cx="133200" cy="14544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42" name="object 24" descr=""/>
              <p:cNvPicPr/>
              <p:nvPr/>
            </p:nvPicPr>
            <p:blipFill>
              <a:blip r:embed="rId13"/>
              <a:stretch/>
            </p:blipFill>
            <p:spPr>
              <a:xfrm>
                <a:off x="1725840" y="1292040"/>
                <a:ext cx="154440" cy="14544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43" name="object 25" descr=""/>
              <p:cNvPicPr/>
              <p:nvPr/>
            </p:nvPicPr>
            <p:blipFill>
              <a:blip r:embed="rId14"/>
              <a:stretch/>
            </p:blipFill>
            <p:spPr>
              <a:xfrm>
                <a:off x="1917720" y="1284480"/>
                <a:ext cx="350280" cy="17784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44" name="object 26" descr=""/>
              <p:cNvPicPr/>
              <p:nvPr/>
            </p:nvPicPr>
            <p:blipFill>
              <a:blip r:embed="rId15"/>
              <a:stretch/>
            </p:blipFill>
            <p:spPr>
              <a:xfrm>
                <a:off x="2300040" y="1292040"/>
                <a:ext cx="154440" cy="14544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45" name="CustomShape 15"/>
              <p:cNvSpPr/>
              <p:nvPr/>
            </p:nvSpPr>
            <p:spPr>
              <a:xfrm>
                <a:off x="2494080" y="1290960"/>
                <a:ext cx="128520" cy="139680"/>
              </a:xfrm>
              <a:custGeom>
                <a:avLst/>
                <a:gdLst/>
                <a:ah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pic>
            <p:nvPicPr>
              <p:cNvPr id="146" name="object 28" descr=""/>
              <p:cNvPicPr/>
              <p:nvPr/>
            </p:nvPicPr>
            <p:blipFill>
              <a:blip r:embed="rId16"/>
              <a:stretch/>
            </p:blipFill>
            <p:spPr>
              <a:xfrm>
                <a:off x="2661480" y="1290960"/>
                <a:ext cx="160200" cy="17136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47" name="object 29" descr=""/>
              <p:cNvPicPr/>
              <p:nvPr/>
            </p:nvPicPr>
            <p:blipFill>
              <a:blip r:embed="rId17"/>
              <a:stretch/>
            </p:blipFill>
            <p:spPr>
              <a:xfrm>
                <a:off x="2861640" y="1290960"/>
                <a:ext cx="158400" cy="140040"/>
              </a:xfrm>
              <a:prstGeom prst="rect">
                <a:avLst/>
              </a:prstGeom>
              <a:ln>
                <a:noFill/>
              </a:ln>
            </p:spPr>
          </p:pic>
        </p:grpSp>
      </p:grpSp>
      <p:sp>
        <p:nvSpPr>
          <p:cNvPr id="148" name="CustomShape 16"/>
          <p:cNvSpPr/>
          <p:nvPr/>
        </p:nvSpPr>
        <p:spPr>
          <a:xfrm>
            <a:off x="6140520" y="9593640"/>
            <a:ext cx="864720" cy="848520"/>
          </a:xfrm>
          <a:prstGeom prst="roundRect">
            <a:avLst>
              <a:gd name="adj" fmla="val 8611"/>
            </a:avLst>
          </a:prstGeom>
          <a:solidFill>
            <a:schemeClr val="lt1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9" name="CustomShape 17"/>
          <p:cNvSpPr/>
          <p:nvPr/>
        </p:nvSpPr>
        <p:spPr>
          <a:xfrm>
            <a:off x="6047640" y="7937640"/>
            <a:ext cx="805320" cy="805320"/>
          </a:xfrm>
          <a:prstGeom prst="ellipse">
            <a:avLst/>
          </a:prstGeom>
          <a:solidFill>
            <a:schemeClr val="lt1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50" name="object 30" descr=""/>
          <p:cNvPicPr/>
          <p:nvPr/>
        </p:nvPicPr>
        <p:blipFill>
          <a:blip r:embed="rId18"/>
          <a:stretch/>
        </p:blipFill>
        <p:spPr>
          <a:xfrm>
            <a:off x="6162120" y="8141760"/>
            <a:ext cx="591480" cy="506520"/>
          </a:xfrm>
          <a:prstGeom prst="rect">
            <a:avLst/>
          </a:prstGeom>
          <a:ln>
            <a:noFill/>
          </a:ln>
        </p:spPr>
      </p:pic>
      <p:pic>
        <p:nvPicPr>
          <p:cNvPr id="151" name="Рисунок 1" descr=""/>
          <p:cNvPicPr/>
          <p:nvPr/>
        </p:nvPicPr>
        <p:blipFill>
          <a:blip r:embed="rId19"/>
          <a:stretch/>
        </p:blipFill>
        <p:spPr>
          <a:xfrm>
            <a:off x="6153120" y="9577080"/>
            <a:ext cx="852120" cy="852120"/>
          </a:xfrm>
          <a:prstGeom prst="rect">
            <a:avLst/>
          </a:prstGeom>
          <a:ln>
            <a:noFill/>
          </a:ln>
        </p:spPr>
      </p:pic>
      <p:graphicFrame>
        <p:nvGraphicFramePr>
          <p:cNvPr id="152" name="Table 18"/>
          <p:cNvGraphicFramePr/>
          <p:nvPr/>
        </p:nvGraphicFramePr>
        <p:xfrm>
          <a:off x="394200" y="1812240"/>
          <a:ext cx="6800760" cy="5765760"/>
        </p:xfrm>
        <a:graphic>
          <a:graphicData uri="http://schemas.openxmlformats.org/drawingml/2006/table">
            <a:tbl>
              <a:tblPr/>
              <a:tblGrid>
                <a:gridCol w="843480"/>
                <a:gridCol w="4804200"/>
                <a:gridCol w="1153440"/>
              </a:tblGrid>
              <a:tr h="640440"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2" strike="noStrike">
                          <a:solidFill>
                            <a:srgbClr val="ffffff"/>
                          </a:solidFill>
                          <a:latin typeface="Calibri"/>
                          <a:ea typeface="Noto Sans CJK SC"/>
                        </a:rPr>
                        <a:t>Дата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Мероприятие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Время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начала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36612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2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07.09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Лечебно-физкультурная гимнастика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09:00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Цифровая, пенсионная грамотность 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10:0</a:t>
                      </a:r>
                      <a:r>
                        <a:rPr b="0" lang="ru-RU" sz="1800" spc="-26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6612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2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08.09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Танцы «Зумба 60+»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10:0</a:t>
                      </a:r>
                      <a:r>
                        <a:rPr b="0" lang="ru-RU" sz="1800" spc="-26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Мы пришли к вам со стихами (День языков народов России)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12:0</a:t>
                      </a:r>
                      <a:r>
                        <a:rPr b="0" lang="ru-RU" sz="1800" spc="-26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661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Тренажерный зал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14:00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2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09.09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 </a:t>
                      </a: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Лечебно-физкультурная гимнастика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</a:rPr>
                        <a:t>09:</a:t>
                      </a:r>
                      <a:r>
                        <a:rPr b="0" lang="ru-RU" sz="1800" spc="-26" strike="noStrike">
                          <a:solidFill>
                            <a:srgbClr val="000000"/>
                          </a:solidFill>
                          <a:latin typeface="Calibri"/>
                        </a:rPr>
                        <a:t>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661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МК кукла Берегиня карманная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Танцы «Русские народные»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</a:rPr>
                        <a:t>17:1</a:t>
                      </a:r>
                      <a:r>
                        <a:rPr b="0" lang="ru-RU" sz="1800" spc="-26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6612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2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10.09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Фитнес-йога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</a:rPr>
                        <a:t>10:</a:t>
                      </a:r>
                      <a:r>
                        <a:rPr b="0" lang="ru-RU" sz="1800" spc="-26" strike="noStrike">
                          <a:solidFill>
                            <a:srgbClr val="000000"/>
                          </a:solidFill>
                          <a:latin typeface="Calibri"/>
                        </a:rPr>
                        <a:t>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Индивидуальные консультации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</a:rPr>
                        <a:t>10:</a:t>
                      </a:r>
                      <a:r>
                        <a:rPr b="0" lang="ru-RU" sz="1800" spc="-26" strike="noStrike">
                          <a:solidFill>
                            <a:srgbClr val="000000"/>
                          </a:solidFill>
                          <a:latin typeface="Calibri"/>
                        </a:rPr>
                        <a:t>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661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Федеральный проект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</a:rPr>
                        <a:t>12:</a:t>
                      </a:r>
                      <a:r>
                        <a:rPr b="0" lang="ru-RU" sz="1800" spc="-26" strike="noStrike">
                          <a:solidFill>
                            <a:srgbClr val="000000"/>
                          </a:solidFill>
                          <a:latin typeface="Calibri"/>
                        </a:rPr>
                        <a:t>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2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11.09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Лечебно-физкультурная гимнастика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</a:rPr>
                        <a:t>09:</a:t>
                      </a:r>
                      <a:r>
                        <a:rPr b="0" lang="ru-RU" sz="1800" spc="-26" strike="noStrike">
                          <a:solidFill>
                            <a:srgbClr val="000000"/>
                          </a:solidFill>
                          <a:latin typeface="Calibri"/>
                        </a:rPr>
                        <a:t>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661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 </a:t>
                      </a: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Tahoma"/>
                        </a:rPr>
                        <a:t>Английский для всех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pic>
        <p:nvPicPr>
          <p:cNvPr id="153" name="object 31" descr=""/>
          <p:cNvPicPr/>
          <p:nvPr/>
        </p:nvPicPr>
        <p:blipFill>
          <a:blip r:embed="rId20"/>
          <a:stretch/>
        </p:blipFill>
        <p:spPr>
          <a:xfrm>
            <a:off x="3731760" y="108360"/>
            <a:ext cx="3710160" cy="1648440"/>
          </a:xfrm>
          <a:prstGeom prst="rect">
            <a:avLst/>
          </a:prstGeom>
          <a:ln>
            <a:noFill/>
          </a:ln>
        </p:spPr>
      </p:pic>
      <p:sp>
        <p:nvSpPr>
          <p:cNvPr id="154" name="CustomShape 19"/>
          <p:cNvSpPr/>
          <p:nvPr/>
        </p:nvSpPr>
        <p:spPr>
          <a:xfrm>
            <a:off x="3549960" y="317160"/>
            <a:ext cx="3579480" cy="1857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>
            <a:noAutofit/>
          </a:bodyPr>
          <a:p>
            <a:pPr marL="439560" indent="-421560" algn="r">
              <a:lnSpc>
                <a:spcPts val="2701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ru-RU" sz="2700" spc="-12" strike="noStrike">
                <a:solidFill>
                  <a:srgbClr val="ffffff"/>
                </a:solidFill>
                <a:latin typeface="Calibri"/>
                <a:ea typeface="DejaVu Sans"/>
              </a:rPr>
              <a:t>МЕРОПРИЯТИЯ </a:t>
            </a:r>
            <a:br/>
            <a:r>
              <a:rPr b="1" lang="ru-RU" sz="2700" spc="-1" strike="noStrike">
                <a:solidFill>
                  <a:srgbClr val="ffffff"/>
                </a:solidFill>
                <a:latin typeface="Calibri"/>
                <a:ea typeface="DejaVu Sans"/>
              </a:rPr>
              <a:t>НА</a:t>
            </a:r>
            <a:r>
              <a:rPr b="1" lang="ru-RU" sz="2700" spc="-7" strike="noStrike">
                <a:solidFill>
                  <a:srgbClr val="ffffff"/>
                </a:solidFill>
                <a:latin typeface="Calibri"/>
                <a:ea typeface="DejaVu Sans"/>
              </a:rPr>
              <a:t> СЕНТЯБРЬ</a:t>
            </a:r>
            <a:br/>
            <a:r>
              <a:rPr b="1" lang="ru-RU" sz="2700" spc="-21" strike="noStrike">
                <a:solidFill>
                  <a:srgbClr val="ffffff"/>
                </a:solidFill>
                <a:latin typeface="Calibri"/>
                <a:ea typeface="DejaVu Sans"/>
              </a:rPr>
              <a:t>2026</a:t>
            </a:r>
            <a:endParaRPr b="0" lang="ru-RU" sz="2700" spc="-1" strike="noStrike">
              <a:latin typeface="Arial"/>
            </a:endParaRPr>
          </a:p>
        </p:txBody>
      </p:sp>
      <p:sp>
        <p:nvSpPr>
          <p:cNvPr id="155" name="CustomShape 20"/>
          <p:cNvSpPr/>
          <p:nvPr/>
        </p:nvSpPr>
        <p:spPr>
          <a:xfrm>
            <a:off x="3854520" y="7560000"/>
            <a:ext cx="3287520" cy="829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b="1" lang="ru-RU" sz="1600" spc="-66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2" strike="noStrike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b="1" lang="ru-RU" sz="1600" spc="-12" strike="noStrike">
                <a:solidFill>
                  <a:srgbClr val="58595b"/>
                </a:solidFill>
                <a:latin typeface="Calibri"/>
                <a:ea typeface="DejaVu Sans"/>
              </a:rPr>
              <a:t> четверг 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08:30</a:t>
            </a:r>
            <a:r>
              <a:rPr b="1" lang="ru-RU" sz="1600" spc="-7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b="1" lang="ru-RU" sz="1600" spc="-15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21" strike="noStrike">
                <a:solidFill>
                  <a:srgbClr val="58595b"/>
                </a:solidFill>
                <a:latin typeface="Calibri"/>
                <a:ea typeface="DejaVu Sans"/>
              </a:rPr>
              <a:t>17:30    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пятница 08:30</a:t>
            </a:r>
            <a:r>
              <a:rPr b="1" lang="ru-RU" sz="1600" spc="-7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b="1" lang="ru-RU" sz="1600" spc="-15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21" strike="noStrike">
                <a:solidFill>
                  <a:srgbClr val="58595b"/>
                </a:solidFill>
                <a:latin typeface="Calibri"/>
                <a:ea typeface="DejaVu Sans"/>
              </a:rPr>
              <a:t>16:30</a:t>
            </a:r>
            <a:endParaRPr b="0" lang="ru-RU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ustomShape 1"/>
          <p:cNvSpPr/>
          <p:nvPr/>
        </p:nvSpPr>
        <p:spPr>
          <a:xfrm>
            <a:off x="111240" y="7000200"/>
            <a:ext cx="7335720" cy="3573720"/>
          </a:xfrm>
          <a:custGeom>
            <a:avLst/>
            <a:gdLst/>
            <a:ah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157" name="Group 2"/>
          <p:cNvGrpSpPr/>
          <p:nvPr/>
        </p:nvGrpSpPr>
        <p:grpSpPr>
          <a:xfrm>
            <a:off x="644400" y="8176320"/>
            <a:ext cx="1137960" cy="122760"/>
            <a:chOff x="644400" y="8176320"/>
            <a:chExt cx="1137960" cy="122760"/>
          </a:xfrm>
        </p:grpSpPr>
        <p:pic>
          <p:nvPicPr>
            <p:cNvPr id="158" name="object 34_2" descr=""/>
            <p:cNvPicPr/>
            <p:nvPr/>
          </p:nvPicPr>
          <p:blipFill>
            <a:blip r:embed="rId1"/>
            <a:stretch/>
          </p:blipFill>
          <p:spPr>
            <a:xfrm>
              <a:off x="644400" y="8176320"/>
              <a:ext cx="93240" cy="122760"/>
            </a:xfrm>
            <a:prstGeom prst="rect">
              <a:avLst/>
            </a:prstGeom>
            <a:ln>
              <a:noFill/>
            </a:ln>
          </p:spPr>
        </p:pic>
        <p:sp>
          <p:nvSpPr>
            <p:cNvPr id="159" name="CustomShape 3"/>
            <p:cNvSpPr/>
            <p:nvPr/>
          </p:nvSpPr>
          <p:spPr>
            <a:xfrm>
              <a:off x="771480" y="8178120"/>
              <a:ext cx="84600" cy="119520"/>
            </a:xfrm>
            <a:custGeom>
              <a:avLst/>
              <a:gdLst/>
              <a:ah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160" name="object 44_2" descr=""/>
            <p:cNvPicPr/>
            <p:nvPr/>
          </p:nvPicPr>
          <p:blipFill>
            <a:blip r:embed="rId2"/>
            <a:stretch/>
          </p:blipFill>
          <p:spPr>
            <a:xfrm>
              <a:off x="888840" y="8176320"/>
              <a:ext cx="282240" cy="1227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1" name="object 46_2" descr=""/>
            <p:cNvPicPr/>
            <p:nvPr/>
          </p:nvPicPr>
          <p:blipFill>
            <a:blip r:embed="rId3"/>
            <a:stretch/>
          </p:blipFill>
          <p:spPr>
            <a:xfrm>
              <a:off x="1201680" y="8176320"/>
              <a:ext cx="309240" cy="1227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2" name="object 47_2" descr=""/>
            <p:cNvPicPr/>
            <p:nvPr/>
          </p:nvPicPr>
          <p:blipFill>
            <a:blip r:embed="rId4"/>
            <a:stretch/>
          </p:blipFill>
          <p:spPr>
            <a:xfrm>
              <a:off x="1545480" y="8178120"/>
              <a:ext cx="100080" cy="1191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3" name="object 69_2" descr=""/>
            <p:cNvPicPr/>
            <p:nvPr/>
          </p:nvPicPr>
          <p:blipFill>
            <a:blip r:embed="rId5"/>
            <a:stretch/>
          </p:blipFill>
          <p:spPr>
            <a:xfrm>
              <a:off x="1679400" y="8178120"/>
              <a:ext cx="102960" cy="12096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64" name="CustomShape 4"/>
          <p:cNvSpPr/>
          <p:nvPr/>
        </p:nvSpPr>
        <p:spPr>
          <a:xfrm>
            <a:off x="4822920" y="316800"/>
            <a:ext cx="2306520" cy="1860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>
            <a:noAutofit/>
          </a:bodyPr>
          <a:p>
            <a:pPr marL="439560" indent="-421920" algn="r">
              <a:lnSpc>
                <a:spcPts val="2701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ru-RU" sz="2700" spc="-12" strike="noStrike">
                <a:solidFill>
                  <a:srgbClr val="ffffff"/>
                </a:solidFill>
                <a:latin typeface="Calibri"/>
                <a:ea typeface="DejaVu Sans"/>
              </a:rPr>
              <a:t>МЕРОПРИЯТИЯ </a:t>
            </a:r>
            <a:r>
              <a:rPr b="1" lang="ru-RU" sz="2700" spc="-1" strike="noStrike">
                <a:solidFill>
                  <a:srgbClr val="ffffff"/>
                </a:solidFill>
                <a:latin typeface="Calibri"/>
                <a:ea typeface="DejaVu Sans"/>
              </a:rPr>
              <a:t>НА</a:t>
            </a:r>
            <a:r>
              <a:rPr b="1" lang="ru-RU" sz="2700" spc="-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2700" spc="-12" strike="noStrike">
                <a:solidFill>
                  <a:srgbClr val="ffffff"/>
                </a:solidFill>
                <a:latin typeface="Calibri"/>
                <a:ea typeface="DejaVu Sans"/>
              </a:rPr>
              <a:t>ЯНВАРЬ</a:t>
            </a:r>
            <a:br/>
            <a:r>
              <a:rPr b="1" lang="ru-RU" sz="2700" spc="-21" strike="noStrike">
                <a:solidFill>
                  <a:srgbClr val="ffffff"/>
                </a:solidFill>
                <a:latin typeface="Calibri"/>
                <a:ea typeface="DejaVu Sans"/>
              </a:rPr>
              <a:t>2026</a:t>
            </a:r>
            <a:endParaRPr b="0" lang="ru-RU" sz="2700" spc="-1" strike="noStrike">
              <a:latin typeface="Arial"/>
            </a:endParaRPr>
          </a:p>
        </p:txBody>
      </p:sp>
      <p:sp>
        <p:nvSpPr>
          <p:cNvPr id="165" name="CustomShape 5"/>
          <p:cNvSpPr/>
          <p:nvPr/>
        </p:nvSpPr>
        <p:spPr>
          <a:xfrm>
            <a:off x="628920" y="8441640"/>
            <a:ext cx="5104080" cy="2021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>
            <a:spAutoFit/>
          </a:bodyPr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b="1" lang="ru-RU" sz="4400" spc="-12" strike="noStrike">
                <a:solidFill>
                  <a:srgbClr val="ffffff"/>
                </a:solidFill>
                <a:latin typeface="Calibri"/>
                <a:ea typeface="DejaVu Sans"/>
              </a:rPr>
              <a:t>ПРИХОДИТЕ,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МЫ</a:t>
            </a:r>
            <a:r>
              <a:rPr b="1" lang="ru-RU" sz="4400" spc="-13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b="1" lang="ru-RU" sz="4400" spc="-13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2" strike="noStrike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b="0" lang="ru-RU" sz="4400" spc="-1" strike="noStrike"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b="0" lang="ru-RU" sz="1300" spc="-35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1300" spc="-12" strike="noStrike">
                <a:solidFill>
                  <a:srgbClr val="ffffff"/>
                </a:solidFill>
                <a:latin typeface="Calibri"/>
                <a:ea typeface="DejaVu Sans"/>
              </a:rPr>
              <a:t>контакты:</a:t>
            </a:r>
            <a:endParaRPr b="0" lang="ru-RU" sz="1300" spc="-1" strike="noStrike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Адрес: ул. Лесников, 7, г. Алапаевск, каб. 203, 205</a:t>
            </a:r>
            <a:br/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Контактный номер: 8(34346)3-07-06</a:t>
            </a:r>
            <a:endParaRPr b="0" lang="ru-RU" sz="1300" spc="-1" strike="noStrike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ФИО : Елисеева Алена Юрьевна, Юрьева Ирина Владимировна</a:t>
            </a:r>
            <a:endParaRPr b="0" lang="ru-RU" sz="1300" spc="-1" strike="noStrike">
              <a:latin typeface="Arial"/>
            </a:endParaRPr>
          </a:p>
        </p:txBody>
      </p:sp>
      <p:sp>
        <p:nvSpPr>
          <p:cNvPr id="166" name="CustomShape 6"/>
          <p:cNvSpPr/>
          <p:nvPr/>
        </p:nvSpPr>
        <p:spPr>
          <a:xfrm>
            <a:off x="6120000" y="8898120"/>
            <a:ext cx="1067400" cy="641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>
            <a:spAutoFit/>
          </a:bodyPr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b="0" lang="ru-RU" sz="800" spc="454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b="0" lang="ru-RU" sz="800" spc="454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26" strike="noStrike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b="0" lang="ru-RU" sz="800" spc="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21" strike="noStrike">
                <a:solidFill>
                  <a:srgbClr val="ffffff"/>
                </a:solidFill>
                <a:latin typeface="Calibri"/>
                <a:ea typeface="DejaVu Sans"/>
              </a:rPr>
              <a:t>Свердловской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области</a:t>
            </a:r>
            <a:endParaRPr b="0" lang="ru-RU" sz="800" spc="-1" strike="noStrike">
              <a:latin typeface="Arial"/>
            </a:endParaRPr>
          </a:p>
        </p:txBody>
      </p:sp>
      <p:grpSp>
        <p:nvGrpSpPr>
          <p:cNvPr id="167" name="Group 7"/>
          <p:cNvGrpSpPr/>
          <p:nvPr/>
        </p:nvGrpSpPr>
        <p:grpSpPr>
          <a:xfrm>
            <a:off x="364680" y="180000"/>
            <a:ext cx="2507760" cy="973080"/>
            <a:chOff x="364680" y="180000"/>
            <a:chExt cx="2507760" cy="973080"/>
          </a:xfrm>
        </p:grpSpPr>
        <p:pic>
          <p:nvPicPr>
            <p:cNvPr id="168" name="object 72_2" descr=""/>
            <p:cNvPicPr/>
            <p:nvPr/>
          </p:nvPicPr>
          <p:blipFill>
            <a:blip r:embed="rId6"/>
            <a:stretch/>
          </p:blipFill>
          <p:spPr>
            <a:xfrm>
              <a:off x="364680" y="180000"/>
              <a:ext cx="829440" cy="947160"/>
            </a:xfrm>
            <a:prstGeom prst="rect">
              <a:avLst/>
            </a:prstGeom>
            <a:ln>
              <a:noFill/>
            </a:ln>
          </p:spPr>
        </p:pic>
        <p:sp>
          <p:nvSpPr>
            <p:cNvPr id="169" name="CustomShape 8"/>
            <p:cNvSpPr/>
            <p:nvPr/>
          </p:nvSpPr>
          <p:spPr>
            <a:xfrm>
              <a:off x="1429560" y="505440"/>
              <a:ext cx="285120" cy="175320"/>
            </a:xfrm>
            <a:custGeom>
              <a:avLst/>
              <a:gdLst/>
              <a:ah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170" name="Group 9"/>
            <p:cNvGrpSpPr/>
            <p:nvPr/>
          </p:nvGrpSpPr>
          <p:grpSpPr>
            <a:xfrm>
              <a:off x="1770120" y="505440"/>
              <a:ext cx="437760" cy="141120"/>
              <a:chOff x="1770120" y="505440"/>
              <a:chExt cx="437760" cy="141120"/>
            </a:xfrm>
          </p:grpSpPr>
          <p:sp>
            <p:nvSpPr>
              <p:cNvPr id="171" name="CustomShape 10"/>
              <p:cNvSpPr/>
              <p:nvPr/>
            </p:nvSpPr>
            <p:spPr>
              <a:xfrm>
                <a:off x="1770120" y="505440"/>
                <a:ext cx="280800" cy="141120"/>
              </a:xfrm>
              <a:custGeom>
                <a:avLst/>
                <a:gdLst/>
                <a:ah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pic>
            <p:nvPicPr>
              <p:cNvPr id="172" name="object 76_2" descr=""/>
              <p:cNvPicPr/>
              <p:nvPr/>
            </p:nvPicPr>
            <p:blipFill>
              <a:blip r:embed="rId7"/>
              <a:stretch/>
            </p:blipFill>
            <p:spPr>
              <a:xfrm>
                <a:off x="2096640" y="505800"/>
                <a:ext cx="111240" cy="140040"/>
              </a:xfrm>
              <a:prstGeom prst="rect">
                <a:avLst/>
              </a:prstGeom>
              <a:ln>
                <a:noFill/>
              </a:ln>
            </p:spPr>
          </p:pic>
        </p:grpSp>
        <p:pic>
          <p:nvPicPr>
            <p:cNvPr id="173" name="object 77_2" descr=""/>
            <p:cNvPicPr/>
            <p:nvPr/>
          </p:nvPicPr>
          <p:blipFill>
            <a:blip r:embed="rId8"/>
            <a:stretch/>
          </p:blipFill>
          <p:spPr>
            <a:xfrm>
              <a:off x="1409040" y="740520"/>
              <a:ext cx="149760" cy="143640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74" name="Group 11"/>
            <p:cNvGrpSpPr/>
            <p:nvPr/>
          </p:nvGrpSpPr>
          <p:grpSpPr>
            <a:xfrm>
              <a:off x="1615320" y="741960"/>
              <a:ext cx="667440" cy="173520"/>
              <a:chOff x="1615320" y="741960"/>
              <a:chExt cx="667440" cy="173520"/>
            </a:xfrm>
          </p:grpSpPr>
          <p:pic>
            <p:nvPicPr>
              <p:cNvPr id="175" name="object 79_2" descr=""/>
              <p:cNvPicPr/>
              <p:nvPr/>
            </p:nvPicPr>
            <p:blipFill>
              <a:blip r:embed="rId9"/>
              <a:stretch/>
            </p:blipFill>
            <p:spPr>
              <a:xfrm>
                <a:off x="1615320" y="742320"/>
                <a:ext cx="112680" cy="14004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76" name="CustomShape 12"/>
              <p:cNvSpPr/>
              <p:nvPr/>
            </p:nvSpPr>
            <p:spPr>
              <a:xfrm>
                <a:off x="1770120" y="741960"/>
                <a:ext cx="512640" cy="173520"/>
              </a:xfrm>
              <a:custGeom>
                <a:avLst/>
                <a:gdLst/>
                <a:ah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grpSp>
          <p:nvGrpSpPr>
            <p:cNvPr id="177" name="Group 13"/>
            <p:cNvGrpSpPr/>
            <p:nvPr/>
          </p:nvGrpSpPr>
          <p:grpSpPr>
            <a:xfrm>
              <a:off x="2341440" y="742320"/>
              <a:ext cx="280800" cy="140040"/>
              <a:chOff x="2341440" y="742320"/>
              <a:chExt cx="280800" cy="140040"/>
            </a:xfrm>
          </p:grpSpPr>
          <p:pic>
            <p:nvPicPr>
              <p:cNvPr id="178" name="object 82_2" descr=""/>
              <p:cNvPicPr/>
              <p:nvPr/>
            </p:nvPicPr>
            <p:blipFill>
              <a:blip r:embed="rId10"/>
              <a:stretch/>
            </p:blipFill>
            <p:spPr>
              <a:xfrm>
                <a:off x="2341440" y="742320"/>
                <a:ext cx="119880" cy="14004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79" name="object 83_2" descr=""/>
              <p:cNvPicPr/>
              <p:nvPr/>
            </p:nvPicPr>
            <p:blipFill>
              <a:blip r:embed="rId11"/>
              <a:stretch/>
            </p:blipFill>
            <p:spPr>
              <a:xfrm>
                <a:off x="2511360" y="742320"/>
                <a:ext cx="110880" cy="140040"/>
              </a:xfrm>
              <a:prstGeom prst="rect">
                <a:avLst/>
              </a:prstGeom>
              <a:ln>
                <a:noFill/>
              </a:ln>
            </p:spPr>
          </p:pic>
        </p:grpSp>
        <p:grpSp>
          <p:nvGrpSpPr>
            <p:cNvPr id="180" name="Group 14"/>
            <p:cNvGrpSpPr/>
            <p:nvPr/>
          </p:nvGrpSpPr>
          <p:grpSpPr>
            <a:xfrm>
              <a:off x="1409040" y="975240"/>
              <a:ext cx="1463400" cy="177840"/>
              <a:chOff x="1409040" y="975240"/>
              <a:chExt cx="1463400" cy="177840"/>
            </a:xfrm>
          </p:grpSpPr>
          <p:pic>
            <p:nvPicPr>
              <p:cNvPr id="181" name="object 85_2" descr=""/>
              <p:cNvPicPr/>
              <p:nvPr/>
            </p:nvPicPr>
            <p:blipFill>
              <a:blip r:embed="rId12"/>
              <a:stretch/>
            </p:blipFill>
            <p:spPr>
              <a:xfrm>
                <a:off x="1409040" y="982800"/>
                <a:ext cx="133200" cy="14544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82" name="object 86_2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78240" y="982800"/>
                <a:ext cx="154440" cy="14544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83" name="object 87_2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70120" y="975240"/>
                <a:ext cx="350280" cy="17784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84" name="object 88_2" descr=""/>
              <p:cNvPicPr/>
              <p:nvPr/>
            </p:nvPicPr>
            <p:blipFill>
              <a:blip r:embed="rId15"/>
              <a:stretch/>
            </p:blipFill>
            <p:spPr>
              <a:xfrm>
                <a:off x="2152440" y="982800"/>
                <a:ext cx="154440" cy="14544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85" name="CustomShape 15"/>
              <p:cNvSpPr/>
              <p:nvPr/>
            </p:nvSpPr>
            <p:spPr>
              <a:xfrm>
                <a:off x="2346480" y="981720"/>
                <a:ext cx="128520" cy="139680"/>
              </a:xfrm>
              <a:custGeom>
                <a:avLst/>
                <a:gdLst/>
                <a:ah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pic>
            <p:nvPicPr>
              <p:cNvPr id="186" name="object 90_2" descr=""/>
              <p:cNvPicPr/>
              <p:nvPr/>
            </p:nvPicPr>
            <p:blipFill>
              <a:blip r:embed="rId16"/>
              <a:stretch/>
            </p:blipFill>
            <p:spPr>
              <a:xfrm>
                <a:off x="2513880" y="981720"/>
                <a:ext cx="160200" cy="17136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87" name="object 91_2" descr=""/>
              <p:cNvPicPr/>
              <p:nvPr/>
            </p:nvPicPr>
            <p:blipFill>
              <a:blip r:embed="rId17"/>
              <a:stretch/>
            </p:blipFill>
            <p:spPr>
              <a:xfrm>
                <a:off x="2714040" y="981720"/>
                <a:ext cx="158400" cy="140040"/>
              </a:xfrm>
              <a:prstGeom prst="rect">
                <a:avLst/>
              </a:prstGeom>
              <a:ln>
                <a:noFill/>
              </a:ln>
            </p:spPr>
          </p:pic>
        </p:grpSp>
      </p:grpSp>
      <p:sp>
        <p:nvSpPr>
          <p:cNvPr id="188" name="CustomShape 16"/>
          <p:cNvSpPr/>
          <p:nvPr/>
        </p:nvSpPr>
        <p:spPr>
          <a:xfrm>
            <a:off x="6140520" y="9593640"/>
            <a:ext cx="864720" cy="848520"/>
          </a:xfrm>
          <a:prstGeom prst="roundRect">
            <a:avLst>
              <a:gd name="adj" fmla="val 8611"/>
            </a:avLst>
          </a:prstGeom>
          <a:solidFill>
            <a:schemeClr val="lt1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9" name="CustomShape 17"/>
          <p:cNvSpPr/>
          <p:nvPr/>
        </p:nvSpPr>
        <p:spPr>
          <a:xfrm>
            <a:off x="6047640" y="7937640"/>
            <a:ext cx="805320" cy="805320"/>
          </a:xfrm>
          <a:prstGeom prst="ellipse">
            <a:avLst/>
          </a:prstGeom>
          <a:solidFill>
            <a:schemeClr val="lt1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90" name="object 92_2" descr=""/>
          <p:cNvPicPr/>
          <p:nvPr/>
        </p:nvPicPr>
        <p:blipFill>
          <a:blip r:embed="rId18"/>
          <a:stretch/>
        </p:blipFill>
        <p:spPr>
          <a:xfrm>
            <a:off x="6162120" y="8141760"/>
            <a:ext cx="591480" cy="506520"/>
          </a:xfrm>
          <a:prstGeom prst="rect">
            <a:avLst/>
          </a:prstGeom>
          <a:ln>
            <a:noFill/>
          </a:ln>
        </p:spPr>
      </p:pic>
      <p:pic>
        <p:nvPicPr>
          <p:cNvPr id="191" name="Рисунок 2_2" descr=""/>
          <p:cNvPicPr/>
          <p:nvPr/>
        </p:nvPicPr>
        <p:blipFill>
          <a:blip r:embed="rId19"/>
          <a:stretch/>
        </p:blipFill>
        <p:spPr>
          <a:xfrm>
            <a:off x="6153120" y="9577080"/>
            <a:ext cx="852120" cy="852120"/>
          </a:xfrm>
          <a:prstGeom prst="rect">
            <a:avLst/>
          </a:prstGeom>
          <a:ln>
            <a:noFill/>
          </a:ln>
        </p:spPr>
      </p:pic>
      <p:pic>
        <p:nvPicPr>
          <p:cNvPr id="192" name="object 93_2" descr=""/>
          <p:cNvPicPr/>
          <p:nvPr/>
        </p:nvPicPr>
        <p:blipFill>
          <a:blip r:embed="rId20"/>
          <a:stretch/>
        </p:blipFill>
        <p:spPr>
          <a:xfrm>
            <a:off x="3731760" y="108360"/>
            <a:ext cx="3710160" cy="1648440"/>
          </a:xfrm>
          <a:prstGeom prst="rect">
            <a:avLst/>
          </a:prstGeom>
          <a:ln>
            <a:noFill/>
          </a:ln>
        </p:spPr>
      </p:pic>
      <p:sp>
        <p:nvSpPr>
          <p:cNvPr id="193" name="CustomShape 18"/>
          <p:cNvSpPr/>
          <p:nvPr/>
        </p:nvSpPr>
        <p:spPr>
          <a:xfrm>
            <a:off x="3549960" y="115200"/>
            <a:ext cx="3579480" cy="1857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4" name="CustomShape 19"/>
          <p:cNvSpPr/>
          <p:nvPr/>
        </p:nvSpPr>
        <p:spPr>
          <a:xfrm>
            <a:off x="3854520" y="7560000"/>
            <a:ext cx="3287520" cy="829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b="1" lang="ru-RU" sz="1600" spc="-66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2" strike="noStrike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b="1" lang="ru-RU" sz="1600" spc="-12" strike="noStrike">
                <a:solidFill>
                  <a:srgbClr val="58595b"/>
                </a:solidFill>
                <a:latin typeface="Calibri"/>
                <a:ea typeface="DejaVu Sans"/>
              </a:rPr>
              <a:t> четверг 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08:30</a:t>
            </a:r>
            <a:r>
              <a:rPr b="1" lang="ru-RU" sz="1600" spc="-7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b="1" lang="ru-RU" sz="1600" spc="-15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21" strike="noStrike">
                <a:solidFill>
                  <a:srgbClr val="58595b"/>
                </a:solidFill>
                <a:latin typeface="Calibri"/>
                <a:ea typeface="DejaVu Sans"/>
              </a:rPr>
              <a:t>17:30    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пятница 08:30</a:t>
            </a:r>
            <a:r>
              <a:rPr b="1" lang="ru-RU" sz="1600" spc="-7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b="1" lang="ru-RU" sz="1600" spc="-15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21" strike="noStrike">
                <a:solidFill>
                  <a:srgbClr val="58595b"/>
                </a:solidFill>
                <a:latin typeface="Calibri"/>
                <a:ea typeface="DejaVu Sans"/>
              </a:rPr>
              <a:t>16:30</a:t>
            </a:r>
            <a:endParaRPr b="0" lang="ru-RU" sz="1600" spc="-1" strike="noStrike">
              <a:latin typeface="Arial"/>
            </a:endParaRPr>
          </a:p>
        </p:txBody>
      </p:sp>
      <p:graphicFrame>
        <p:nvGraphicFramePr>
          <p:cNvPr id="195" name="Table 20"/>
          <p:cNvGraphicFramePr/>
          <p:nvPr/>
        </p:nvGraphicFramePr>
        <p:xfrm>
          <a:off x="427680" y="1478520"/>
          <a:ext cx="6789240" cy="5783400"/>
        </p:xfrm>
        <a:graphic>
          <a:graphicData uri="http://schemas.openxmlformats.org/drawingml/2006/table">
            <a:tbl>
              <a:tblPr/>
              <a:tblGrid>
                <a:gridCol w="703440"/>
                <a:gridCol w="5161680"/>
                <a:gridCol w="924480"/>
              </a:tblGrid>
              <a:tr h="640440"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2" strike="noStrike">
                          <a:solidFill>
                            <a:srgbClr val="ffffff"/>
                          </a:solidFill>
                          <a:latin typeface="Calibri"/>
                          <a:ea typeface="Noto Sans CJK SC"/>
                        </a:rPr>
                        <a:t>Дата</a:t>
                      </a:r>
                      <a:r>
                        <a:rPr b="1" lang="ru-RU" sz="1800" spc="-12" strike="noStrike">
                          <a:solidFill>
                            <a:srgbClr val="231f20"/>
                          </a:solidFill>
                          <a:latin typeface="Calibri"/>
                          <a:ea typeface="Noto Sans CJK SC"/>
                        </a:rPr>
                        <a:t>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Мероприятие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Время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начала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36612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2" strike="noStrike">
                          <a:solidFill>
                            <a:srgbClr val="231f20"/>
                          </a:solidFill>
                          <a:latin typeface="Calibri"/>
                          <a:ea typeface="Noto Sans CJK SC"/>
                        </a:rPr>
                        <a:t>14.09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Лечебно-физкультурная гимнастика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09:00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8376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Цифровая, пенсионная грамотность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2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15.09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Танцы «Зумба 60+»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661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Интеллектуальная игра «60 секунд»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</a:rPr>
                        <a:t>12:</a:t>
                      </a:r>
                      <a:r>
                        <a:rPr b="0" lang="ru-RU" sz="1800" spc="-26" strike="noStrike">
                          <a:solidFill>
                            <a:srgbClr val="000000"/>
                          </a:solidFill>
                          <a:latin typeface="Calibri"/>
                        </a:rPr>
                        <a:t>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Тренажерный зал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</a:rPr>
                        <a:t>14:</a:t>
                      </a:r>
                      <a:r>
                        <a:rPr b="0" lang="ru-RU" sz="1800" spc="-26" strike="noStrike">
                          <a:solidFill>
                            <a:srgbClr val="000000"/>
                          </a:solidFill>
                          <a:latin typeface="Calibri"/>
                        </a:rPr>
                        <a:t>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6612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2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16.09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Лечебно-физкультурная гимнастика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</a:rPr>
                        <a:t>09:00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МК </a:t>
                      </a: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Берегиня карманная (продолжение)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661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Танцы «Русские народные»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17:10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6468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2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17.09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Фитнес-йога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661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Клуб садоводов-огородников «У-Дача»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11:00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Федеральный проект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</a:rPr>
                        <a:t>12:</a:t>
                      </a:r>
                      <a:r>
                        <a:rPr b="0" lang="ru-RU" sz="1800" spc="-26" strike="noStrike">
                          <a:solidFill>
                            <a:srgbClr val="000000"/>
                          </a:solidFill>
                          <a:latin typeface="Calibri"/>
                        </a:rPr>
                        <a:t>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6612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2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18.09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Лечебно-физкультурная гимнастика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</a:rPr>
                        <a:t>09:</a:t>
                      </a:r>
                      <a:r>
                        <a:rPr b="0" lang="ru-RU" sz="1800" spc="-26" strike="noStrike">
                          <a:solidFill>
                            <a:srgbClr val="000000"/>
                          </a:solidFill>
                          <a:latin typeface="Calibri"/>
                        </a:rPr>
                        <a:t>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Tahoma"/>
                        </a:rPr>
                        <a:t>Английский для всех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</a:rPr>
                        <a:t>10:</a:t>
                      </a:r>
                      <a:r>
                        <a:rPr b="0" lang="ru-RU" sz="1800" spc="-26" strike="noStrike">
                          <a:solidFill>
                            <a:srgbClr val="000000"/>
                          </a:solidFill>
                          <a:latin typeface="Calibri"/>
                        </a:rPr>
                        <a:t>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661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Tahoma"/>
                        </a:rPr>
                        <a:t>Беседа с врачом : «Память не уходит: гимнастика для мозга»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</a:rPr>
                        <a:t>11:</a:t>
                      </a:r>
                      <a:r>
                        <a:rPr b="0" lang="ru-RU" sz="1800" spc="-26" strike="noStrike">
                          <a:solidFill>
                            <a:srgbClr val="000000"/>
                          </a:solidFill>
                          <a:latin typeface="Calibri"/>
                        </a:rPr>
                        <a:t>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sp>
        <p:nvSpPr>
          <p:cNvPr id="196" name="CustomShape 21"/>
          <p:cNvSpPr/>
          <p:nvPr/>
        </p:nvSpPr>
        <p:spPr>
          <a:xfrm>
            <a:off x="1948680" y="5205960"/>
            <a:ext cx="3781800" cy="316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  <a:ea typeface="Noto Sans CJK SC"/>
              </a:rPr>
              <a:t> 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97" name="CustomShape 22"/>
          <p:cNvSpPr/>
          <p:nvPr/>
        </p:nvSpPr>
        <p:spPr>
          <a:xfrm>
            <a:off x="3549960" y="317160"/>
            <a:ext cx="3579480" cy="1857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>
            <a:noAutofit/>
          </a:bodyPr>
          <a:p>
            <a:pPr marL="439560" indent="-421560" algn="r">
              <a:lnSpc>
                <a:spcPts val="2701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ru-RU" sz="2700" spc="-12" strike="noStrike">
                <a:solidFill>
                  <a:srgbClr val="ffffff"/>
                </a:solidFill>
                <a:latin typeface="Calibri"/>
                <a:ea typeface="DejaVu Sans"/>
              </a:rPr>
              <a:t>МЕРОПРИЯТИЯ </a:t>
            </a:r>
            <a:br/>
            <a:r>
              <a:rPr b="1" lang="ru-RU" sz="2700" spc="-1" strike="noStrike">
                <a:solidFill>
                  <a:srgbClr val="ffffff"/>
                </a:solidFill>
                <a:latin typeface="Calibri"/>
                <a:ea typeface="DejaVu Sans"/>
              </a:rPr>
              <a:t>НА</a:t>
            </a:r>
            <a:r>
              <a:rPr b="1" lang="ru-RU" sz="2700" spc="-7" strike="noStrike">
                <a:solidFill>
                  <a:srgbClr val="ffffff"/>
                </a:solidFill>
                <a:latin typeface="Calibri"/>
                <a:ea typeface="DejaVu Sans"/>
              </a:rPr>
              <a:t> СЕНТЯБРЬ</a:t>
            </a:r>
            <a:br/>
            <a:r>
              <a:rPr b="1" lang="ru-RU" sz="2700" spc="-21" strike="noStrike">
                <a:solidFill>
                  <a:srgbClr val="ffffff"/>
                </a:solidFill>
                <a:latin typeface="Calibri"/>
                <a:ea typeface="DejaVu Sans"/>
              </a:rPr>
              <a:t>2026</a:t>
            </a:r>
            <a:endParaRPr b="0" lang="ru-RU" sz="2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CustomShape 1"/>
          <p:cNvSpPr/>
          <p:nvPr/>
        </p:nvSpPr>
        <p:spPr>
          <a:xfrm>
            <a:off x="111240" y="7000200"/>
            <a:ext cx="7335720" cy="3573720"/>
          </a:xfrm>
          <a:custGeom>
            <a:avLst/>
            <a:gdLst/>
            <a:ah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199" name="Group 2"/>
          <p:cNvGrpSpPr/>
          <p:nvPr/>
        </p:nvGrpSpPr>
        <p:grpSpPr>
          <a:xfrm>
            <a:off x="644400" y="8176320"/>
            <a:ext cx="1137960" cy="122760"/>
            <a:chOff x="644400" y="8176320"/>
            <a:chExt cx="1137960" cy="122760"/>
          </a:xfrm>
        </p:grpSpPr>
        <p:pic>
          <p:nvPicPr>
            <p:cNvPr id="200" name="object 34" descr=""/>
            <p:cNvPicPr/>
            <p:nvPr/>
          </p:nvPicPr>
          <p:blipFill>
            <a:blip r:embed="rId1"/>
            <a:stretch/>
          </p:blipFill>
          <p:spPr>
            <a:xfrm>
              <a:off x="644400" y="8176320"/>
              <a:ext cx="93240" cy="122760"/>
            </a:xfrm>
            <a:prstGeom prst="rect">
              <a:avLst/>
            </a:prstGeom>
            <a:ln>
              <a:noFill/>
            </a:ln>
          </p:spPr>
        </p:pic>
        <p:sp>
          <p:nvSpPr>
            <p:cNvPr id="201" name="CustomShape 3"/>
            <p:cNvSpPr/>
            <p:nvPr/>
          </p:nvSpPr>
          <p:spPr>
            <a:xfrm>
              <a:off x="771480" y="8178120"/>
              <a:ext cx="84600" cy="119520"/>
            </a:xfrm>
            <a:custGeom>
              <a:avLst/>
              <a:gdLst/>
              <a:ah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202" name="object 44" descr=""/>
            <p:cNvPicPr/>
            <p:nvPr/>
          </p:nvPicPr>
          <p:blipFill>
            <a:blip r:embed="rId2"/>
            <a:stretch/>
          </p:blipFill>
          <p:spPr>
            <a:xfrm>
              <a:off x="888840" y="8176320"/>
              <a:ext cx="282240" cy="1227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3" name="object 46" descr=""/>
            <p:cNvPicPr/>
            <p:nvPr/>
          </p:nvPicPr>
          <p:blipFill>
            <a:blip r:embed="rId3"/>
            <a:stretch/>
          </p:blipFill>
          <p:spPr>
            <a:xfrm>
              <a:off x="1201680" y="8176320"/>
              <a:ext cx="309240" cy="1227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4" name="object 47" descr=""/>
            <p:cNvPicPr/>
            <p:nvPr/>
          </p:nvPicPr>
          <p:blipFill>
            <a:blip r:embed="rId4"/>
            <a:stretch/>
          </p:blipFill>
          <p:spPr>
            <a:xfrm>
              <a:off x="1545480" y="8178120"/>
              <a:ext cx="100080" cy="1191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5" name="object 69" descr=""/>
            <p:cNvPicPr/>
            <p:nvPr/>
          </p:nvPicPr>
          <p:blipFill>
            <a:blip r:embed="rId5"/>
            <a:stretch/>
          </p:blipFill>
          <p:spPr>
            <a:xfrm>
              <a:off x="1679400" y="8178120"/>
              <a:ext cx="102960" cy="12096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06" name="CustomShape 4"/>
          <p:cNvSpPr/>
          <p:nvPr/>
        </p:nvSpPr>
        <p:spPr>
          <a:xfrm>
            <a:off x="4822920" y="316800"/>
            <a:ext cx="2306520" cy="1860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>
            <a:noAutofit/>
          </a:bodyPr>
          <a:p>
            <a:pPr marL="439560" indent="-421920" algn="r">
              <a:lnSpc>
                <a:spcPts val="2701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ru-RU" sz="2700" spc="-12" strike="noStrike">
                <a:solidFill>
                  <a:srgbClr val="ffffff"/>
                </a:solidFill>
                <a:latin typeface="Calibri"/>
                <a:ea typeface="DejaVu Sans"/>
              </a:rPr>
              <a:t>МЕРОПРИЯТИЯ </a:t>
            </a:r>
            <a:r>
              <a:rPr b="1" lang="ru-RU" sz="2700" spc="-1" strike="noStrike">
                <a:solidFill>
                  <a:srgbClr val="ffffff"/>
                </a:solidFill>
                <a:latin typeface="Calibri"/>
                <a:ea typeface="DejaVu Sans"/>
              </a:rPr>
              <a:t>НА</a:t>
            </a:r>
            <a:r>
              <a:rPr b="1" lang="ru-RU" sz="2700" spc="-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2700" spc="-12" strike="noStrike">
                <a:solidFill>
                  <a:srgbClr val="ffffff"/>
                </a:solidFill>
                <a:latin typeface="Calibri"/>
                <a:ea typeface="DejaVu Sans"/>
              </a:rPr>
              <a:t>ЯНВАРЬ</a:t>
            </a:r>
            <a:br/>
            <a:r>
              <a:rPr b="1" lang="ru-RU" sz="2700" spc="-21" strike="noStrike">
                <a:solidFill>
                  <a:srgbClr val="ffffff"/>
                </a:solidFill>
                <a:latin typeface="Calibri"/>
                <a:ea typeface="DejaVu Sans"/>
              </a:rPr>
              <a:t>2026</a:t>
            </a:r>
            <a:endParaRPr b="0" lang="ru-RU" sz="2700" spc="-1" strike="noStrike">
              <a:latin typeface="Arial"/>
            </a:endParaRPr>
          </a:p>
        </p:txBody>
      </p:sp>
      <p:sp>
        <p:nvSpPr>
          <p:cNvPr id="207" name="CustomShape 5"/>
          <p:cNvSpPr/>
          <p:nvPr/>
        </p:nvSpPr>
        <p:spPr>
          <a:xfrm>
            <a:off x="628920" y="8441640"/>
            <a:ext cx="5104080" cy="2021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>
            <a:spAutoFit/>
          </a:bodyPr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b="1" lang="ru-RU" sz="4400" spc="-12" strike="noStrike">
                <a:solidFill>
                  <a:srgbClr val="ffffff"/>
                </a:solidFill>
                <a:latin typeface="Calibri"/>
                <a:ea typeface="DejaVu Sans"/>
              </a:rPr>
              <a:t>ПРИХОДИТЕ,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МЫ</a:t>
            </a:r>
            <a:r>
              <a:rPr b="1" lang="ru-RU" sz="4400" spc="-13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b="1" lang="ru-RU" sz="4400" spc="-13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2" strike="noStrike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b="0" lang="ru-RU" sz="4400" spc="-1" strike="noStrike"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b="0" lang="ru-RU" sz="1300" spc="-35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1300" spc="-12" strike="noStrike">
                <a:solidFill>
                  <a:srgbClr val="ffffff"/>
                </a:solidFill>
                <a:latin typeface="Calibri"/>
                <a:ea typeface="DejaVu Sans"/>
              </a:rPr>
              <a:t>контакты:</a:t>
            </a:r>
            <a:endParaRPr b="0" lang="ru-RU" sz="1300" spc="-1" strike="noStrike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Адрес: ул. Лесников, 7, г. Алапаевск, каб. 203, 205</a:t>
            </a:r>
            <a:br/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Контактный номер: 8(34346)3-07-06</a:t>
            </a:r>
            <a:endParaRPr b="0" lang="ru-RU" sz="1300" spc="-1" strike="noStrike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ФИО : Елисеева Алена Юрьевна, Юрьева Ирина Владимировна</a:t>
            </a:r>
            <a:endParaRPr b="0" lang="ru-RU" sz="1300" spc="-1" strike="noStrike">
              <a:latin typeface="Arial"/>
            </a:endParaRPr>
          </a:p>
        </p:txBody>
      </p:sp>
      <p:sp>
        <p:nvSpPr>
          <p:cNvPr id="208" name="CustomShape 6"/>
          <p:cNvSpPr/>
          <p:nvPr/>
        </p:nvSpPr>
        <p:spPr>
          <a:xfrm>
            <a:off x="6120000" y="8898120"/>
            <a:ext cx="1067400" cy="641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>
            <a:spAutoFit/>
          </a:bodyPr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b="0" lang="ru-RU" sz="800" spc="454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b="0" lang="ru-RU" sz="800" spc="454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26" strike="noStrike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b="0" lang="ru-RU" sz="800" spc="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21" strike="noStrike">
                <a:solidFill>
                  <a:srgbClr val="ffffff"/>
                </a:solidFill>
                <a:latin typeface="Calibri"/>
                <a:ea typeface="DejaVu Sans"/>
              </a:rPr>
              <a:t>Свердловской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области</a:t>
            </a:r>
            <a:endParaRPr b="0" lang="ru-RU" sz="800" spc="-1" strike="noStrike">
              <a:latin typeface="Arial"/>
            </a:endParaRPr>
          </a:p>
        </p:txBody>
      </p:sp>
      <p:grpSp>
        <p:nvGrpSpPr>
          <p:cNvPr id="209" name="Group 7"/>
          <p:cNvGrpSpPr/>
          <p:nvPr/>
        </p:nvGrpSpPr>
        <p:grpSpPr>
          <a:xfrm>
            <a:off x="364680" y="180000"/>
            <a:ext cx="2507760" cy="973080"/>
            <a:chOff x="364680" y="180000"/>
            <a:chExt cx="2507760" cy="973080"/>
          </a:xfrm>
        </p:grpSpPr>
        <p:pic>
          <p:nvPicPr>
            <p:cNvPr id="210" name="object 72" descr=""/>
            <p:cNvPicPr/>
            <p:nvPr/>
          </p:nvPicPr>
          <p:blipFill>
            <a:blip r:embed="rId6"/>
            <a:stretch/>
          </p:blipFill>
          <p:spPr>
            <a:xfrm>
              <a:off x="364680" y="180000"/>
              <a:ext cx="829440" cy="947160"/>
            </a:xfrm>
            <a:prstGeom prst="rect">
              <a:avLst/>
            </a:prstGeom>
            <a:ln>
              <a:noFill/>
            </a:ln>
          </p:spPr>
        </p:pic>
        <p:sp>
          <p:nvSpPr>
            <p:cNvPr id="211" name="CustomShape 8"/>
            <p:cNvSpPr/>
            <p:nvPr/>
          </p:nvSpPr>
          <p:spPr>
            <a:xfrm>
              <a:off x="1429560" y="505440"/>
              <a:ext cx="285120" cy="175320"/>
            </a:xfrm>
            <a:custGeom>
              <a:avLst/>
              <a:gdLst/>
              <a:ah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212" name="Group 9"/>
            <p:cNvGrpSpPr/>
            <p:nvPr/>
          </p:nvGrpSpPr>
          <p:grpSpPr>
            <a:xfrm>
              <a:off x="1770120" y="505440"/>
              <a:ext cx="437760" cy="141120"/>
              <a:chOff x="1770120" y="505440"/>
              <a:chExt cx="437760" cy="141120"/>
            </a:xfrm>
          </p:grpSpPr>
          <p:sp>
            <p:nvSpPr>
              <p:cNvPr id="213" name="CustomShape 10"/>
              <p:cNvSpPr/>
              <p:nvPr/>
            </p:nvSpPr>
            <p:spPr>
              <a:xfrm>
                <a:off x="1770120" y="505440"/>
                <a:ext cx="280800" cy="141120"/>
              </a:xfrm>
              <a:custGeom>
                <a:avLst/>
                <a:gdLst/>
                <a:ah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pic>
            <p:nvPicPr>
              <p:cNvPr id="214" name="object 76" descr=""/>
              <p:cNvPicPr/>
              <p:nvPr/>
            </p:nvPicPr>
            <p:blipFill>
              <a:blip r:embed="rId7"/>
              <a:stretch/>
            </p:blipFill>
            <p:spPr>
              <a:xfrm>
                <a:off x="2096640" y="505800"/>
                <a:ext cx="111240" cy="140040"/>
              </a:xfrm>
              <a:prstGeom prst="rect">
                <a:avLst/>
              </a:prstGeom>
              <a:ln>
                <a:noFill/>
              </a:ln>
            </p:spPr>
          </p:pic>
        </p:grpSp>
        <p:pic>
          <p:nvPicPr>
            <p:cNvPr id="215" name="object 77" descr=""/>
            <p:cNvPicPr/>
            <p:nvPr/>
          </p:nvPicPr>
          <p:blipFill>
            <a:blip r:embed="rId8"/>
            <a:stretch/>
          </p:blipFill>
          <p:spPr>
            <a:xfrm>
              <a:off x="1409040" y="740520"/>
              <a:ext cx="149760" cy="143640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216" name="Group 11"/>
            <p:cNvGrpSpPr/>
            <p:nvPr/>
          </p:nvGrpSpPr>
          <p:grpSpPr>
            <a:xfrm>
              <a:off x="1615320" y="741960"/>
              <a:ext cx="667440" cy="173520"/>
              <a:chOff x="1615320" y="741960"/>
              <a:chExt cx="667440" cy="173520"/>
            </a:xfrm>
          </p:grpSpPr>
          <p:pic>
            <p:nvPicPr>
              <p:cNvPr id="217" name="object 79" descr=""/>
              <p:cNvPicPr/>
              <p:nvPr/>
            </p:nvPicPr>
            <p:blipFill>
              <a:blip r:embed="rId9"/>
              <a:stretch/>
            </p:blipFill>
            <p:spPr>
              <a:xfrm>
                <a:off x="1615320" y="742320"/>
                <a:ext cx="112680" cy="14004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18" name="CustomShape 12"/>
              <p:cNvSpPr/>
              <p:nvPr/>
            </p:nvSpPr>
            <p:spPr>
              <a:xfrm>
                <a:off x="1770120" y="741960"/>
                <a:ext cx="512640" cy="173520"/>
              </a:xfrm>
              <a:custGeom>
                <a:avLst/>
                <a:gdLst/>
                <a:ah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grpSp>
          <p:nvGrpSpPr>
            <p:cNvPr id="219" name="Group 13"/>
            <p:cNvGrpSpPr/>
            <p:nvPr/>
          </p:nvGrpSpPr>
          <p:grpSpPr>
            <a:xfrm>
              <a:off x="2341440" y="742320"/>
              <a:ext cx="280800" cy="140040"/>
              <a:chOff x="2341440" y="742320"/>
              <a:chExt cx="280800" cy="140040"/>
            </a:xfrm>
          </p:grpSpPr>
          <p:pic>
            <p:nvPicPr>
              <p:cNvPr id="220" name="object 82" descr=""/>
              <p:cNvPicPr/>
              <p:nvPr/>
            </p:nvPicPr>
            <p:blipFill>
              <a:blip r:embed="rId10"/>
              <a:stretch/>
            </p:blipFill>
            <p:spPr>
              <a:xfrm>
                <a:off x="2341440" y="742320"/>
                <a:ext cx="119880" cy="14004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1" name="object 83" descr=""/>
              <p:cNvPicPr/>
              <p:nvPr/>
            </p:nvPicPr>
            <p:blipFill>
              <a:blip r:embed="rId11"/>
              <a:stretch/>
            </p:blipFill>
            <p:spPr>
              <a:xfrm>
                <a:off x="2511360" y="742320"/>
                <a:ext cx="110880" cy="140040"/>
              </a:xfrm>
              <a:prstGeom prst="rect">
                <a:avLst/>
              </a:prstGeom>
              <a:ln>
                <a:noFill/>
              </a:ln>
            </p:spPr>
          </p:pic>
        </p:grpSp>
        <p:grpSp>
          <p:nvGrpSpPr>
            <p:cNvPr id="222" name="Group 14"/>
            <p:cNvGrpSpPr/>
            <p:nvPr/>
          </p:nvGrpSpPr>
          <p:grpSpPr>
            <a:xfrm>
              <a:off x="1409040" y="975240"/>
              <a:ext cx="1463400" cy="177840"/>
              <a:chOff x="1409040" y="975240"/>
              <a:chExt cx="1463400" cy="177840"/>
            </a:xfrm>
          </p:grpSpPr>
          <p:pic>
            <p:nvPicPr>
              <p:cNvPr id="223" name="object 85" descr=""/>
              <p:cNvPicPr/>
              <p:nvPr/>
            </p:nvPicPr>
            <p:blipFill>
              <a:blip r:embed="rId12"/>
              <a:stretch/>
            </p:blipFill>
            <p:spPr>
              <a:xfrm>
                <a:off x="1409040" y="982800"/>
                <a:ext cx="133200" cy="14544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4" name="object 86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78240" y="982800"/>
                <a:ext cx="154440" cy="14544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5" name="object 87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70120" y="975240"/>
                <a:ext cx="350280" cy="17784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6" name="object 88" descr=""/>
              <p:cNvPicPr/>
              <p:nvPr/>
            </p:nvPicPr>
            <p:blipFill>
              <a:blip r:embed="rId15"/>
              <a:stretch/>
            </p:blipFill>
            <p:spPr>
              <a:xfrm>
                <a:off x="2152440" y="982800"/>
                <a:ext cx="154440" cy="14544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27" name="CustomShape 15"/>
              <p:cNvSpPr/>
              <p:nvPr/>
            </p:nvSpPr>
            <p:spPr>
              <a:xfrm>
                <a:off x="2346480" y="981720"/>
                <a:ext cx="128520" cy="139680"/>
              </a:xfrm>
              <a:custGeom>
                <a:avLst/>
                <a:gdLst/>
                <a:ah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pic>
            <p:nvPicPr>
              <p:cNvPr id="228" name="object 90" descr=""/>
              <p:cNvPicPr/>
              <p:nvPr/>
            </p:nvPicPr>
            <p:blipFill>
              <a:blip r:embed="rId16"/>
              <a:stretch/>
            </p:blipFill>
            <p:spPr>
              <a:xfrm>
                <a:off x="2513880" y="981720"/>
                <a:ext cx="160200" cy="17136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9" name="object 91" descr=""/>
              <p:cNvPicPr/>
              <p:nvPr/>
            </p:nvPicPr>
            <p:blipFill>
              <a:blip r:embed="rId17"/>
              <a:stretch/>
            </p:blipFill>
            <p:spPr>
              <a:xfrm>
                <a:off x="2714040" y="981720"/>
                <a:ext cx="158400" cy="140040"/>
              </a:xfrm>
              <a:prstGeom prst="rect">
                <a:avLst/>
              </a:prstGeom>
              <a:ln>
                <a:noFill/>
              </a:ln>
            </p:spPr>
          </p:pic>
        </p:grpSp>
      </p:grpSp>
      <p:sp>
        <p:nvSpPr>
          <p:cNvPr id="230" name="CustomShape 16"/>
          <p:cNvSpPr/>
          <p:nvPr/>
        </p:nvSpPr>
        <p:spPr>
          <a:xfrm>
            <a:off x="6140520" y="9593640"/>
            <a:ext cx="864720" cy="848520"/>
          </a:xfrm>
          <a:prstGeom prst="roundRect">
            <a:avLst>
              <a:gd name="adj" fmla="val 8611"/>
            </a:avLst>
          </a:prstGeom>
          <a:solidFill>
            <a:schemeClr val="lt1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1" name="CustomShape 17"/>
          <p:cNvSpPr/>
          <p:nvPr/>
        </p:nvSpPr>
        <p:spPr>
          <a:xfrm>
            <a:off x="6047640" y="7937640"/>
            <a:ext cx="805320" cy="805320"/>
          </a:xfrm>
          <a:prstGeom prst="ellipse">
            <a:avLst/>
          </a:prstGeom>
          <a:solidFill>
            <a:schemeClr val="lt1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32" name="object 92" descr=""/>
          <p:cNvPicPr/>
          <p:nvPr/>
        </p:nvPicPr>
        <p:blipFill>
          <a:blip r:embed="rId18"/>
          <a:stretch/>
        </p:blipFill>
        <p:spPr>
          <a:xfrm>
            <a:off x="6162120" y="8141760"/>
            <a:ext cx="591480" cy="506520"/>
          </a:xfrm>
          <a:prstGeom prst="rect">
            <a:avLst/>
          </a:prstGeom>
          <a:ln>
            <a:noFill/>
          </a:ln>
        </p:spPr>
      </p:pic>
      <p:pic>
        <p:nvPicPr>
          <p:cNvPr id="233" name="Рисунок 2" descr=""/>
          <p:cNvPicPr/>
          <p:nvPr/>
        </p:nvPicPr>
        <p:blipFill>
          <a:blip r:embed="rId19"/>
          <a:stretch/>
        </p:blipFill>
        <p:spPr>
          <a:xfrm>
            <a:off x="6153120" y="9577080"/>
            <a:ext cx="852120" cy="852120"/>
          </a:xfrm>
          <a:prstGeom prst="rect">
            <a:avLst/>
          </a:prstGeom>
          <a:ln>
            <a:noFill/>
          </a:ln>
        </p:spPr>
      </p:pic>
      <p:pic>
        <p:nvPicPr>
          <p:cNvPr id="234" name="object 93" descr=""/>
          <p:cNvPicPr/>
          <p:nvPr/>
        </p:nvPicPr>
        <p:blipFill>
          <a:blip r:embed="rId20"/>
          <a:stretch/>
        </p:blipFill>
        <p:spPr>
          <a:xfrm>
            <a:off x="3731760" y="108360"/>
            <a:ext cx="3710160" cy="1648440"/>
          </a:xfrm>
          <a:prstGeom prst="rect">
            <a:avLst/>
          </a:prstGeom>
          <a:ln>
            <a:noFill/>
          </a:ln>
        </p:spPr>
      </p:pic>
      <p:sp>
        <p:nvSpPr>
          <p:cNvPr id="235" name="CustomShape 18"/>
          <p:cNvSpPr/>
          <p:nvPr/>
        </p:nvSpPr>
        <p:spPr>
          <a:xfrm>
            <a:off x="3549960" y="115200"/>
            <a:ext cx="3579480" cy="1857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6" name="CustomShape 19"/>
          <p:cNvSpPr/>
          <p:nvPr/>
        </p:nvSpPr>
        <p:spPr>
          <a:xfrm>
            <a:off x="3854520" y="7560000"/>
            <a:ext cx="3287520" cy="829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b="1" lang="ru-RU" sz="1600" spc="-66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2" strike="noStrike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b="1" lang="ru-RU" sz="1600" spc="-12" strike="noStrike">
                <a:solidFill>
                  <a:srgbClr val="58595b"/>
                </a:solidFill>
                <a:latin typeface="Calibri"/>
                <a:ea typeface="DejaVu Sans"/>
              </a:rPr>
              <a:t> четверг 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08:30</a:t>
            </a:r>
            <a:r>
              <a:rPr b="1" lang="ru-RU" sz="1600" spc="-7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b="1" lang="ru-RU" sz="1600" spc="-15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21" strike="noStrike">
                <a:solidFill>
                  <a:srgbClr val="58595b"/>
                </a:solidFill>
                <a:latin typeface="Calibri"/>
                <a:ea typeface="DejaVu Sans"/>
              </a:rPr>
              <a:t>17:30    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пятница 08:30</a:t>
            </a:r>
            <a:r>
              <a:rPr b="1" lang="ru-RU" sz="1600" spc="-7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b="1" lang="ru-RU" sz="1600" spc="-15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21" strike="noStrike">
                <a:solidFill>
                  <a:srgbClr val="58595b"/>
                </a:solidFill>
                <a:latin typeface="Calibri"/>
                <a:ea typeface="DejaVu Sans"/>
              </a:rPr>
              <a:t>16:30</a:t>
            </a:r>
            <a:endParaRPr b="0" lang="ru-RU" sz="1600" spc="-1" strike="noStrike">
              <a:latin typeface="Arial"/>
            </a:endParaRPr>
          </a:p>
        </p:txBody>
      </p:sp>
      <p:graphicFrame>
        <p:nvGraphicFramePr>
          <p:cNvPr id="237" name="Table 20"/>
          <p:cNvGraphicFramePr/>
          <p:nvPr/>
        </p:nvGraphicFramePr>
        <p:xfrm>
          <a:off x="427680" y="1478520"/>
          <a:ext cx="6789240" cy="5051160"/>
        </p:xfrm>
        <a:graphic>
          <a:graphicData uri="http://schemas.openxmlformats.org/drawingml/2006/table">
            <a:tbl>
              <a:tblPr/>
              <a:tblGrid>
                <a:gridCol w="703440"/>
                <a:gridCol w="5161680"/>
                <a:gridCol w="924480"/>
              </a:tblGrid>
              <a:tr h="640440"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2" strike="noStrike">
                          <a:solidFill>
                            <a:srgbClr val="ffffff"/>
                          </a:solidFill>
                          <a:latin typeface="Calibri"/>
                          <a:ea typeface="Noto Sans CJK SC"/>
                        </a:rPr>
                        <a:t>Дата</a:t>
                      </a:r>
                      <a:r>
                        <a:rPr b="1" lang="ru-RU" sz="1800" spc="-12" strike="noStrike">
                          <a:solidFill>
                            <a:srgbClr val="231f20"/>
                          </a:solidFill>
                          <a:latin typeface="Calibri"/>
                          <a:ea typeface="Noto Sans CJK SC"/>
                        </a:rPr>
                        <a:t>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Мероприятие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Время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начала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36612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2" strike="noStrike">
                          <a:solidFill>
                            <a:srgbClr val="231f20"/>
                          </a:solidFill>
                          <a:latin typeface="Calibri"/>
                          <a:ea typeface="Noto Sans CJK SC"/>
                        </a:rPr>
                        <a:t>21.09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Лечебно-физкультурная гимнастика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09:00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8376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Цифровая, пенсионная грамотность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2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22.09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Танцы «Зумба 60+»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661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Сдача норм ГТО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</a:rPr>
                        <a:t>14:</a:t>
                      </a:r>
                      <a:r>
                        <a:rPr b="0" lang="ru-RU" sz="1800" spc="-26" strike="noStrike">
                          <a:solidFill>
                            <a:srgbClr val="000000"/>
                          </a:solidFill>
                          <a:latin typeface="Calibri"/>
                        </a:rPr>
                        <a:t>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2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23.09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Лечебно-физкультурная гимнастика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</a:rPr>
                        <a:t>09:00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661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Акция «Вместе — целая страна»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12:00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Танцы «Русские народные»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17:10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6612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2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24.09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Фитнес-йога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Федеральный проект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</a:rPr>
                        <a:t>12:</a:t>
                      </a:r>
                      <a:r>
                        <a:rPr b="0" lang="ru-RU" sz="1800" spc="-26" strike="noStrike">
                          <a:solidFill>
                            <a:srgbClr val="000000"/>
                          </a:solidFill>
                          <a:latin typeface="Calibri"/>
                        </a:rPr>
                        <a:t>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6612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2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25.09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Лечебно-физкультурная гимнастика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</a:rPr>
                        <a:t>09:</a:t>
                      </a:r>
                      <a:r>
                        <a:rPr b="0" lang="ru-RU" sz="1800" spc="-26" strike="noStrike">
                          <a:solidFill>
                            <a:srgbClr val="000000"/>
                          </a:solidFill>
                          <a:latin typeface="Calibri"/>
                        </a:rPr>
                        <a:t>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Tahoma"/>
                        </a:rPr>
                        <a:t>Английский для всех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</a:rPr>
                        <a:t>10:</a:t>
                      </a:r>
                      <a:r>
                        <a:rPr b="0" lang="ru-RU" sz="1800" spc="-26" strike="noStrike">
                          <a:solidFill>
                            <a:srgbClr val="000000"/>
                          </a:solidFill>
                          <a:latin typeface="Calibri"/>
                        </a:rPr>
                        <a:t>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  <p:sp>
        <p:nvSpPr>
          <p:cNvPr id="238" name="CustomShape 21"/>
          <p:cNvSpPr/>
          <p:nvPr/>
        </p:nvSpPr>
        <p:spPr>
          <a:xfrm>
            <a:off x="1948680" y="5205960"/>
            <a:ext cx="3781800" cy="316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  <a:ea typeface="Noto Sans CJK SC"/>
              </a:rPr>
              <a:t> 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39" name="CustomShape 22"/>
          <p:cNvSpPr/>
          <p:nvPr/>
        </p:nvSpPr>
        <p:spPr>
          <a:xfrm>
            <a:off x="3549960" y="317160"/>
            <a:ext cx="3579480" cy="1857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>
            <a:noAutofit/>
          </a:bodyPr>
          <a:p>
            <a:pPr marL="439560" indent="-421560" algn="r">
              <a:lnSpc>
                <a:spcPts val="2701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ru-RU" sz="2700" spc="-12" strike="noStrike">
                <a:solidFill>
                  <a:srgbClr val="ffffff"/>
                </a:solidFill>
                <a:latin typeface="Calibri"/>
                <a:ea typeface="DejaVu Sans"/>
              </a:rPr>
              <a:t>МЕРОПРИЯТИЯ </a:t>
            </a:r>
            <a:br/>
            <a:r>
              <a:rPr b="1" lang="ru-RU" sz="2700" spc="-1" strike="noStrike">
                <a:solidFill>
                  <a:srgbClr val="ffffff"/>
                </a:solidFill>
                <a:latin typeface="Calibri"/>
                <a:ea typeface="DejaVu Sans"/>
              </a:rPr>
              <a:t>НА</a:t>
            </a:r>
            <a:r>
              <a:rPr b="1" lang="ru-RU" sz="2700" spc="-7" strike="noStrike">
                <a:solidFill>
                  <a:srgbClr val="ffffff"/>
                </a:solidFill>
                <a:latin typeface="Calibri"/>
                <a:ea typeface="DejaVu Sans"/>
              </a:rPr>
              <a:t> СЕНТЯБРЬ</a:t>
            </a:r>
            <a:br/>
            <a:r>
              <a:rPr b="1" lang="ru-RU" sz="2700" spc="-21" strike="noStrike">
                <a:solidFill>
                  <a:srgbClr val="ffffff"/>
                </a:solidFill>
                <a:latin typeface="Calibri"/>
                <a:ea typeface="DejaVu Sans"/>
              </a:rPr>
              <a:t>2026</a:t>
            </a:r>
            <a:endParaRPr b="0" lang="ru-RU" sz="2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CustomShape 1"/>
          <p:cNvSpPr/>
          <p:nvPr/>
        </p:nvSpPr>
        <p:spPr>
          <a:xfrm>
            <a:off x="111240" y="7000200"/>
            <a:ext cx="7335720" cy="3573720"/>
          </a:xfrm>
          <a:custGeom>
            <a:avLst/>
            <a:gdLst/>
            <a:ah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241" name="Group 2"/>
          <p:cNvGrpSpPr/>
          <p:nvPr/>
        </p:nvGrpSpPr>
        <p:grpSpPr>
          <a:xfrm>
            <a:off x="644400" y="8176320"/>
            <a:ext cx="1137960" cy="122760"/>
            <a:chOff x="644400" y="8176320"/>
            <a:chExt cx="1137960" cy="122760"/>
          </a:xfrm>
        </p:grpSpPr>
        <p:pic>
          <p:nvPicPr>
            <p:cNvPr id="242" name="object 34_1" descr=""/>
            <p:cNvPicPr/>
            <p:nvPr/>
          </p:nvPicPr>
          <p:blipFill>
            <a:blip r:embed="rId1"/>
            <a:stretch/>
          </p:blipFill>
          <p:spPr>
            <a:xfrm>
              <a:off x="644400" y="8176320"/>
              <a:ext cx="93240" cy="122760"/>
            </a:xfrm>
            <a:prstGeom prst="rect">
              <a:avLst/>
            </a:prstGeom>
            <a:ln>
              <a:noFill/>
            </a:ln>
          </p:spPr>
        </p:pic>
        <p:sp>
          <p:nvSpPr>
            <p:cNvPr id="243" name="CustomShape 3"/>
            <p:cNvSpPr/>
            <p:nvPr/>
          </p:nvSpPr>
          <p:spPr>
            <a:xfrm>
              <a:off x="771480" y="8178120"/>
              <a:ext cx="84600" cy="119520"/>
            </a:xfrm>
            <a:custGeom>
              <a:avLst/>
              <a:gdLst/>
              <a:ah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244" name="object 44_1" descr=""/>
            <p:cNvPicPr/>
            <p:nvPr/>
          </p:nvPicPr>
          <p:blipFill>
            <a:blip r:embed="rId2"/>
            <a:stretch/>
          </p:blipFill>
          <p:spPr>
            <a:xfrm>
              <a:off x="888840" y="8176320"/>
              <a:ext cx="282240" cy="1227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5" name="object 46_1" descr=""/>
            <p:cNvPicPr/>
            <p:nvPr/>
          </p:nvPicPr>
          <p:blipFill>
            <a:blip r:embed="rId3"/>
            <a:stretch/>
          </p:blipFill>
          <p:spPr>
            <a:xfrm>
              <a:off x="1201680" y="8176320"/>
              <a:ext cx="309240" cy="1227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6" name="object 47_1" descr=""/>
            <p:cNvPicPr/>
            <p:nvPr/>
          </p:nvPicPr>
          <p:blipFill>
            <a:blip r:embed="rId4"/>
            <a:stretch/>
          </p:blipFill>
          <p:spPr>
            <a:xfrm>
              <a:off x="1545480" y="8178120"/>
              <a:ext cx="100080" cy="1191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7" name="object 69_1" descr=""/>
            <p:cNvPicPr/>
            <p:nvPr/>
          </p:nvPicPr>
          <p:blipFill>
            <a:blip r:embed="rId5"/>
            <a:stretch/>
          </p:blipFill>
          <p:spPr>
            <a:xfrm>
              <a:off x="1679400" y="8178120"/>
              <a:ext cx="102960" cy="12096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48" name="CustomShape 4"/>
          <p:cNvSpPr/>
          <p:nvPr/>
        </p:nvSpPr>
        <p:spPr>
          <a:xfrm>
            <a:off x="4822920" y="316800"/>
            <a:ext cx="2306520" cy="1860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>
            <a:noAutofit/>
          </a:bodyPr>
          <a:p>
            <a:pPr marL="439560" indent="-421920" algn="r">
              <a:lnSpc>
                <a:spcPts val="2701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ru-RU" sz="2700" spc="-12" strike="noStrike">
                <a:solidFill>
                  <a:srgbClr val="ffffff"/>
                </a:solidFill>
                <a:latin typeface="Calibri"/>
                <a:ea typeface="DejaVu Sans"/>
              </a:rPr>
              <a:t>МЕРОПРИЯТИЯ </a:t>
            </a:r>
            <a:r>
              <a:rPr b="1" lang="ru-RU" sz="2700" spc="-1" strike="noStrike">
                <a:solidFill>
                  <a:srgbClr val="ffffff"/>
                </a:solidFill>
                <a:latin typeface="Calibri"/>
                <a:ea typeface="DejaVu Sans"/>
              </a:rPr>
              <a:t>НА</a:t>
            </a:r>
            <a:r>
              <a:rPr b="1" lang="ru-RU" sz="2700" spc="-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2700" spc="-12" strike="noStrike">
                <a:solidFill>
                  <a:srgbClr val="ffffff"/>
                </a:solidFill>
                <a:latin typeface="Calibri"/>
                <a:ea typeface="DejaVu Sans"/>
              </a:rPr>
              <a:t>ЯНВАРЬ</a:t>
            </a:r>
            <a:br/>
            <a:r>
              <a:rPr b="1" lang="ru-RU" sz="2700" spc="-21" strike="noStrike">
                <a:solidFill>
                  <a:srgbClr val="ffffff"/>
                </a:solidFill>
                <a:latin typeface="Calibri"/>
                <a:ea typeface="DejaVu Sans"/>
              </a:rPr>
              <a:t>2026</a:t>
            </a:r>
            <a:endParaRPr b="0" lang="ru-RU" sz="2700" spc="-1" strike="noStrike">
              <a:latin typeface="Arial"/>
            </a:endParaRPr>
          </a:p>
        </p:txBody>
      </p:sp>
      <p:sp>
        <p:nvSpPr>
          <p:cNvPr id="249" name="CustomShape 5"/>
          <p:cNvSpPr/>
          <p:nvPr/>
        </p:nvSpPr>
        <p:spPr>
          <a:xfrm>
            <a:off x="628920" y="8441640"/>
            <a:ext cx="5104080" cy="2021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>
            <a:spAutoFit/>
          </a:bodyPr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b="1" lang="ru-RU" sz="4400" spc="-12" strike="noStrike">
                <a:solidFill>
                  <a:srgbClr val="ffffff"/>
                </a:solidFill>
                <a:latin typeface="Calibri"/>
                <a:ea typeface="DejaVu Sans"/>
              </a:rPr>
              <a:t>ПРИХОДИТЕ,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МЫ</a:t>
            </a:r>
            <a:r>
              <a:rPr b="1" lang="ru-RU" sz="4400" spc="-13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b="1" lang="ru-RU" sz="4400" spc="-13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2" strike="noStrike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b="0" lang="ru-RU" sz="4400" spc="-1" strike="noStrike"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b="0" lang="ru-RU" sz="1300" spc="-35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1300" spc="-12" strike="noStrike">
                <a:solidFill>
                  <a:srgbClr val="ffffff"/>
                </a:solidFill>
                <a:latin typeface="Calibri"/>
                <a:ea typeface="DejaVu Sans"/>
              </a:rPr>
              <a:t>контакты:</a:t>
            </a:r>
            <a:endParaRPr b="0" lang="ru-RU" sz="1300" spc="-1" strike="noStrike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Адрес: ул. Лесников, 7, г. Алапаевск, каб. 203, 205</a:t>
            </a:r>
            <a:br/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Контактный номер: 8(34346)3-07-06</a:t>
            </a:r>
            <a:endParaRPr b="0" lang="ru-RU" sz="1300" spc="-1" strike="noStrike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ФИО : Елисеева Алена Юрьевна, Юрьева Ирина Владимировна</a:t>
            </a:r>
            <a:endParaRPr b="0" lang="ru-RU" sz="1300" spc="-1" strike="noStrike">
              <a:latin typeface="Arial"/>
            </a:endParaRPr>
          </a:p>
        </p:txBody>
      </p:sp>
      <p:sp>
        <p:nvSpPr>
          <p:cNvPr id="250" name="CustomShape 6"/>
          <p:cNvSpPr/>
          <p:nvPr/>
        </p:nvSpPr>
        <p:spPr>
          <a:xfrm>
            <a:off x="6120000" y="8898120"/>
            <a:ext cx="1067400" cy="641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>
            <a:spAutoFit/>
          </a:bodyPr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b="0" lang="ru-RU" sz="800" spc="454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b="0" lang="ru-RU" sz="800" spc="454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26" strike="noStrike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b="0" lang="ru-RU" sz="800" spc="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21" strike="noStrike">
                <a:solidFill>
                  <a:srgbClr val="ffffff"/>
                </a:solidFill>
                <a:latin typeface="Calibri"/>
                <a:ea typeface="DejaVu Sans"/>
              </a:rPr>
              <a:t>Свердловской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области</a:t>
            </a:r>
            <a:endParaRPr b="0" lang="ru-RU" sz="800" spc="-1" strike="noStrike">
              <a:latin typeface="Arial"/>
            </a:endParaRPr>
          </a:p>
        </p:txBody>
      </p:sp>
      <p:grpSp>
        <p:nvGrpSpPr>
          <p:cNvPr id="251" name="Group 7"/>
          <p:cNvGrpSpPr/>
          <p:nvPr/>
        </p:nvGrpSpPr>
        <p:grpSpPr>
          <a:xfrm>
            <a:off x="364680" y="180000"/>
            <a:ext cx="2507760" cy="973080"/>
            <a:chOff x="364680" y="180000"/>
            <a:chExt cx="2507760" cy="973080"/>
          </a:xfrm>
        </p:grpSpPr>
        <p:pic>
          <p:nvPicPr>
            <p:cNvPr id="252" name="object 72_1" descr=""/>
            <p:cNvPicPr/>
            <p:nvPr/>
          </p:nvPicPr>
          <p:blipFill>
            <a:blip r:embed="rId6"/>
            <a:stretch/>
          </p:blipFill>
          <p:spPr>
            <a:xfrm>
              <a:off x="364680" y="180000"/>
              <a:ext cx="829440" cy="947160"/>
            </a:xfrm>
            <a:prstGeom prst="rect">
              <a:avLst/>
            </a:prstGeom>
            <a:ln>
              <a:noFill/>
            </a:ln>
          </p:spPr>
        </p:pic>
        <p:sp>
          <p:nvSpPr>
            <p:cNvPr id="253" name="CustomShape 8"/>
            <p:cNvSpPr/>
            <p:nvPr/>
          </p:nvSpPr>
          <p:spPr>
            <a:xfrm>
              <a:off x="1429560" y="505440"/>
              <a:ext cx="285120" cy="175320"/>
            </a:xfrm>
            <a:custGeom>
              <a:avLst/>
              <a:gdLst/>
              <a:ah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254" name="Group 9"/>
            <p:cNvGrpSpPr/>
            <p:nvPr/>
          </p:nvGrpSpPr>
          <p:grpSpPr>
            <a:xfrm>
              <a:off x="1770120" y="505440"/>
              <a:ext cx="437760" cy="141120"/>
              <a:chOff x="1770120" y="505440"/>
              <a:chExt cx="437760" cy="141120"/>
            </a:xfrm>
          </p:grpSpPr>
          <p:sp>
            <p:nvSpPr>
              <p:cNvPr id="255" name="CustomShape 10"/>
              <p:cNvSpPr/>
              <p:nvPr/>
            </p:nvSpPr>
            <p:spPr>
              <a:xfrm>
                <a:off x="1770120" y="505440"/>
                <a:ext cx="280800" cy="141120"/>
              </a:xfrm>
              <a:custGeom>
                <a:avLst/>
                <a:gdLst/>
                <a:ah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pic>
            <p:nvPicPr>
              <p:cNvPr id="256" name="object 76_1" descr=""/>
              <p:cNvPicPr/>
              <p:nvPr/>
            </p:nvPicPr>
            <p:blipFill>
              <a:blip r:embed="rId7"/>
              <a:stretch/>
            </p:blipFill>
            <p:spPr>
              <a:xfrm>
                <a:off x="2096640" y="505800"/>
                <a:ext cx="111240" cy="140040"/>
              </a:xfrm>
              <a:prstGeom prst="rect">
                <a:avLst/>
              </a:prstGeom>
              <a:ln>
                <a:noFill/>
              </a:ln>
            </p:spPr>
          </p:pic>
        </p:grpSp>
        <p:pic>
          <p:nvPicPr>
            <p:cNvPr id="257" name="object 77_1" descr=""/>
            <p:cNvPicPr/>
            <p:nvPr/>
          </p:nvPicPr>
          <p:blipFill>
            <a:blip r:embed="rId8"/>
            <a:stretch/>
          </p:blipFill>
          <p:spPr>
            <a:xfrm>
              <a:off x="1409040" y="740520"/>
              <a:ext cx="149760" cy="143640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258" name="Group 11"/>
            <p:cNvGrpSpPr/>
            <p:nvPr/>
          </p:nvGrpSpPr>
          <p:grpSpPr>
            <a:xfrm>
              <a:off x="1615320" y="741960"/>
              <a:ext cx="667440" cy="173520"/>
              <a:chOff x="1615320" y="741960"/>
              <a:chExt cx="667440" cy="173520"/>
            </a:xfrm>
          </p:grpSpPr>
          <p:pic>
            <p:nvPicPr>
              <p:cNvPr id="259" name="object 79_1" descr=""/>
              <p:cNvPicPr/>
              <p:nvPr/>
            </p:nvPicPr>
            <p:blipFill>
              <a:blip r:embed="rId9"/>
              <a:stretch/>
            </p:blipFill>
            <p:spPr>
              <a:xfrm>
                <a:off x="1615320" y="742320"/>
                <a:ext cx="112680" cy="14004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60" name="CustomShape 12"/>
              <p:cNvSpPr/>
              <p:nvPr/>
            </p:nvSpPr>
            <p:spPr>
              <a:xfrm>
                <a:off x="1770120" y="741960"/>
                <a:ext cx="512640" cy="173520"/>
              </a:xfrm>
              <a:custGeom>
                <a:avLst/>
                <a:gdLst/>
                <a:ah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grpSp>
          <p:nvGrpSpPr>
            <p:cNvPr id="261" name="Group 13"/>
            <p:cNvGrpSpPr/>
            <p:nvPr/>
          </p:nvGrpSpPr>
          <p:grpSpPr>
            <a:xfrm>
              <a:off x="2341440" y="742320"/>
              <a:ext cx="280800" cy="140040"/>
              <a:chOff x="2341440" y="742320"/>
              <a:chExt cx="280800" cy="140040"/>
            </a:xfrm>
          </p:grpSpPr>
          <p:pic>
            <p:nvPicPr>
              <p:cNvPr id="262" name="object 82_1" descr=""/>
              <p:cNvPicPr/>
              <p:nvPr/>
            </p:nvPicPr>
            <p:blipFill>
              <a:blip r:embed="rId10"/>
              <a:stretch/>
            </p:blipFill>
            <p:spPr>
              <a:xfrm>
                <a:off x="2341440" y="742320"/>
                <a:ext cx="119880" cy="14004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63" name="object 83_1" descr=""/>
              <p:cNvPicPr/>
              <p:nvPr/>
            </p:nvPicPr>
            <p:blipFill>
              <a:blip r:embed="rId11"/>
              <a:stretch/>
            </p:blipFill>
            <p:spPr>
              <a:xfrm>
                <a:off x="2511360" y="742320"/>
                <a:ext cx="110880" cy="140040"/>
              </a:xfrm>
              <a:prstGeom prst="rect">
                <a:avLst/>
              </a:prstGeom>
              <a:ln>
                <a:noFill/>
              </a:ln>
            </p:spPr>
          </p:pic>
        </p:grpSp>
        <p:grpSp>
          <p:nvGrpSpPr>
            <p:cNvPr id="264" name="Group 14"/>
            <p:cNvGrpSpPr/>
            <p:nvPr/>
          </p:nvGrpSpPr>
          <p:grpSpPr>
            <a:xfrm>
              <a:off x="1409040" y="975240"/>
              <a:ext cx="1463400" cy="177840"/>
              <a:chOff x="1409040" y="975240"/>
              <a:chExt cx="1463400" cy="177840"/>
            </a:xfrm>
          </p:grpSpPr>
          <p:pic>
            <p:nvPicPr>
              <p:cNvPr id="265" name="object 85_1" descr=""/>
              <p:cNvPicPr/>
              <p:nvPr/>
            </p:nvPicPr>
            <p:blipFill>
              <a:blip r:embed="rId12"/>
              <a:stretch/>
            </p:blipFill>
            <p:spPr>
              <a:xfrm>
                <a:off x="1409040" y="982800"/>
                <a:ext cx="133200" cy="14544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66" name="object 86_1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78240" y="982800"/>
                <a:ext cx="154440" cy="14544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67" name="object 87_1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70120" y="975240"/>
                <a:ext cx="350280" cy="17784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68" name="object 88_1" descr=""/>
              <p:cNvPicPr/>
              <p:nvPr/>
            </p:nvPicPr>
            <p:blipFill>
              <a:blip r:embed="rId15"/>
              <a:stretch/>
            </p:blipFill>
            <p:spPr>
              <a:xfrm>
                <a:off x="2152440" y="982800"/>
                <a:ext cx="154440" cy="14544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69" name="CustomShape 15"/>
              <p:cNvSpPr/>
              <p:nvPr/>
            </p:nvSpPr>
            <p:spPr>
              <a:xfrm>
                <a:off x="2346480" y="981720"/>
                <a:ext cx="128520" cy="139680"/>
              </a:xfrm>
              <a:custGeom>
                <a:avLst/>
                <a:gdLst/>
                <a:ah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pic>
            <p:nvPicPr>
              <p:cNvPr id="270" name="object 90_1" descr=""/>
              <p:cNvPicPr/>
              <p:nvPr/>
            </p:nvPicPr>
            <p:blipFill>
              <a:blip r:embed="rId16"/>
              <a:stretch/>
            </p:blipFill>
            <p:spPr>
              <a:xfrm>
                <a:off x="2513880" y="981720"/>
                <a:ext cx="160200" cy="17136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1" name="object 91_1" descr=""/>
              <p:cNvPicPr/>
              <p:nvPr/>
            </p:nvPicPr>
            <p:blipFill>
              <a:blip r:embed="rId17"/>
              <a:stretch/>
            </p:blipFill>
            <p:spPr>
              <a:xfrm>
                <a:off x="2714040" y="981720"/>
                <a:ext cx="158400" cy="140040"/>
              </a:xfrm>
              <a:prstGeom prst="rect">
                <a:avLst/>
              </a:prstGeom>
              <a:ln>
                <a:noFill/>
              </a:ln>
            </p:spPr>
          </p:pic>
        </p:grpSp>
      </p:grpSp>
      <p:sp>
        <p:nvSpPr>
          <p:cNvPr id="272" name="CustomShape 16"/>
          <p:cNvSpPr/>
          <p:nvPr/>
        </p:nvSpPr>
        <p:spPr>
          <a:xfrm>
            <a:off x="6140520" y="9593640"/>
            <a:ext cx="864720" cy="848520"/>
          </a:xfrm>
          <a:prstGeom prst="roundRect">
            <a:avLst>
              <a:gd name="adj" fmla="val 8611"/>
            </a:avLst>
          </a:prstGeom>
          <a:solidFill>
            <a:schemeClr val="lt1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3" name="CustomShape 17"/>
          <p:cNvSpPr/>
          <p:nvPr/>
        </p:nvSpPr>
        <p:spPr>
          <a:xfrm>
            <a:off x="6047640" y="7937640"/>
            <a:ext cx="805320" cy="805320"/>
          </a:xfrm>
          <a:prstGeom prst="ellipse">
            <a:avLst/>
          </a:prstGeom>
          <a:solidFill>
            <a:schemeClr val="lt1"/>
          </a:solidFill>
          <a:ln w="2556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74" name="object 92_1" descr=""/>
          <p:cNvPicPr/>
          <p:nvPr/>
        </p:nvPicPr>
        <p:blipFill>
          <a:blip r:embed="rId18"/>
          <a:stretch/>
        </p:blipFill>
        <p:spPr>
          <a:xfrm>
            <a:off x="6162120" y="8141760"/>
            <a:ext cx="591480" cy="506520"/>
          </a:xfrm>
          <a:prstGeom prst="rect">
            <a:avLst/>
          </a:prstGeom>
          <a:ln>
            <a:noFill/>
          </a:ln>
        </p:spPr>
      </p:pic>
      <p:pic>
        <p:nvPicPr>
          <p:cNvPr id="275" name="Рисунок 2_1" descr=""/>
          <p:cNvPicPr/>
          <p:nvPr/>
        </p:nvPicPr>
        <p:blipFill>
          <a:blip r:embed="rId19"/>
          <a:stretch/>
        </p:blipFill>
        <p:spPr>
          <a:xfrm>
            <a:off x="6153120" y="9577080"/>
            <a:ext cx="852120" cy="852120"/>
          </a:xfrm>
          <a:prstGeom prst="rect">
            <a:avLst/>
          </a:prstGeom>
          <a:ln>
            <a:noFill/>
          </a:ln>
        </p:spPr>
      </p:pic>
      <p:pic>
        <p:nvPicPr>
          <p:cNvPr id="276" name="object 93_1" descr=""/>
          <p:cNvPicPr/>
          <p:nvPr/>
        </p:nvPicPr>
        <p:blipFill>
          <a:blip r:embed="rId20"/>
          <a:stretch/>
        </p:blipFill>
        <p:spPr>
          <a:xfrm>
            <a:off x="3731760" y="108360"/>
            <a:ext cx="3710160" cy="1648440"/>
          </a:xfrm>
          <a:prstGeom prst="rect">
            <a:avLst/>
          </a:prstGeom>
          <a:ln>
            <a:noFill/>
          </a:ln>
        </p:spPr>
      </p:pic>
      <p:sp>
        <p:nvSpPr>
          <p:cNvPr id="277" name="CustomShape 18"/>
          <p:cNvSpPr/>
          <p:nvPr/>
        </p:nvSpPr>
        <p:spPr>
          <a:xfrm>
            <a:off x="3549960" y="115200"/>
            <a:ext cx="3579480" cy="1857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8" name="CustomShape 19"/>
          <p:cNvSpPr/>
          <p:nvPr/>
        </p:nvSpPr>
        <p:spPr>
          <a:xfrm>
            <a:off x="3854520" y="7560000"/>
            <a:ext cx="3287520" cy="829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>
            <a:spAutoFit/>
          </a:bodyPr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b="1" lang="ru-RU" sz="1600" spc="-66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2" strike="noStrike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b="1" lang="ru-RU" sz="1600" spc="-12" strike="noStrike">
                <a:solidFill>
                  <a:srgbClr val="58595b"/>
                </a:solidFill>
                <a:latin typeface="Calibri"/>
                <a:ea typeface="DejaVu Sans"/>
              </a:rPr>
              <a:t> четверг 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08:30</a:t>
            </a:r>
            <a:r>
              <a:rPr b="1" lang="ru-RU" sz="1600" spc="-7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b="1" lang="ru-RU" sz="1600" spc="-15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21" strike="noStrike">
                <a:solidFill>
                  <a:srgbClr val="58595b"/>
                </a:solidFill>
                <a:latin typeface="Calibri"/>
                <a:ea typeface="DejaVu Sans"/>
              </a:rPr>
              <a:t>17:30    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пятница 08:30</a:t>
            </a:r>
            <a:r>
              <a:rPr b="1" lang="ru-RU" sz="1600" spc="-7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b="1" lang="ru-RU" sz="1600" spc="-15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21" strike="noStrike">
                <a:solidFill>
                  <a:srgbClr val="58595b"/>
                </a:solidFill>
                <a:latin typeface="Calibri"/>
                <a:ea typeface="DejaVu Sans"/>
              </a:rPr>
              <a:t>16:30</a:t>
            </a:r>
            <a:endParaRPr b="0" lang="ru-RU" sz="1600" spc="-1" strike="noStrike">
              <a:latin typeface="Arial"/>
            </a:endParaRPr>
          </a:p>
        </p:txBody>
      </p:sp>
      <p:graphicFrame>
        <p:nvGraphicFramePr>
          <p:cNvPr id="279" name="Table 20"/>
          <p:cNvGraphicFramePr/>
          <p:nvPr/>
        </p:nvGraphicFramePr>
        <p:xfrm>
          <a:off x="414720" y="1839960"/>
          <a:ext cx="6789240" cy="3731040"/>
        </p:xfrm>
        <a:graphic>
          <a:graphicData uri="http://schemas.openxmlformats.org/drawingml/2006/table">
            <a:tbl>
              <a:tblPr/>
              <a:tblGrid>
                <a:gridCol w="703440"/>
                <a:gridCol w="5161680"/>
                <a:gridCol w="924480"/>
              </a:tblGrid>
              <a:tr h="669240"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2" strike="noStrike">
                          <a:solidFill>
                            <a:srgbClr val="ffffff"/>
                          </a:solidFill>
                          <a:latin typeface="Calibri"/>
                          <a:ea typeface="Noto Sans CJK SC"/>
                        </a:rPr>
                        <a:t>Дата</a:t>
                      </a:r>
                      <a:r>
                        <a:rPr b="1" lang="ru-RU" sz="1800" spc="-12" strike="noStrike">
                          <a:solidFill>
                            <a:srgbClr val="231f20"/>
                          </a:solidFill>
                          <a:latin typeface="Calibri"/>
                          <a:ea typeface="Noto Sans CJK SC"/>
                        </a:rPr>
                        <a:t>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Мероприятие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Время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начала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38232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2" strike="noStrike">
                          <a:solidFill>
                            <a:srgbClr val="231f20"/>
                          </a:solidFill>
                          <a:latin typeface="Calibri"/>
                          <a:ea typeface="Noto Sans CJK SC"/>
                        </a:rPr>
                        <a:t>28.09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Лечебно-физкультурная гимнастика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09:00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823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Цифровая, пенсионная грамотность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8232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2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29.09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Танцы «Зумба 60+»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10:00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823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Музей АМЗ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</a:rPr>
                        <a:t>11:</a:t>
                      </a:r>
                      <a:r>
                        <a:rPr b="0" lang="ru-RU" sz="1800" spc="-26" strike="noStrike">
                          <a:solidFill>
                            <a:srgbClr val="000000"/>
                          </a:solidFill>
                          <a:latin typeface="Calibri"/>
                        </a:rPr>
                        <a:t>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823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Тренажерный зал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</a:rPr>
                        <a:t>14:00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8232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2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30.09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Лечебно-физкультурная гимнастика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</a:rPr>
                        <a:t>09:00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823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  <a:ea typeface="Noto Sans CJK SC"/>
                        </a:rPr>
                        <a:t>Танцы «Русские народные»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2" strike="noStrike">
                          <a:solidFill>
                            <a:srgbClr val="000000"/>
                          </a:solidFill>
                          <a:latin typeface="Calibri"/>
                        </a:rPr>
                        <a:t>17:</a:t>
                      </a:r>
                      <a:r>
                        <a:rPr b="0" lang="ru-RU" sz="1800" spc="-26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  <p:sp>
        <p:nvSpPr>
          <p:cNvPr id="280" name="CustomShape 21"/>
          <p:cNvSpPr/>
          <p:nvPr/>
        </p:nvSpPr>
        <p:spPr>
          <a:xfrm>
            <a:off x="3549960" y="317160"/>
            <a:ext cx="3579480" cy="1857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>
            <a:noAutofit/>
          </a:bodyPr>
          <a:p>
            <a:pPr marL="439560" indent="-421560" algn="r">
              <a:lnSpc>
                <a:spcPts val="2701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ru-RU" sz="2700" spc="-12" strike="noStrike">
                <a:solidFill>
                  <a:srgbClr val="ffffff"/>
                </a:solidFill>
                <a:latin typeface="Calibri"/>
                <a:ea typeface="DejaVu Sans"/>
              </a:rPr>
              <a:t>МЕРОПРИЯТИЯ </a:t>
            </a:r>
            <a:br/>
            <a:r>
              <a:rPr b="1" lang="ru-RU" sz="2700" spc="-1" strike="noStrike">
                <a:solidFill>
                  <a:srgbClr val="ffffff"/>
                </a:solidFill>
                <a:latin typeface="Calibri"/>
                <a:ea typeface="DejaVu Sans"/>
              </a:rPr>
              <a:t>НА</a:t>
            </a:r>
            <a:r>
              <a:rPr b="1" lang="ru-RU" sz="2700" spc="-7" strike="noStrike">
                <a:solidFill>
                  <a:srgbClr val="ffffff"/>
                </a:solidFill>
                <a:latin typeface="Calibri"/>
                <a:ea typeface="DejaVu Sans"/>
              </a:rPr>
              <a:t> СЕНТЯБРЬ</a:t>
            </a:r>
            <a:br/>
            <a:r>
              <a:rPr b="1" lang="ru-RU" sz="2700" spc="-21" strike="noStrike">
                <a:solidFill>
                  <a:srgbClr val="ffffff"/>
                </a:solidFill>
                <a:latin typeface="Calibri"/>
                <a:ea typeface="DejaVu Sans"/>
              </a:rPr>
              <a:t>2026</a:t>
            </a:r>
            <a:endParaRPr b="0" lang="ru-RU" sz="2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826</TotalTime>
  <Application>LibreOffice/6.4.7.2$Linux_X86_64 LibreOffice_project/40$Build-2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2025-11-06T11:20:25Z</dcterms:created>
  <dc:creator>Пользователь</dc:creator>
  <dc:description/>
  <dc:language>ru-RU</dc:language>
  <cp:lastModifiedBy/>
  <cp:lastPrinted>2026-03-26T11:08:17Z</cp:lastPrinted>
  <dcterms:modified xsi:type="dcterms:W3CDTF">2026-08-25T11:12:31Z</dcterms:modified>
  <cp:revision>50</cp:revision>
  <dc:subject/>
  <dc:title>МЕРОПРИЯТИЯ НА ДЕКАБРЬ 2025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Created">
    <vt:filetime>2025-11-06T00:00:00Z</vt:filetime>
  </property>
  <property fmtid="{D5CDD505-2E9C-101B-9397-08002B2CF9AE}" pid="4" name="Creator">
    <vt:lpwstr>Adobe InDesign 18.4 (Windows)</vt:lpwstr>
  </property>
  <property fmtid="{D5CDD505-2E9C-101B-9397-08002B2CF9AE}" pid="5" name="LastSaved">
    <vt:filetime>2025-11-06T00:00:00Z</vt:filetime>
  </property>
  <property fmtid="{D5CDD505-2E9C-101B-9397-08002B2CF9AE}" pid="6" name="PresentationFormat">
    <vt:lpwstr>Произвольный</vt:lpwstr>
  </property>
  <property fmtid="{D5CDD505-2E9C-101B-9397-08002B2CF9AE}" pid="7" name="Producer">
    <vt:lpwstr>Adobe PDF Library 17.0</vt:lpwstr>
  </property>
  <property fmtid="{D5CDD505-2E9C-101B-9397-08002B2CF9AE}" pid="8" name="Slides">
    <vt:i4>1</vt:i4>
  </property>
</Properties>
</file>