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312" y="-96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377640" y="2502000"/>
            <a:ext cx="6800400" cy="62017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680040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377640" y="426600"/>
            <a:ext cx="6800400" cy="8276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38624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377640" y="574164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38624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267696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97628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37764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267696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497628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680040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ject 33"/>
          <p:cNvPicPr/>
          <p:nvPr/>
        </p:nvPicPr>
        <p:blipFill>
          <a:blip r:embed="rId2"/>
          <a:stretch/>
        </p:blipFill>
        <p:spPr>
          <a:xfrm>
            <a:off x="3719880" y="108000"/>
            <a:ext cx="3727800" cy="1438560"/>
          </a:xfrm>
          <a:prstGeom prst="rect">
            <a:avLst/>
          </a:prstGeom>
          <a:ln>
            <a:noFill/>
          </a:ln>
        </p:spPr>
      </p:pic>
      <p:grpSp>
        <p:nvGrpSpPr>
          <p:cNvPr id="39" name="Group 1"/>
          <p:cNvGrpSpPr/>
          <p:nvPr/>
        </p:nvGrpSpPr>
        <p:grpSpPr>
          <a:xfrm>
            <a:off x="272880" y="8318520"/>
            <a:ext cx="1143360" cy="128520"/>
            <a:chOff x="272880" y="8318520"/>
            <a:chExt cx="1143360" cy="128520"/>
          </a:xfrm>
        </p:grpSpPr>
        <p:pic>
          <p:nvPicPr>
            <p:cNvPr id="40" name="object 36"/>
            <p:cNvPicPr/>
            <p:nvPr/>
          </p:nvPicPr>
          <p:blipFill>
            <a:blip r:embed="rId3"/>
            <a:stretch/>
          </p:blipFill>
          <p:spPr>
            <a:xfrm>
              <a:off x="272880" y="8318880"/>
              <a:ext cx="98640" cy="128160"/>
            </a:xfrm>
            <a:prstGeom prst="rect">
              <a:avLst/>
            </a:prstGeom>
            <a:ln>
              <a:noFill/>
            </a:ln>
          </p:spPr>
        </p:pic>
        <p:sp>
          <p:nvSpPr>
            <p:cNvPr id="41" name="CustomShape 2"/>
            <p:cNvSpPr/>
            <p:nvPr/>
          </p:nvSpPr>
          <p:spPr>
            <a:xfrm>
              <a:off x="399960" y="8320320"/>
              <a:ext cx="90000" cy="124920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pic>
          <p:nvPicPr>
            <p:cNvPr id="42" name="object 38"/>
            <p:cNvPicPr/>
            <p:nvPr/>
          </p:nvPicPr>
          <p:blipFill>
            <a:blip r:embed="rId4"/>
            <a:stretch/>
          </p:blipFill>
          <p:spPr>
            <a:xfrm>
              <a:off x="517320" y="8318520"/>
              <a:ext cx="287640" cy="1281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3" name="object 39"/>
            <p:cNvPicPr/>
            <p:nvPr/>
          </p:nvPicPr>
          <p:blipFill>
            <a:blip r:embed="rId5"/>
            <a:stretch/>
          </p:blipFill>
          <p:spPr>
            <a:xfrm>
              <a:off x="830160" y="8318520"/>
              <a:ext cx="314640" cy="1281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4" name="object 40"/>
            <p:cNvPicPr/>
            <p:nvPr/>
          </p:nvPicPr>
          <p:blipFill>
            <a:blip r:embed="rId6"/>
            <a:stretch/>
          </p:blipFill>
          <p:spPr>
            <a:xfrm>
              <a:off x="1173960" y="8320680"/>
              <a:ext cx="105480" cy="1245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5" name="object 41"/>
            <p:cNvPicPr/>
            <p:nvPr/>
          </p:nvPicPr>
          <p:blipFill>
            <a:blip r:embed="rId7"/>
            <a:stretch/>
          </p:blipFill>
          <p:spPr>
            <a:xfrm>
              <a:off x="1307880" y="8320680"/>
              <a:ext cx="108360" cy="12636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46" name="CustomShape 3"/>
          <p:cNvSpPr/>
          <p:nvPr/>
        </p:nvSpPr>
        <p:spPr>
          <a:xfrm>
            <a:off x="3824640" y="165240"/>
            <a:ext cx="3425760" cy="1862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81360" rIns="0" bIns="0">
            <a:noAutofit/>
          </a:bodyPr>
          <a:lstStyle/>
          <a:p>
            <a:pPr marL="439560" indent="-423000" algn="r">
              <a:lnSpc>
                <a:spcPts val="2701"/>
              </a:lnSpc>
              <a:spcBef>
                <a:spcPts val="641"/>
              </a:spcBef>
              <a:tabLst>
                <a:tab pos="0" algn="l"/>
              </a:tabLst>
            </a:pPr>
            <a:r>
              <a:rPr lang="ru-RU" sz="2700" b="1" strike="noStrike" spc="-12" dirty="0">
                <a:solidFill>
                  <a:srgbClr val="FFFFFF"/>
                </a:solidFill>
                <a:latin typeface="Calibri"/>
                <a:ea typeface="DejaVu Sans"/>
              </a:rPr>
              <a:t>  МЕРОПРИЯТИЯ </a:t>
            </a:r>
            <a:endParaRPr lang="ru-RU" sz="2700" b="0" strike="noStrike" spc="-1" dirty="0">
              <a:latin typeface="Arial"/>
            </a:endParaRPr>
          </a:p>
          <a:p>
            <a:pPr marL="439560" indent="-423000" algn="r">
              <a:lnSpc>
                <a:spcPts val="2701"/>
              </a:lnSpc>
              <a:spcBef>
                <a:spcPts val="641"/>
              </a:spcBef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НА</a:t>
            </a:r>
            <a:r>
              <a:rPr lang="ru-RU" sz="1800" b="1" strike="noStrike" spc="-7" dirty="0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lang="ru-RU" sz="1800" b="1" strike="noStrike" spc="-7" dirty="0" smtClean="0">
                <a:solidFill>
                  <a:srgbClr val="FFFFFF"/>
                </a:solidFill>
                <a:latin typeface="Calibri"/>
                <a:ea typeface="DejaVu Sans"/>
              </a:rPr>
              <a:t>СЕНТЯБРЬ</a:t>
            </a:r>
            <a:r>
              <a:rPr dirty="0"/>
              <a:t/>
            </a:r>
            <a:br>
              <a:rPr dirty="0"/>
            </a:br>
            <a:r>
              <a:rPr lang="ru-RU" sz="1800" b="1" strike="noStrike" spc="-21" dirty="0">
                <a:solidFill>
                  <a:srgbClr val="FFFFFF"/>
                </a:solidFill>
                <a:latin typeface="Calibri"/>
                <a:ea typeface="DejaVu Sans"/>
              </a:rPr>
              <a:t>2026 года</a:t>
            </a:r>
            <a:endParaRPr lang="ru-RU" sz="1800" b="0" strike="noStrike" spc="-1" dirty="0">
              <a:latin typeface="Arial"/>
            </a:endParaRPr>
          </a:p>
        </p:txBody>
      </p:sp>
      <p:grpSp>
        <p:nvGrpSpPr>
          <p:cNvPr id="47" name="Group 4"/>
          <p:cNvGrpSpPr/>
          <p:nvPr/>
        </p:nvGrpSpPr>
        <p:grpSpPr>
          <a:xfrm>
            <a:off x="512280" y="489240"/>
            <a:ext cx="2513160" cy="978480"/>
            <a:chOff x="512280" y="489240"/>
            <a:chExt cx="2513160" cy="978480"/>
          </a:xfrm>
        </p:grpSpPr>
        <p:pic>
          <p:nvPicPr>
            <p:cNvPr id="48" name="object 49"/>
            <p:cNvPicPr/>
            <p:nvPr/>
          </p:nvPicPr>
          <p:blipFill>
            <a:blip r:embed="rId8"/>
            <a:stretch/>
          </p:blipFill>
          <p:spPr>
            <a:xfrm>
              <a:off x="512280" y="489240"/>
              <a:ext cx="834840" cy="952560"/>
            </a:xfrm>
            <a:prstGeom prst="rect">
              <a:avLst/>
            </a:prstGeom>
            <a:ln>
              <a:noFill/>
            </a:ln>
          </p:spPr>
        </p:pic>
        <p:sp>
          <p:nvSpPr>
            <p:cNvPr id="49" name="CustomShape 5"/>
            <p:cNvSpPr/>
            <p:nvPr/>
          </p:nvSpPr>
          <p:spPr>
            <a:xfrm>
              <a:off x="1577160" y="814680"/>
              <a:ext cx="290520" cy="180720"/>
            </a:xfrm>
            <a:custGeom>
              <a:avLst/>
              <a:gdLst/>
              <a:ahLst/>
              <a:cxnLst/>
              <a:rect l="l" t="t" r="r" b="b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50" name="Group 6"/>
            <p:cNvGrpSpPr/>
            <p:nvPr/>
          </p:nvGrpSpPr>
          <p:grpSpPr>
            <a:xfrm>
              <a:off x="1917720" y="814680"/>
              <a:ext cx="443160" cy="146520"/>
              <a:chOff x="1917720" y="814680"/>
              <a:chExt cx="443160" cy="146520"/>
            </a:xfrm>
          </p:grpSpPr>
          <p:sp>
            <p:nvSpPr>
              <p:cNvPr id="51" name="CustomShape 7"/>
              <p:cNvSpPr/>
              <p:nvPr/>
            </p:nvSpPr>
            <p:spPr>
              <a:xfrm>
                <a:off x="1917720" y="814680"/>
                <a:ext cx="286200" cy="146520"/>
              </a:xfrm>
              <a:custGeom>
                <a:avLst/>
                <a:gdLst/>
                <a:ahLst/>
                <a:cxnLst/>
                <a:rect l="l" t="t" r="r" b="b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pic>
            <p:nvPicPr>
              <p:cNvPr id="52" name="object 53"/>
              <p:cNvPicPr/>
              <p:nvPr/>
            </p:nvPicPr>
            <p:blipFill>
              <a:blip r:embed="rId9"/>
              <a:stretch/>
            </p:blipFill>
            <p:spPr>
              <a:xfrm>
                <a:off x="2244240" y="815040"/>
                <a:ext cx="116640" cy="145440"/>
              </a:xfrm>
              <a:prstGeom prst="rect">
                <a:avLst/>
              </a:prstGeom>
              <a:ln>
                <a:noFill/>
              </a:ln>
            </p:spPr>
          </p:pic>
        </p:grpSp>
        <p:pic>
          <p:nvPicPr>
            <p:cNvPr id="53" name="object 54"/>
            <p:cNvPicPr/>
            <p:nvPr/>
          </p:nvPicPr>
          <p:blipFill>
            <a:blip r:embed="rId10"/>
            <a:stretch/>
          </p:blipFill>
          <p:spPr>
            <a:xfrm>
              <a:off x="1556640" y="1049760"/>
              <a:ext cx="155160" cy="149040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54" name="Group 8"/>
            <p:cNvGrpSpPr/>
            <p:nvPr/>
          </p:nvGrpSpPr>
          <p:grpSpPr>
            <a:xfrm>
              <a:off x="1762920" y="1051200"/>
              <a:ext cx="672840" cy="178920"/>
              <a:chOff x="1762920" y="1051200"/>
              <a:chExt cx="672840" cy="178920"/>
            </a:xfrm>
          </p:grpSpPr>
          <p:pic>
            <p:nvPicPr>
              <p:cNvPr id="55" name="object 56"/>
              <p:cNvPicPr/>
              <p:nvPr/>
            </p:nvPicPr>
            <p:blipFill>
              <a:blip r:embed="rId11"/>
              <a:stretch/>
            </p:blipFill>
            <p:spPr>
              <a:xfrm>
                <a:off x="1762920" y="1051560"/>
                <a:ext cx="118080" cy="14544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56" name="CustomShape 9"/>
              <p:cNvSpPr/>
              <p:nvPr/>
            </p:nvSpPr>
            <p:spPr>
              <a:xfrm>
                <a:off x="1917720" y="1051200"/>
                <a:ext cx="518040" cy="178920"/>
              </a:xfrm>
              <a:custGeom>
                <a:avLst/>
                <a:gdLst/>
                <a:ahLst/>
                <a:cxnLst/>
                <a:rect l="l" t="t" r="r" b="b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grpSp>
          <p:nvGrpSpPr>
            <p:cNvPr id="57" name="Group 10"/>
            <p:cNvGrpSpPr/>
            <p:nvPr/>
          </p:nvGrpSpPr>
          <p:grpSpPr>
            <a:xfrm>
              <a:off x="2489040" y="1051560"/>
              <a:ext cx="286200" cy="145440"/>
              <a:chOff x="2489040" y="1051560"/>
              <a:chExt cx="286200" cy="145440"/>
            </a:xfrm>
          </p:grpSpPr>
          <p:pic>
            <p:nvPicPr>
              <p:cNvPr id="58" name="object 59"/>
              <p:cNvPicPr/>
              <p:nvPr/>
            </p:nvPicPr>
            <p:blipFill>
              <a:blip r:embed="rId12"/>
              <a:stretch/>
            </p:blipFill>
            <p:spPr>
              <a:xfrm>
                <a:off x="2489040" y="1051560"/>
                <a:ext cx="125280" cy="1454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59" name="object 60"/>
              <p:cNvPicPr/>
              <p:nvPr/>
            </p:nvPicPr>
            <p:blipFill>
              <a:blip r:embed="rId13"/>
              <a:stretch/>
            </p:blipFill>
            <p:spPr>
              <a:xfrm>
                <a:off x="2658960" y="1051560"/>
                <a:ext cx="116280" cy="1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60" name="Group 11"/>
            <p:cNvGrpSpPr/>
            <p:nvPr/>
          </p:nvGrpSpPr>
          <p:grpSpPr>
            <a:xfrm>
              <a:off x="1556640" y="1284480"/>
              <a:ext cx="1468800" cy="183240"/>
              <a:chOff x="1556640" y="1284480"/>
              <a:chExt cx="1468800" cy="183240"/>
            </a:xfrm>
          </p:grpSpPr>
          <p:pic>
            <p:nvPicPr>
              <p:cNvPr id="61" name="object 62"/>
              <p:cNvPicPr/>
              <p:nvPr/>
            </p:nvPicPr>
            <p:blipFill>
              <a:blip r:embed="rId14"/>
              <a:stretch/>
            </p:blipFill>
            <p:spPr>
              <a:xfrm>
                <a:off x="1556640" y="1292040"/>
                <a:ext cx="138600" cy="1508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2" name="object 63"/>
              <p:cNvPicPr/>
              <p:nvPr/>
            </p:nvPicPr>
            <p:blipFill>
              <a:blip r:embed="rId15"/>
              <a:stretch/>
            </p:blipFill>
            <p:spPr>
              <a:xfrm>
                <a:off x="1725840" y="1292040"/>
                <a:ext cx="159840" cy="1508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3" name="object 64"/>
              <p:cNvPicPr/>
              <p:nvPr/>
            </p:nvPicPr>
            <p:blipFill>
              <a:blip r:embed="rId16"/>
              <a:stretch/>
            </p:blipFill>
            <p:spPr>
              <a:xfrm>
                <a:off x="1917720" y="1284480"/>
                <a:ext cx="355680" cy="1832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4" name="object 65"/>
              <p:cNvPicPr/>
              <p:nvPr/>
            </p:nvPicPr>
            <p:blipFill>
              <a:blip r:embed="rId17"/>
              <a:stretch/>
            </p:blipFill>
            <p:spPr>
              <a:xfrm>
                <a:off x="2300040" y="1292040"/>
                <a:ext cx="159840" cy="15084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65" name="CustomShape 12"/>
              <p:cNvSpPr/>
              <p:nvPr/>
            </p:nvSpPr>
            <p:spPr>
              <a:xfrm>
                <a:off x="2494080" y="1290960"/>
                <a:ext cx="133920" cy="145080"/>
              </a:xfrm>
              <a:custGeom>
                <a:avLst/>
                <a:gdLst/>
                <a:ahLst/>
                <a:cxnLst/>
                <a:rect l="l" t="t" r="r" b="b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pic>
            <p:nvPicPr>
              <p:cNvPr id="66" name="object 67"/>
              <p:cNvPicPr/>
              <p:nvPr/>
            </p:nvPicPr>
            <p:blipFill>
              <a:blip r:embed="rId18"/>
              <a:stretch/>
            </p:blipFill>
            <p:spPr>
              <a:xfrm>
                <a:off x="2661480" y="1290960"/>
                <a:ext cx="165600" cy="17676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7" name="object 68"/>
              <p:cNvPicPr/>
              <p:nvPr/>
            </p:nvPicPr>
            <p:blipFill>
              <a:blip r:embed="rId19"/>
              <a:stretch/>
            </p:blipFill>
            <p:spPr>
              <a:xfrm>
                <a:off x="2861640" y="1290960"/>
                <a:ext cx="163800" cy="1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68" name="CustomShape 13"/>
          <p:cNvSpPr/>
          <p:nvPr/>
        </p:nvSpPr>
        <p:spPr>
          <a:xfrm>
            <a:off x="6324120" y="9724320"/>
            <a:ext cx="814320" cy="853920"/>
          </a:xfrm>
          <a:prstGeom prst="roundRect">
            <a:avLst>
              <a:gd name="adj" fmla="val 86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" name="CustomShape 14"/>
          <p:cNvSpPr/>
          <p:nvPr/>
        </p:nvSpPr>
        <p:spPr>
          <a:xfrm>
            <a:off x="6324120" y="8013600"/>
            <a:ext cx="810720" cy="8107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70" name="Table 15"/>
          <p:cNvGraphicFramePr/>
          <p:nvPr>
            <p:extLst>
              <p:ext uri="{D42A27DB-BD31-4B8C-83A1-F6EECF244321}">
                <p14:modId xmlns:p14="http://schemas.microsoft.com/office/powerpoint/2010/main" val="1387167123"/>
              </p:ext>
            </p:extLst>
          </p:nvPr>
        </p:nvGraphicFramePr>
        <p:xfrm>
          <a:off x="316080" y="1733760"/>
          <a:ext cx="7010280" cy="7596640"/>
        </p:xfrm>
        <a:graphic>
          <a:graphicData uri="http://schemas.openxmlformats.org/drawingml/2006/table">
            <a:tbl>
              <a:tblPr/>
              <a:tblGrid>
                <a:gridCol w="1013400"/>
                <a:gridCol w="5379840"/>
                <a:gridCol w="617040"/>
              </a:tblGrid>
              <a:tr h="472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Дата </a:t>
                      </a:r>
                      <a:endParaRPr lang="ru-RU" sz="9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Мероприятие</a:t>
                      </a:r>
                      <a:endParaRPr lang="ru-RU" sz="9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Время</a:t>
                      </a:r>
                      <a:endParaRPr lang="ru-RU" sz="8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начала</a:t>
                      </a:r>
                      <a:endParaRPr lang="ru-RU" sz="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834840"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ru-RU" sz="1000" b="1" kern="150" dirty="0">
                          <a:effectLst/>
                          <a:latin typeface="PT Sans"/>
                          <a:ea typeface="Tahoma"/>
                          <a:cs typeface="PT Sans"/>
                        </a:rPr>
                        <a:t>01.09.2026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вторник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 «Территория здоровья» Скандинавская ходьба (встреча у Пешеходного моста).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</a:t>
                      </a:r>
                      <a:r>
                        <a:rPr lang="ru-RU" sz="1000" b="1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</a:t>
                      </a: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С Союзом пенсионеров играем в настольный теннис, игры.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Фотовыставка РГО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4. Оформление зала «Осень»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r>
                        <a:rPr lang="ru-RU" sz="1000" kern="150" dirty="0" smtClean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379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02.09.2026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среда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1.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Знакомство с Планом, запись на месяц.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Мастер-класс «Миниволей»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4. Играем в «Миниволей»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11-30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7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03.09.2026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четверг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2.Федеральный проект. Онлайн лекция от РО «Знание»: «Голосуем сердцем- Воспитываем примером: выборы в России».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solidFill>
                      <a:srgbClr val="D0D8E7"/>
                    </a:solidFill>
                  </a:tcPr>
                </a:tc>
              </a:tr>
              <a:tr h="66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04.09.2026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пятница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«Помощь СВО»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(ЗАПИСЬ на 09-00, 11-00, 13-00).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>
                      <a:solidFill>
                        <a:srgbClr val="FFFFFF"/>
                      </a:solidFill>
                    </a:lnR>
                    <a:solidFill>
                      <a:srgbClr val="E9ECF3"/>
                    </a:solidFill>
                  </a:tcPr>
                </a:tc>
              </a:tr>
              <a:tr h="394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07.09. 2026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понедельник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1.. «Территория здоровья» Скандинавская ходьба (встреча у Пешеходного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Концерт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ко Дню пожилого человека  Свердловской области.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>
                      <a:solidFill>
                        <a:srgbClr val="FFFFFF"/>
                      </a:solidFill>
                    </a:lnR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5716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08.09.2026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вторник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.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Литературный час «Расул Гамзатов -поэтический дух Дагестана»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«Каменский рабочий: история»- 95 лет (библиотека Бажова)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14-00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7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09.09.2026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среда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.«Движения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 «В объятиях осени: идём в лес за вдохновением» (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13-00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2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10.09.2026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четверг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1.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Танцы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С Союзом пенсионеров играем в настольный теннис, игры.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4. Федеральный проект.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633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11.09.2026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пятница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«Территория здоровья» Скандинавская ходьба (встреча у Пешеходного моста).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.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Экскурсионная поездка до «Каменных ворот»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(ЗАПИСЬ)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r>
                        <a:rPr lang="ru-RU" sz="1000" kern="150" dirty="0" smtClean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41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14.09.2026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понедельник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«Территория здоровья» Скандинавская ходьба (встреча у Пешеходного моста).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«С телефоном на ТЫ». (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3.С Союзом пенсионеров играем в настольный теннис, игры.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 </a:t>
                      </a:r>
                      <a:r>
                        <a:rPr lang="ru-RU" sz="1000" kern="150" dirty="0" smtClean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85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PT Sans"/>
                        </a:rPr>
                        <a:t>15.09.2026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PT Sans"/>
                        </a:rPr>
                        <a:t>вторник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2.Экскурсия в музей спорта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. (ЗАПИСЬ).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14-00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554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 dirty="0">
                          <a:effectLst/>
                          <a:latin typeface="PT Sans"/>
                          <a:ea typeface="Tahoma"/>
                          <a:cs typeface="PT Sans"/>
                        </a:rPr>
                        <a:t>16.09.2026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effectLst/>
                          <a:latin typeface="PT Sans"/>
                          <a:ea typeface="Tahoma"/>
                          <a:cs typeface="PT Sans"/>
                        </a:rPr>
                        <a:t>среда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Выставка сад- огород «Дары Осени» </a:t>
                      </a:r>
                      <a:r>
                        <a:rPr lang="ru-RU" sz="1000" b="1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(Запись)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ustomShape 1"/>
          <p:cNvSpPr/>
          <p:nvPr/>
        </p:nvSpPr>
        <p:spPr>
          <a:xfrm>
            <a:off x="6375240" y="7937640"/>
            <a:ext cx="810720" cy="8107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2" name="CustomShape 2"/>
          <p:cNvSpPr/>
          <p:nvPr/>
        </p:nvSpPr>
        <p:spPr>
          <a:xfrm>
            <a:off x="4822920" y="316800"/>
            <a:ext cx="2311920" cy="1862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81360" rIns="0" bIns="0">
            <a:noAutofit/>
          </a:bodyPr>
          <a:lstStyle/>
          <a:p>
            <a:pPr marL="439560" indent="-423000" algn="r">
              <a:lnSpc>
                <a:spcPts val="2701"/>
              </a:lnSpc>
              <a:spcBef>
                <a:spcPts val="641"/>
              </a:spcBef>
              <a:tabLst>
                <a:tab pos="0" algn="l"/>
              </a:tabLst>
            </a:pPr>
            <a:r>
              <a:rPr lang="ru-RU" sz="2700" b="1" strike="noStrike" spc="-12">
                <a:solidFill>
                  <a:srgbClr val="FFFFFF"/>
                </a:solidFill>
                <a:latin typeface="Calibri"/>
                <a:ea typeface="DejaVu Sans"/>
              </a:rPr>
              <a:t>МЕРОПРИЯТИЯ </a:t>
            </a:r>
            <a:r>
              <a:rPr lang="ru-RU" sz="2700" b="1" strike="noStrike" spc="-1">
                <a:solidFill>
                  <a:srgbClr val="FFFFFF"/>
                </a:solidFill>
                <a:latin typeface="Calibri"/>
                <a:ea typeface="DejaVu Sans"/>
              </a:rPr>
              <a:t>НА</a:t>
            </a:r>
            <a:r>
              <a:rPr lang="ru-RU" sz="2700" b="1" strike="noStrike" spc="-7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lang="ru-RU" sz="2700" b="1" strike="noStrike" spc="-12">
                <a:solidFill>
                  <a:srgbClr val="FFFFFF"/>
                </a:solidFill>
                <a:latin typeface="Calibri"/>
                <a:ea typeface="DejaVu Sans"/>
              </a:rPr>
              <a:t>ЯНВАРЬ</a:t>
            </a:r>
            <a:r>
              <a:t/>
            </a:r>
            <a:br/>
            <a:r>
              <a:rPr lang="ru-RU" sz="2700" b="1" strike="noStrike" spc="-21">
                <a:solidFill>
                  <a:srgbClr val="FFFFFF"/>
                </a:solidFill>
                <a:latin typeface="Calibri"/>
                <a:ea typeface="DejaVu Sans"/>
              </a:rPr>
              <a:t>2026</a:t>
            </a:r>
            <a:endParaRPr lang="ru-RU" sz="2700" b="0" strike="noStrike" spc="-1">
              <a:latin typeface="Arial"/>
            </a:endParaRPr>
          </a:p>
        </p:txBody>
      </p:sp>
      <p:graphicFrame>
        <p:nvGraphicFramePr>
          <p:cNvPr id="73" name="Table 3"/>
          <p:cNvGraphicFramePr/>
          <p:nvPr>
            <p:extLst>
              <p:ext uri="{D42A27DB-BD31-4B8C-83A1-F6EECF244321}">
                <p14:modId xmlns:p14="http://schemas.microsoft.com/office/powerpoint/2010/main" val="1305390360"/>
              </p:ext>
            </p:extLst>
          </p:nvPr>
        </p:nvGraphicFramePr>
        <p:xfrm>
          <a:off x="337320" y="677880"/>
          <a:ext cx="6912000" cy="5848460"/>
        </p:xfrm>
        <a:graphic>
          <a:graphicData uri="http://schemas.openxmlformats.org/drawingml/2006/table">
            <a:tbl>
              <a:tblPr/>
              <a:tblGrid>
                <a:gridCol w="876600"/>
                <a:gridCol w="5362560"/>
                <a:gridCol w="672840"/>
              </a:tblGrid>
              <a:tr h="3877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 dirty="0">
                          <a:solidFill>
                            <a:srgbClr val="FFFFFF"/>
                          </a:solidFill>
                          <a:latin typeface="PT Sans"/>
                        </a:rPr>
                        <a:t>Дата </a:t>
                      </a:r>
                      <a:endParaRPr lang="ru-RU" sz="9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>
                          <a:solidFill>
                            <a:srgbClr val="FFFFFF"/>
                          </a:solidFill>
                          <a:latin typeface="PT Sans"/>
                        </a:rPr>
                        <a:t>Мероприятие</a:t>
                      </a:r>
                      <a:endParaRPr lang="ru-RU" sz="9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>
                          <a:solidFill>
                            <a:srgbClr val="FFFFFF"/>
                          </a:solidFill>
                          <a:latin typeface="PT Sans"/>
                        </a:rPr>
                        <a:t>Время</a:t>
                      </a:r>
                      <a:endParaRPr lang="ru-RU" sz="9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1" strike="noStrike" spc="-1">
                          <a:solidFill>
                            <a:srgbClr val="FFFFFF"/>
                          </a:solidFill>
                          <a:latin typeface="PT Sans"/>
                        </a:rPr>
                        <a:t>начала</a:t>
                      </a:r>
                      <a:endParaRPr lang="ru-RU" sz="9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 dirty="0">
                          <a:effectLst/>
                          <a:latin typeface="PT Sans"/>
                          <a:ea typeface="Tahoma"/>
                          <a:cs typeface="PT Sans"/>
                        </a:rPr>
                        <a:t>17.09.2026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effectLst/>
                          <a:latin typeface="PT Sans"/>
                          <a:ea typeface="Tahoma"/>
                          <a:cs typeface="PT Sans"/>
                        </a:rPr>
                        <a:t>четверг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</a:t>
                      </a: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. </a:t>
                      </a: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«Основы финансовой безопасности: лекция от </a:t>
                      </a:r>
                      <a:r>
                        <a:rPr lang="ru-RU" sz="1000" kern="150" dirty="0" err="1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Альфа-банка</a:t>
                      </a: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»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 Федеральный проект.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4. Фильм РГО «КАСЫМ»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08-00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12-00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955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18.09.2026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пятница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 «Помощь СВО»</a:t>
                      </a:r>
                      <a:r>
                        <a:rPr lang="ru-RU" sz="1000" b="1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 (ЗАПИСЬ на 09-00, 11-00, 13-00).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21.09.2026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понедельник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Поездка на  горячий источник «Шадринский» 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(ЗАПИСЬ)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22.09.2026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вторник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1. .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Лекция от Защиты прав потребителей.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546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23.09.2026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среда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Тренинг с психологом «Ваш опыт- это сила: как уверенно делиться советами и не превращать их в упрек»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С Союзом пенсионеров играем в настольный теннис, игры.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24.09.2026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четверг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Математическая игра «Секреты чисел» (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3. Федеральный проект.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12-00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51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25.09.2026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пятница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«Территория здоровья» Скандинавская ходьба (встреча у Пешеходного моста).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Встреча с врачом  «Диалог о здоровье»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r>
                        <a:rPr lang="ru-RU" sz="1000" kern="150" dirty="0" smtClean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7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28.09.2026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понедельник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 </a:t>
                      </a: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«Территория здоровья» Скандинавская ходьба (встреча у Пешеходного моста).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«В сердцах людских затрагивает струны» творческий портрет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r>
                        <a:rPr lang="ru-RU" sz="1000" kern="150" dirty="0" smtClean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0D8E7"/>
                    </a:solidFill>
                  </a:tcPr>
                </a:tc>
              </a:tr>
              <a:tr h="488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29.09.2026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вторник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1. «Движения в потоке» (Физкультурно- оздоровительная гимнастика).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 «Рисование» (</a:t>
                      </a: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ЗАПИСЬ)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 </a:t>
                      </a:r>
                      <a:endParaRPr lang="ru-RU" sz="1200" kern="15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solidFill>
                      <a:srgbClr val="D0D8E7"/>
                    </a:solidFill>
                  </a:tcPr>
                </a:tc>
              </a:tr>
              <a:tr h="686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50" dirty="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30.09.2026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effectLst/>
                          <a:latin typeface="PT Sans"/>
                          <a:ea typeface="Tahoma"/>
                          <a:cs typeface="Noto Sans Devanagari"/>
                        </a:rPr>
                        <a:t>среда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1. </a:t>
                      </a: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«Движения в потоке» (Физкультурно- оздоровительная гимнастика).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PT Sans"/>
                          <a:cs typeface="PT Sans"/>
                        </a:rPr>
                        <a:t>2.Лекция- игра: «Денежный марафон»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09-00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50" dirty="0">
                          <a:solidFill>
                            <a:srgbClr val="000000"/>
                          </a:solidFill>
                          <a:effectLst/>
                          <a:latin typeface="PT Sans"/>
                          <a:ea typeface="Tahoma"/>
                          <a:cs typeface="Noto Sans Devanagari"/>
                        </a:rPr>
                        <a:t>11-00</a:t>
                      </a:r>
                      <a:endParaRPr lang="ru-RU" sz="1200" kern="150" dirty="0">
                        <a:effectLst/>
                        <a:latin typeface="PT Sans"/>
                        <a:ea typeface="Tahoma"/>
                        <a:cs typeface="Noto Sans Devanagari"/>
                      </a:endParaRPr>
                    </a:p>
                  </a:txBody>
                  <a:tcPr marL="17780" marR="17780" marT="17780" marB="1778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74" name="CustomShape 4"/>
          <p:cNvSpPr/>
          <p:nvPr/>
        </p:nvSpPr>
        <p:spPr>
          <a:xfrm>
            <a:off x="97200" y="6566040"/>
            <a:ext cx="7358040" cy="3532320"/>
          </a:xfrm>
          <a:custGeom>
            <a:avLst/>
            <a:gdLst/>
            <a:ahLst/>
            <a:cxnLst/>
            <a:rect l="l" t="t" r="r" b="b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5" name="CustomShape 5"/>
          <p:cNvSpPr/>
          <p:nvPr/>
        </p:nvSpPr>
        <p:spPr>
          <a:xfrm>
            <a:off x="2581560" y="6912000"/>
            <a:ext cx="3958920" cy="1136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indent="1948680">
              <a:lnSpc>
                <a:spcPct val="113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DejaVu Sans"/>
              </a:rPr>
              <a:t>Время</a:t>
            </a:r>
            <a:r>
              <a:rPr lang="ru-RU" sz="1600" b="1" strike="noStrike" spc="-66">
                <a:solidFill>
                  <a:srgbClr val="58595B"/>
                </a:solidFill>
                <a:latin typeface="Calibri"/>
                <a:ea typeface="DejaVu Sans"/>
              </a:rPr>
              <a:t> </a:t>
            </a:r>
            <a:r>
              <a:rPr lang="ru-RU" sz="1600" b="1" strike="noStrike" spc="-12">
                <a:solidFill>
                  <a:srgbClr val="58595B"/>
                </a:solidFill>
                <a:latin typeface="Calibri"/>
                <a:ea typeface="DejaVu Sans"/>
              </a:rPr>
              <a:t>работы:          понедельник </a:t>
            </a: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DejaVu Sans"/>
              </a:rPr>
              <a:t>–</a:t>
            </a:r>
            <a:r>
              <a:rPr lang="ru-RU" sz="1600" b="1" strike="noStrike" spc="-12">
                <a:solidFill>
                  <a:srgbClr val="58595B"/>
                </a:solidFill>
                <a:latin typeface="Calibri"/>
                <a:ea typeface="DejaVu Sans"/>
              </a:rPr>
              <a:t> </a:t>
            </a:r>
            <a:r>
              <a:rPr lang="ru-RU" sz="1600" b="1" strike="noStrike" spc="-12">
                <a:solidFill>
                  <a:srgbClr val="58595B"/>
                </a:solidFill>
                <a:latin typeface="Calibri"/>
                <a:ea typeface="Arial"/>
              </a:rPr>
              <a:t>четверг  </a:t>
            </a: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Arial"/>
              </a:rPr>
              <a:t>08:30</a:t>
            </a:r>
            <a:r>
              <a:rPr lang="ru-RU" sz="1600" b="1" strike="noStrike" spc="-7">
                <a:solidFill>
                  <a:srgbClr val="58595B"/>
                </a:solidFill>
                <a:latin typeface="Calibri"/>
                <a:ea typeface="Arial"/>
              </a:rPr>
              <a:t> </a:t>
            </a: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Arial"/>
              </a:rPr>
              <a:t>- 17:30</a:t>
            </a:r>
            <a:endParaRPr lang="ru-RU" sz="1600" b="0" strike="noStrike" spc="-1">
              <a:latin typeface="Arial"/>
            </a:endParaRPr>
          </a:p>
          <a:p>
            <a:pPr marL="12600" indent="1948680">
              <a:lnSpc>
                <a:spcPct val="113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strike="noStrike" spc="-12">
                <a:solidFill>
                  <a:srgbClr val="58595B"/>
                </a:solidFill>
                <a:latin typeface="Calibri"/>
                <a:ea typeface="Arial"/>
              </a:rPr>
              <a:t>пятница </a:t>
            </a: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Arial"/>
              </a:rPr>
              <a:t>08:30</a:t>
            </a:r>
            <a:r>
              <a:rPr lang="ru-RU" sz="1600" b="1" strike="noStrike" spc="-7">
                <a:solidFill>
                  <a:srgbClr val="58595B"/>
                </a:solidFill>
                <a:latin typeface="Calibri"/>
                <a:ea typeface="Arial"/>
              </a:rPr>
              <a:t> </a:t>
            </a:r>
            <a:r>
              <a:rPr lang="ru-RU" sz="1600" b="1" strike="noStrike" spc="-1">
                <a:solidFill>
                  <a:srgbClr val="58595B"/>
                </a:solidFill>
                <a:latin typeface="Calibri"/>
                <a:ea typeface="Arial"/>
              </a:rPr>
              <a:t>–</a:t>
            </a:r>
            <a:r>
              <a:rPr lang="ru-RU" sz="1600" b="1" strike="noStrike" spc="-15">
                <a:solidFill>
                  <a:srgbClr val="58595B"/>
                </a:solidFill>
                <a:latin typeface="Calibri"/>
                <a:ea typeface="Arial"/>
              </a:rPr>
              <a:t> </a:t>
            </a:r>
            <a:r>
              <a:rPr lang="ru-RU" sz="1600" b="1" strike="noStrike" spc="-21">
                <a:solidFill>
                  <a:srgbClr val="58595B"/>
                </a:solidFill>
                <a:latin typeface="Calibri"/>
                <a:ea typeface="Arial"/>
              </a:rPr>
              <a:t>16:30</a:t>
            </a:r>
            <a:endParaRPr lang="ru-RU" sz="1600" b="0" strike="noStrike" spc="-1">
              <a:latin typeface="Arial"/>
            </a:endParaRPr>
          </a:p>
          <a:p>
            <a:pPr marL="12600" indent="1948680">
              <a:lnSpc>
                <a:spcPct val="113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strike="noStrike" spc="-1">
              <a:latin typeface="Arial"/>
            </a:endParaRPr>
          </a:p>
        </p:txBody>
      </p:sp>
      <p:grpSp>
        <p:nvGrpSpPr>
          <p:cNvPr id="76" name="Group 6"/>
          <p:cNvGrpSpPr/>
          <p:nvPr/>
        </p:nvGrpSpPr>
        <p:grpSpPr>
          <a:xfrm>
            <a:off x="257040" y="7709040"/>
            <a:ext cx="1143360" cy="128160"/>
            <a:chOff x="257040" y="7709040"/>
            <a:chExt cx="1143360" cy="128160"/>
          </a:xfrm>
        </p:grpSpPr>
        <p:pic>
          <p:nvPicPr>
            <p:cNvPr id="77" name="object 36"/>
            <p:cNvPicPr/>
            <p:nvPr/>
          </p:nvPicPr>
          <p:blipFill>
            <a:blip r:embed="rId2"/>
            <a:stretch/>
          </p:blipFill>
          <p:spPr>
            <a:xfrm>
              <a:off x="257040" y="7709040"/>
              <a:ext cx="98640" cy="128160"/>
            </a:xfrm>
            <a:prstGeom prst="rect">
              <a:avLst/>
            </a:prstGeom>
            <a:ln>
              <a:noFill/>
            </a:ln>
          </p:spPr>
        </p:pic>
        <p:sp>
          <p:nvSpPr>
            <p:cNvPr id="78" name="CustomShape 7"/>
            <p:cNvSpPr/>
            <p:nvPr/>
          </p:nvSpPr>
          <p:spPr>
            <a:xfrm>
              <a:off x="384120" y="7710840"/>
              <a:ext cx="90000" cy="124920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pic>
          <p:nvPicPr>
            <p:cNvPr id="79" name="object 38"/>
            <p:cNvPicPr/>
            <p:nvPr/>
          </p:nvPicPr>
          <p:blipFill>
            <a:blip r:embed="rId3"/>
            <a:stretch/>
          </p:blipFill>
          <p:spPr>
            <a:xfrm>
              <a:off x="501480" y="7709040"/>
              <a:ext cx="287640" cy="1281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0" name="object 39"/>
            <p:cNvPicPr/>
            <p:nvPr/>
          </p:nvPicPr>
          <p:blipFill>
            <a:blip r:embed="rId4"/>
            <a:stretch/>
          </p:blipFill>
          <p:spPr>
            <a:xfrm>
              <a:off x="814320" y="7709040"/>
              <a:ext cx="314640" cy="1281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1" name="object 40"/>
            <p:cNvPicPr/>
            <p:nvPr/>
          </p:nvPicPr>
          <p:blipFill>
            <a:blip r:embed="rId5"/>
            <a:stretch/>
          </p:blipFill>
          <p:spPr>
            <a:xfrm>
              <a:off x="1158120" y="7710840"/>
              <a:ext cx="105480" cy="1245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2" name="object 41"/>
            <p:cNvPicPr/>
            <p:nvPr/>
          </p:nvPicPr>
          <p:blipFill>
            <a:blip r:embed="rId6"/>
            <a:stretch/>
          </p:blipFill>
          <p:spPr>
            <a:xfrm>
              <a:off x="1292040" y="7710840"/>
              <a:ext cx="108360" cy="12636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83" name="CustomShape 8"/>
          <p:cNvSpPr/>
          <p:nvPr/>
        </p:nvSpPr>
        <p:spPr>
          <a:xfrm>
            <a:off x="196920" y="8072640"/>
            <a:ext cx="4897440" cy="1779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>
            <a:spAutoFit/>
          </a:bodyPr>
          <a:lstStyle/>
          <a:p>
            <a:pPr marL="12600">
              <a:lnSpc>
                <a:spcPct val="76000"/>
              </a:lnSpc>
              <a:spcBef>
                <a:spcPts val="1375"/>
              </a:spcBef>
            </a:pPr>
            <a:r>
              <a:rPr lang="ru-RU" sz="3300" b="1" strike="noStrike" spc="-12">
                <a:solidFill>
                  <a:srgbClr val="FFFFFF"/>
                </a:solidFill>
                <a:latin typeface="Calibri"/>
                <a:ea typeface="DejaVu Sans"/>
              </a:rPr>
              <a:t>ПРИХОДИТЕ, </a:t>
            </a:r>
            <a:r>
              <a:rPr lang="ru-RU" sz="3300" b="1" strike="noStrike" spc="-1">
                <a:solidFill>
                  <a:srgbClr val="FFFFFF"/>
                </a:solidFill>
                <a:latin typeface="Calibri"/>
                <a:ea typeface="DejaVu Sans"/>
              </a:rPr>
              <a:t>МЫ</a:t>
            </a:r>
            <a:r>
              <a:rPr lang="ru-RU" sz="3300" b="1" strike="noStrike" spc="-137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lang="ru-RU" sz="3300" b="1" strike="noStrike" spc="-1">
                <a:solidFill>
                  <a:srgbClr val="FFFFFF"/>
                </a:solidFill>
                <a:latin typeface="Calibri"/>
                <a:ea typeface="DejaVu Sans"/>
              </a:rPr>
              <a:t>ВАС</a:t>
            </a:r>
            <a:r>
              <a:rPr lang="ru-RU" sz="3300" b="1" strike="noStrike" spc="-137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lang="ru-RU" sz="3300" b="1" strike="noStrike" spc="-12">
                <a:solidFill>
                  <a:srgbClr val="FFFFFF"/>
                </a:solidFill>
                <a:latin typeface="Calibri"/>
                <a:ea typeface="DejaVu Sans"/>
              </a:rPr>
              <a:t>ЖДЕМ!</a:t>
            </a:r>
            <a:endParaRPr lang="ru-RU" sz="3300" b="0" strike="noStrike" spc="-1">
              <a:latin typeface="Arial"/>
            </a:endParaRPr>
          </a:p>
          <a:p>
            <a:pPr marL="12600">
              <a:lnSpc>
                <a:spcPts val="1429"/>
              </a:lnSpc>
              <a:spcBef>
                <a:spcPts val="1040"/>
              </a:spcBef>
            </a:pPr>
            <a:r>
              <a:rPr lang="ru-RU" sz="1800" b="0" strike="noStrike" spc="-1">
                <a:solidFill>
                  <a:srgbClr val="FFFFFF"/>
                </a:solidFill>
                <a:latin typeface="Calibri"/>
                <a:ea typeface="DejaVu Sans"/>
              </a:rPr>
              <a:t>Наши</a:t>
            </a:r>
            <a:r>
              <a:rPr lang="ru-RU" sz="1800" b="0" strike="noStrike" spc="-35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lang="ru-RU" sz="1800" b="0" strike="noStrike" spc="-12">
                <a:solidFill>
                  <a:srgbClr val="FFFFFF"/>
                </a:solidFill>
                <a:latin typeface="Calibri"/>
                <a:ea typeface="DejaVu Sans"/>
              </a:rPr>
              <a:t>контакты: </a:t>
            </a:r>
            <a:r>
              <a:rPr lang="ru-RU" sz="1800" b="0" strike="noStrike" spc="-12">
                <a:solidFill>
                  <a:srgbClr val="FFFFFF"/>
                </a:solidFill>
                <a:latin typeface="Calibri"/>
                <a:ea typeface="Tahoma"/>
              </a:rPr>
              <a:t>8(3439)32-67-20</a:t>
            </a:r>
            <a:endParaRPr lang="ru-RU" sz="1800" b="0" strike="noStrike" spc="-1">
              <a:latin typeface="Arial"/>
            </a:endParaRPr>
          </a:p>
          <a:p>
            <a:pPr marL="12600">
              <a:lnSpc>
                <a:spcPts val="1301"/>
              </a:lnSpc>
              <a:spcBef>
                <a:spcPts val="130"/>
              </a:spcBef>
            </a:pPr>
            <a:r>
              <a:rPr lang="ru-RU" sz="1800" b="0" strike="noStrike" spc="-1">
                <a:solidFill>
                  <a:srgbClr val="FFFFFF"/>
                </a:solidFill>
                <a:latin typeface="Calibri"/>
                <a:ea typeface="DejaVu Sans"/>
              </a:rPr>
              <a:t>Адрес: </a:t>
            </a:r>
            <a:r>
              <a:rPr lang="ru-RU" sz="1800" b="0" strike="noStrike" spc="-1">
                <a:solidFill>
                  <a:srgbClr val="FFFFFF"/>
                </a:solidFill>
                <a:latin typeface="Calibri"/>
                <a:ea typeface="Tahoma"/>
              </a:rPr>
              <a:t>г.Каменск- Уральский ул. Попова д.13, кабинет 301.</a:t>
            </a:r>
            <a:endParaRPr lang="ru-RU" sz="1800" b="0" strike="noStrike" spc="-1">
              <a:latin typeface="Arial"/>
            </a:endParaRPr>
          </a:p>
          <a:p>
            <a:pPr marL="12600">
              <a:lnSpc>
                <a:spcPts val="1301"/>
              </a:lnSpc>
              <a:spcBef>
                <a:spcPts val="130"/>
              </a:spcBef>
            </a:pPr>
            <a:r>
              <a:rPr lang="ru-RU" sz="1300" b="0" strike="noStrike" spc="-1">
                <a:solidFill>
                  <a:srgbClr val="FFFFFF"/>
                </a:solidFill>
                <a:latin typeface="Calibri"/>
                <a:ea typeface="DejaVu Sans"/>
              </a:rPr>
              <a:t>Минеева Н.В., Усова Т.А.</a:t>
            </a:r>
            <a:endParaRPr lang="ru-RU" sz="1300" b="0" strike="noStrike" spc="-1">
              <a:latin typeface="Arial"/>
            </a:endParaRPr>
          </a:p>
        </p:txBody>
      </p:sp>
      <p:sp>
        <p:nvSpPr>
          <p:cNvPr id="84" name="CustomShape 9"/>
          <p:cNvSpPr/>
          <p:nvPr/>
        </p:nvSpPr>
        <p:spPr>
          <a:xfrm>
            <a:off x="6435000" y="7404120"/>
            <a:ext cx="810720" cy="8107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5" name="Рисунок 7"/>
          <p:cNvPicPr/>
          <p:nvPr/>
        </p:nvPicPr>
        <p:blipFill>
          <a:blip r:embed="rId7"/>
          <a:stretch/>
        </p:blipFill>
        <p:spPr>
          <a:xfrm>
            <a:off x="6482880" y="9164880"/>
            <a:ext cx="846720" cy="846720"/>
          </a:xfrm>
          <a:prstGeom prst="rect">
            <a:avLst/>
          </a:prstGeom>
          <a:ln>
            <a:noFill/>
          </a:ln>
        </p:spPr>
      </p:pic>
      <p:sp>
        <p:nvSpPr>
          <p:cNvPr id="86" name="CustomShape 10"/>
          <p:cNvSpPr/>
          <p:nvPr/>
        </p:nvSpPr>
        <p:spPr>
          <a:xfrm>
            <a:off x="6496200" y="8231400"/>
            <a:ext cx="912960" cy="708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>
            <a:spAutoFit/>
          </a:bodyPr>
          <a:lstStyle/>
          <a:p>
            <a:pPr marL="12600">
              <a:lnSpc>
                <a:spcPts val="799"/>
              </a:lnSpc>
              <a:spcBef>
                <a:spcPts val="261"/>
              </a:spcBef>
            </a:pPr>
            <a:r>
              <a:rPr lang="ru-RU" sz="800" b="0" strike="noStrike" spc="-1">
                <a:solidFill>
                  <a:srgbClr val="000000"/>
                </a:solidFill>
                <a:latin typeface="Calibri"/>
                <a:ea typeface="DejaVu Sans"/>
              </a:rPr>
              <a:t>Отделение Фонда пенсионного</a:t>
            </a:r>
            <a:endParaRPr lang="ru-RU" sz="800" b="0" strike="noStrike" spc="-1">
              <a:latin typeface="Arial"/>
            </a:endParaRPr>
          </a:p>
          <a:p>
            <a:pPr marL="12600">
              <a:lnSpc>
                <a:spcPts val="799"/>
              </a:lnSpc>
              <a:spcBef>
                <a:spcPts val="261"/>
              </a:spcBef>
            </a:pPr>
            <a:r>
              <a:rPr lang="ru-RU" sz="800" b="0" strike="noStrike" spc="-1">
                <a:solidFill>
                  <a:srgbClr val="000000"/>
                </a:solidFill>
                <a:latin typeface="Calibri"/>
                <a:ea typeface="DejaVu Sans"/>
              </a:rPr>
              <a:t>и социального страхования РФ</a:t>
            </a:r>
            <a:endParaRPr lang="ru-RU" sz="800" b="0" strike="noStrike" spc="-1">
              <a:latin typeface="Arial"/>
            </a:endParaRPr>
          </a:p>
          <a:p>
            <a:pPr marL="12600">
              <a:lnSpc>
                <a:spcPts val="799"/>
              </a:lnSpc>
              <a:spcBef>
                <a:spcPts val="261"/>
              </a:spcBef>
            </a:pPr>
            <a:r>
              <a:rPr lang="ru-RU" sz="800" b="0" strike="noStrike" spc="-1">
                <a:solidFill>
                  <a:srgbClr val="000000"/>
                </a:solidFill>
                <a:latin typeface="Calibri"/>
                <a:ea typeface="DejaVu Sans"/>
              </a:rPr>
              <a:t>по Свердловской области</a:t>
            </a:r>
            <a:endParaRPr lang="ru-RU" sz="800" b="0" strike="noStrike" spc="-1">
              <a:latin typeface="Arial"/>
            </a:endParaRPr>
          </a:p>
        </p:txBody>
      </p:sp>
      <p:pic>
        <p:nvPicPr>
          <p:cNvPr id="87" name="object 48"/>
          <p:cNvPicPr/>
          <p:nvPr/>
        </p:nvPicPr>
        <p:blipFill>
          <a:blip r:embed="rId8"/>
          <a:stretch/>
        </p:blipFill>
        <p:spPr>
          <a:xfrm>
            <a:off x="6542280" y="7556400"/>
            <a:ext cx="596880" cy="511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729</Words>
  <Application>Microsoft Office PowerPoint</Application>
  <PresentationFormat>Произвольный</PresentationFormat>
  <Paragraphs>184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Admin</cp:lastModifiedBy>
  <cp:revision>119</cp:revision>
  <dcterms:created xsi:type="dcterms:W3CDTF">2025-12-23T03:41:00Z</dcterms:created>
  <dcterms:modified xsi:type="dcterms:W3CDTF">2026-08-28T03:18:20Z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reated">
    <vt:filetime>2025-11-10T09:00:00Z</vt:filetime>
  </property>
  <property fmtid="{D5CDD505-2E9C-101B-9397-08002B2CF9AE}" pid="4" name="Creator">
    <vt:lpwstr>Adobe InDesign 18.4 (Windows)</vt:lpwstr>
  </property>
  <property fmtid="{D5CDD505-2E9C-101B-9397-08002B2CF9AE}" pid="5" name="HiddenSlides">
    <vt:i4>0</vt:i4>
  </property>
  <property fmtid="{D5CDD505-2E9C-101B-9397-08002B2CF9AE}" pid="6" name="HyperlinksChanged">
    <vt:bool>false</vt:bool>
  </property>
  <property fmtid="{D5CDD505-2E9C-101B-9397-08002B2CF9AE}" pid="7" name="ICV">
    <vt:lpwstr/>
  </property>
  <property fmtid="{D5CDD505-2E9C-101B-9397-08002B2CF9AE}" pid="8" name="KSOProductBuildVer">
    <vt:lpwstr>1049-12.2.0.23196</vt:lpwstr>
  </property>
  <property fmtid="{D5CDD505-2E9C-101B-9397-08002B2CF9AE}" pid="9" name="LastSaved">
    <vt:filetime>2025-11-10T09:00:00Z</vt:filetime>
  </property>
  <property fmtid="{D5CDD505-2E9C-101B-9397-08002B2CF9AE}" pid="10" name="LinksUpToDate">
    <vt:bool>false</vt:bool>
  </property>
  <property fmtid="{D5CDD505-2E9C-101B-9397-08002B2CF9AE}" pid="11" name="MMClips">
    <vt:i4>0</vt:i4>
  </property>
  <property fmtid="{D5CDD505-2E9C-101B-9397-08002B2CF9AE}" pid="12" name="Notes">
    <vt:i4>0</vt:i4>
  </property>
  <property fmtid="{D5CDD505-2E9C-101B-9397-08002B2CF9AE}" pid="13" name="PresentationFormat">
    <vt:lpwstr>Произвольный</vt:lpwstr>
  </property>
  <property fmtid="{D5CDD505-2E9C-101B-9397-08002B2CF9AE}" pid="14" name="Producer">
    <vt:lpwstr>Adobe PDF Library 17.0</vt:lpwstr>
  </property>
  <property fmtid="{D5CDD505-2E9C-101B-9397-08002B2CF9AE}" pid="15" name="ScaleCrop">
    <vt:bool>false</vt:bool>
  </property>
  <property fmtid="{D5CDD505-2E9C-101B-9397-08002B2CF9AE}" pid="16" name="ShareDoc">
    <vt:bool>false</vt:bool>
  </property>
  <property fmtid="{D5CDD505-2E9C-101B-9397-08002B2CF9AE}" pid="17" name="Slides">
    <vt:i4>2</vt:i4>
  </property>
</Properties>
</file>