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</p:sldIdLst>
  <p:sldSz cx="7556500" cy="10693400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>
        <p:scale>
          <a:sx n="75" d="100"/>
          <a:sy n="75" d="100"/>
        </p:scale>
        <p:origin x="-1392" y="504"/>
      </p:cViewPr>
      <p:guideLst>
        <p:guide orient="horz" pos="3368"/>
        <p:guide pos="23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700" b="0" strike="noStrike" spc="-1"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</a:pPr>
            <a:fld id="{E46D5DE5-0AAF-49EC-90F7-4F872C7A9AF5}" type="datetime">
              <a:rPr lang="en-US" sz="1400" b="0" strike="noStrike" spc="-1">
                <a:solidFill>
                  <a:srgbClr val="B2B2B2"/>
                </a:solidFill>
                <a:latin typeface="Times New Roman"/>
              </a:rPr>
              <a:pPr>
                <a:lnSpc>
                  <a:spcPct val="100000"/>
                </a:lnSpc>
              </a:pPr>
              <a:t>2/25/2026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fld id="{3609FAA4-18E8-4414-B3E9-9678529F8002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pPr algn="r">
                <a:lnSpc>
                  <a:spcPct val="100000"/>
                </a:lnSpc>
              </a:p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Group 2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44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>
              <a:noFill/>
            </a:ln>
          </p:spPr>
        </p:pic>
        <p:sp>
          <p:nvSpPr>
            <p:cNvPr id="45" name="CustomShape 3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50" name="TextShape 4"/>
          <p:cNvSpPr txBox="1"/>
          <p:nvPr/>
        </p:nvSpPr>
        <p:spPr>
          <a:xfrm>
            <a:off x="3549600" y="316800"/>
            <a:ext cx="3589200" cy="1866960"/>
          </a:xfrm>
          <a:prstGeom prst="rect">
            <a:avLst/>
          </a:prstGeom>
          <a:noFill/>
          <a:ln>
            <a:noFill/>
          </a:ln>
        </p:spPr>
        <p:txBody>
          <a:bodyPr lIns="0" tIns="81360" rIns="0" bIns="0">
            <a:noAutofit/>
          </a:bodyPr>
          <a:lstStyle/>
          <a:p>
            <a:pPr marL="439560" indent="-42696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dirty="0"/>
              <a:t/>
            </a:r>
            <a:br>
              <a:rPr dirty="0"/>
            </a:b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 dirty="0" smtClean="0">
                <a:solidFill>
                  <a:srgbClr val="FFFFFF"/>
                </a:solidFill>
                <a:latin typeface="Calibri"/>
              </a:rPr>
              <a:t>МАРТ</a:t>
            </a:r>
            <a:r>
              <a:rPr dirty="0"/>
              <a:t/>
            </a:r>
            <a:br>
              <a:rPr dirty="0"/>
            </a:b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Calibri"/>
            </a:endParaRPr>
          </a:p>
        </p:txBody>
      </p:sp>
      <p:sp>
        <p:nvSpPr>
          <p:cNvPr id="51" name="CustomShape 5"/>
          <p:cNvSpPr/>
          <p:nvPr/>
        </p:nvSpPr>
        <p:spPr>
          <a:xfrm>
            <a:off x="628920" y="8441640"/>
            <a:ext cx="5113800" cy="2022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ул. Лесников, 7, г. Алапаевск,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</a:rPr>
              <a:t>каб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. 203, 205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8(34346)3-07-06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: Елисеева Алена Юрьевна, Юрьева Ирина Владимировна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52" name="CustomShape 6"/>
          <p:cNvSpPr/>
          <p:nvPr/>
        </p:nvSpPr>
        <p:spPr>
          <a:xfrm>
            <a:off x="3854520" y="7327800"/>
            <a:ext cx="3297240" cy="830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17:30   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 08:30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16:30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3" name="CustomShape 7"/>
          <p:cNvSpPr/>
          <p:nvPr/>
        </p:nvSpPr>
        <p:spPr>
          <a:xfrm>
            <a:off x="6123240" y="8786520"/>
            <a:ext cx="917280" cy="64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Свердловской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4" name="Group 8"/>
          <p:cNvGrpSpPr/>
          <p:nvPr/>
        </p:nvGrpSpPr>
        <p:grpSpPr>
          <a:xfrm>
            <a:off x="577800" y="241200"/>
            <a:ext cx="2517480" cy="983160"/>
            <a:chOff x="577800" y="241200"/>
            <a:chExt cx="2517480" cy="983160"/>
          </a:xfrm>
        </p:grpSpPr>
        <p:pic>
          <p:nvPicPr>
            <p:cNvPr id="55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77800" y="241200"/>
              <a:ext cx="839160" cy="956880"/>
            </a:xfrm>
            <a:prstGeom prst="rect">
              <a:avLst/>
            </a:prstGeom>
            <a:ln>
              <a:noFill/>
            </a:ln>
          </p:spPr>
        </p:pic>
        <p:sp>
          <p:nvSpPr>
            <p:cNvPr id="56" name="CustomShape 9"/>
            <p:cNvSpPr/>
            <p:nvPr/>
          </p:nvSpPr>
          <p:spPr>
            <a:xfrm>
              <a:off x="1642680" y="566640"/>
              <a:ext cx="294840" cy="1850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Group 10"/>
            <p:cNvGrpSpPr/>
            <p:nvPr/>
          </p:nvGrpSpPr>
          <p:grpSpPr>
            <a:xfrm>
              <a:off x="1983240" y="567000"/>
              <a:ext cx="447120" cy="150840"/>
              <a:chOff x="1983240" y="567000"/>
              <a:chExt cx="447120" cy="150840"/>
            </a:xfrm>
          </p:grpSpPr>
          <p:sp>
            <p:nvSpPr>
              <p:cNvPr id="58" name="CustomShape 11"/>
              <p:cNvSpPr/>
              <p:nvPr/>
            </p:nvSpPr>
            <p:spPr>
              <a:xfrm>
                <a:off x="1983240" y="567000"/>
                <a:ext cx="290520" cy="1508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9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309400" y="567360"/>
                <a:ext cx="120960" cy="14976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622160" y="802080"/>
              <a:ext cx="159480" cy="15336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61" name="Group 12"/>
            <p:cNvGrpSpPr/>
            <p:nvPr/>
          </p:nvGrpSpPr>
          <p:grpSpPr>
            <a:xfrm>
              <a:off x="1828440" y="803160"/>
              <a:ext cx="677160" cy="183240"/>
              <a:chOff x="1828440" y="803160"/>
              <a:chExt cx="677160" cy="18324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828440" y="803520"/>
                <a:ext cx="122400" cy="1497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3" name="CustomShape 13"/>
              <p:cNvSpPr/>
              <p:nvPr/>
            </p:nvSpPr>
            <p:spPr>
              <a:xfrm>
                <a:off x="1983240" y="803160"/>
                <a:ext cx="522360" cy="183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4" name="Group 14"/>
            <p:cNvGrpSpPr/>
            <p:nvPr/>
          </p:nvGrpSpPr>
          <p:grpSpPr>
            <a:xfrm>
              <a:off x="2554560" y="803520"/>
              <a:ext cx="290520" cy="149760"/>
              <a:chOff x="2554560" y="803520"/>
              <a:chExt cx="290520" cy="14976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554560" y="803520"/>
                <a:ext cx="129600" cy="1497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724480" y="803520"/>
                <a:ext cx="120600" cy="14976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7" name="Group 15"/>
            <p:cNvGrpSpPr/>
            <p:nvPr/>
          </p:nvGrpSpPr>
          <p:grpSpPr>
            <a:xfrm>
              <a:off x="1622160" y="1036800"/>
              <a:ext cx="1473120" cy="187560"/>
              <a:chOff x="1622160" y="1036800"/>
              <a:chExt cx="1473120" cy="18756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622160" y="1044000"/>
                <a:ext cx="14292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91360" y="104400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83240" y="1036800"/>
                <a:ext cx="360000" cy="1875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65560" y="104400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72" name="CustomShape 16"/>
              <p:cNvSpPr/>
              <p:nvPr/>
            </p:nvSpPr>
            <p:spPr>
              <a:xfrm>
                <a:off x="2559600" y="1042920"/>
                <a:ext cx="13824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3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727000" y="1042920"/>
                <a:ext cx="169920" cy="181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927160" y="1042920"/>
                <a:ext cx="168120" cy="14976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75" name="CustomShape 17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CustomShape 18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>
            <a:noFill/>
          </a:ln>
        </p:spPr>
      </p:pic>
      <p:graphicFrame>
        <p:nvGraphicFramePr>
          <p:cNvPr id="79" name="Table 19"/>
          <p:cNvGraphicFramePr/>
          <p:nvPr/>
        </p:nvGraphicFramePr>
        <p:xfrm>
          <a:off x="425520" y="1841400"/>
          <a:ext cx="6789600" cy="50335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02.03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09: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Мастер-класс.</a:t>
                      </a:r>
                      <a:r>
                        <a:rPr lang="ru-RU" sz="1800" b="0" strike="noStrike" spc="-12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Кукла-оберег </a:t>
                      </a:r>
                      <a:r>
                        <a:rPr lang="ru-RU" sz="1800" b="0" strike="noStrike" spc="-12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«Веснянка»</a:t>
                      </a:r>
                      <a:endParaRPr lang="ru-RU" sz="18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10:00</a:t>
                      </a:r>
                      <a:endParaRPr lang="ru-RU" sz="1800" b="0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Цифровая, пенсионная грамотность</a:t>
                      </a:r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03.03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Танцы «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Зумба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60+»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Тренажерный зал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04.03</a:t>
                      </a:r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09: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1640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05.03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Фитнес-йога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Клуб садоводов-огородников «</a:t>
                      </a:r>
                      <a:r>
                        <a:rPr lang="ru-RU" sz="1800" b="0" strike="noStrike" spc="-12" dirty="0" err="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У-Дача</a:t>
                      </a: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10:30</a:t>
                      </a:r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Федеральный проект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06.03</a:t>
                      </a:r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09: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Английский для всех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>
            <a:noFill/>
          </a:ln>
        </p:spPr>
      </p:pic>
      <p:sp>
        <p:nvSpPr>
          <p:cNvPr id="81" name="CustomShape 1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2" name="Group 2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83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>
              <a:noFill/>
            </a:ln>
          </p:spPr>
        </p:pic>
        <p:sp>
          <p:nvSpPr>
            <p:cNvPr id="84" name="CustomShape 3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85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6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7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8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9" name="TextShape 4"/>
          <p:cNvSpPr txBox="1"/>
          <p:nvPr/>
        </p:nvSpPr>
        <p:spPr>
          <a:xfrm>
            <a:off x="4006800" y="316800"/>
            <a:ext cx="3132000" cy="1866960"/>
          </a:xfrm>
          <a:prstGeom prst="rect">
            <a:avLst/>
          </a:prstGeom>
          <a:noFill/>
          <a:ln>
            <a:noFill/>
          </a:ln>
        </p:spPr>
        <p:txBody>
          <a:bodyPr lIns="0" tIns="81360" rIns="0" bIns="0">
            <a:noAutofit/>
          </a:bodyPr>
          <a:lstStyle/>
          <a:p>
            <a:pPr marL="439560" indent="-42696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</a:t>
            </a:r>
            <a:r>
              <a:rPr dirty="0"/>
              <a:t/>
            </a:r>
            <a:br>
              <a:rPr dirty="0"/>
            </a:b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 </a:t>
            </a:r>
            <a:r>
              <a:rPr lang="ru-RU" sz="2700" b="1" strike="noStrike" spc="-7" dirty="0" smtClean="0">
                <a:solidFill>
                  <a:srgbClr val="FFFFFF"/>
                </a:solidFill>
                <a:latin typeface="Calibri"/>
              </a:rPr>
              <a:t>МАРТ</a:t>
            </a:r>
            <a:r>
              <a:rPr dirty="0"/>
              <a:t/>
            </a:r>
            <a:br>
              <a:rPr dirty="0"/>
            </a:b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   </a:t>
            </a: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Calibri"/>
            </a:endParaRPr>
          </a:p>
        </p:txBody>
      </p:sp>
      <p:sp>
        <p:nvSpPr>
          <p:cNvPr id="90" name="CustomShape 5"/>
          <p:cNvSpPr/>
          <p:nvPr/>
        </p:nvSpPr>
        <p:spPr>
          <a:xfrm>
            <a:off x="628920" y="8441640"/>
            <a:ext cx="5113800" cy="2022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ул. Лесников, 7, г. Алапаевск, каб. 203, 205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номер: 8(34346)3-07-06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 : Елисеева Алена Юрьевна, Юрьева Ирина Владимировна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91" name="CustomShape 6"/>
          <p:cNvSpPr/>
          <p:nvPr/>
        </p:nvSpPr>
        <p:spPr>
          <a:xfrm>
            <a:off x="3778200" y="7404120"/>
            <a:ext cx="3297240" cy="830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17:30   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 08:30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16:30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92" name="CustomShape 7"/>
          <p:cNvSpPr/>
          <p:nvPr/>
        </p:nvSpPr>
        <p:spPr>
          <a:xfrm>
            <a:off x="6123240" y="8786520"/>
            <a:ext cx="917280" cy="64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Свердловской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93" name="Group 8"/>
          <p:cNvGrpSpPr/>
          <p:nvPr/>
        </p:nvGrpSpPr>
        <p:grpSpPr>
          <a:xfrm>
            <a:off x="501480" y="317520"/>
            <a:ext cx="2517480" cy="982800"/>
            <a:chOff x="501480" y="317520"/>
            <a:chExt cx="2517480" cy="982800"/>
          </a:xfrm>
        </p:grpSpPr>
        <p:pic>
          <p:nvPicPr>
            <p:cNvPr id="94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01480" y="317520"/>
              <a:ext cx="839160" cy="956880"/>
            </a:xfrm>
            <a:prstGeom prst="rect">
              <a:avLst/>
            </a:prstGeom>
            <a:ln>
              <a:noFill/>
            </a:ln>
          </p:spPr>
        </p:pic>
        <p:sp>
          <p:nvSpPr>
            <p:cNvPr id="95" name="CustomShape 9"/>
            <p:cNvSpPr/>
            <p:nvPr/>
          </p:nvSpPr>
          <p:spPr>
            <a:xfrm>
              <a:off x="1566360" y="642960"/>
              <a:ext cx="294840" cy="1850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96" name="Group 10"/>
            <p:cNvGrpSpPr/>
            <p:nvPr/>
          </p:nvGrpSpPr>
          <p:grpSpPr>
            <a:xfrm>
              <a:off x="1907280" y="642960"/>
              <a:ext cx="447120" cy="150840"/>
              <a:chOff x="1907280" y="642960"/>
              <a:chExt cx="447120" cy="150840"/>
            </a:xfrm>
          </p:grpSpPr>
          <p:sp>
            <p:nvSpPr>
              <p:cNvPr id="97" name="CustomShape 11"/>
              <p:cNvSpPr/>
              <p:nvPr/>
            </p:nvSpPr>
            <p:spPr>
              <a:xfrm>
                <a:off x="1907280" y="642960"/>
                <a:ext cx="290520" cy="1508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98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33440" y="643320"/>
                <a:ext cx="120960" cy="14976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99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45840" y="878040"/>
              <a:ext cx="159480" cy="15336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100" name="Group 12"/>
            <p:cNvGrpSpPr/>
            <p:nvPr/>
          </p:nvGrpSpPr>
          <p:grpSpPr>
            <a:xfrm>
              <a:off x="1752120" y="879480"/>
              <a:ext cx="677520" cy="183240"/>
              <a:chOff x="1752120" y="879480"/>
              <a:chExt cx="677520" cy="183240"/>
            </a:xfrm>
          </p:grpSpPr>
          <p:pic>
            <p:nvPicPr>
              <p:cNvPr id="101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52120" y="879840"/>
                <a:ext cx="122400" cy="1497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02" name="CustomShape 13"/>
              <p:cNvSpPr/>
              <p:nvPr/>
            </p:nvSpPr>
            <p:spPr>
              <a:xfrm>
                <a:off x="1907280" y="879480"/>
                <a:ext cx="522360" cy="183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03" name="Group 14"/>
            <p:cNvGrpSpPr/>
            <p:nvPr/>
          </p:nvGrpSpPr>
          <p:grpSpPr>
            <a:xfrm>
              <a:off x="2478240" y="879840"/>
              <a:ext cx="290880" cy="149760"/>
              <a:chOff x="2478240" y="879840"/>
              <a:chExt cx="290880" cy="149760"/>
            </a:xfrm>
          </p:grpSpPr>
          <p:pic>
            <p:nvPicPr>
              <p:cNvPr id="104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78240" y="879840"/>
                <a:ext cx="129600" cy="1497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5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48520" y="879840"/>
                <a:ext cx="120600" cy="14976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106" name="Group 15"/>
            <p:cNvGrpSpPr/>
            <p:nvPr/>
          </p:nvGrpSpPr>
          <p:grpSpPr>
            <a:xfrm>
              <a:off x="1545840" y="1112760"/>
              <a:ext cx="1473120" cy="187560"/>
              <a:chOff x="1545840" y="1112760"/>
              <a:chExt cx="1473120" cy="187560"/>
            </a:xfrm>
          </p:grpSpPr>
          <p:pic>
            <p:nvPicPr>
              <p:cNvPr id="107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45840" y="1120320"/>
                <a:ext cx="14292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8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15400" y="112032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9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07280" y="1112760"/>
                <a:ext cx="360000" cy="1875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10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289600" y="112032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11" name="CustomShape 16"/>
              <p:cNvSpPr/>
              <p:nvPr/>
            </p:nvSpPr>
            <p:spPr>
              <a:xfrm>
                <a:off x="2483640" y="1119240"/>
                <a:ext cx="13824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12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51040" y="1119240"/>
                <a:ext cx="169920" cy="181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13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50840" y="1119240"/>
                <a:ext cx="168120" cy="14976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114" name="CustomShape 17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5" name="CustomShape 18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6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>
            <a:noFill/>
          </a:ln>
        </p:spPr>
      </p:pic>
      <p:pic>
        <p:nvPicPr>
          <p:cNvPr id="117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>
            <a:noFill/>
          </a:ln>
        </p:spPr>
      </p:pic>
      <p:graphicFrame>
        <p:nvGraphicFramePr>
          <p:cNvPr id="118" name="Table 19"/>
          <p:cNvGraphicFramePr/>
          <p:nvPr/>
        </p:nvGraphicFramePr>
        <p:xfrm>
          <a:off x="393874" y="1962324"/>
          <a:ext cx="6789600" cy="52153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FF0000"/>
                          </a:solidFill>
                          <a:latin typeface="Calibri"/>
                        </a:rPr>
                        <a:t>09.03</a:t>
                      </a:r>
                      <a:endParaRPr lang="ru-RU" sz="1800" b="0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10.03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Танцы «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Зумба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60+»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Тренажерный зал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3460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11.03</a:t>
                      </a:r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09: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12.03</a:t>
                      </a:r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Фитнес-йога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ФП </a:t>
                      </a:r>
                      <a:r>
                        <a:rPr lang="ru-RU" sz="1800" b="0" strike="noStrike" spc="-1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Знание.Лекторий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: «В здравом уме и в твердой памяти: практики для активного долголетия»</a:t>
                      </a:r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13.03</a:t>
                      </a:r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09: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Английский для всех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2626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>
            <a:noFill/>
          </a:ln>
        </p:spPr>
      </p:pic>
      <p:sp>
        <p:nvSpPr>
          <p:cNvPr id="120" name="CustomShape 1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21" name="Group 2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122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>
              <a:noFill/>
            </a:ln>
          </p:spPr>
        </p:pic>
        <p:sp>
          <p:nvSpPr>
            <p:cNvPr id="123" name="CustomShape 3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124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25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26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27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28" name="TextShape 4"/>
          <p:cNvSpPr txBox="1"/>
          <p:nvPr/>
        </p:nvSpPr>
        <p:spPr>
          <a:xfrm>
            <a:off x="4235400" y="316800"/>
            <a:ext cx="2903400" cy="1866960"/>
          </a:xfrm>
          <a:prstGeom prst="rect">
            <a:avLst/>
          </a:prstGeom>
          <a:noFill/>
          <a:ln>
            <a:noFill/>
          </a:ln>
        </p:spPr>
        <p:txBody>
          <a:bodyPr lIns="0" tIns="81360" rIns="0" bIns="0">
            <a:noAutofit/>
          </a:bodyPr>
          <a:lstStyle/>
          <a:p>
            <a:pPr marL="439560" indent="-42696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dirty="0"/>
              <a:t/>
            </a:r>
            <a:br>
              <a:rPr dirty="0"/>
            </a:b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 dirty="0" smtClean="0">
                <a:solidFill>
                  <a:srgbClr val="FFFFFF"/>
                </a:solidFill>
                <a:latin typeface="Calibri"/>
              </a:rPr>
              <a:t>МАРТ</a:t>
            </a:r>
            <a:r>
              <a:rPr dirty="0"/>
              <a:t/>
            </a:r>
            <a:br>
              <a:rPr dirty="0"/>
            </a:b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Calibri"/>
            </a:endParaRPr>
          </a:p>
        </p:txBody>
      </p:sp>
      <p:sp>
        <p:nvSpPr>
          <p:cNvPr id="129" name="CustomShape 5"/>
          <p:cNvSpPr/>
          <p:nvPr/>
        </p:nvSpPr>
        <p:spPr>
          <a:xfrm>
            <a:off x="628920" y="8441640"/>
            <a:ext cx="5113800" cy="2022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ул. Лесников, 7, г. Алапаевск, каб. 203, 205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номер: 8(34346)3-07-06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 : Елисеева Алена Юрьевна, Юрьева Ирина Владимировна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130" name="CustomShape 6"/>
          <p:cNvSpPr/>
          <p:nvPr/>
        </p:nvSpPr>
        <p:spPr>
          <a:xfrm>
            <a:off x="3930480" y="7404120"/>
            <a:ext cx="3297240" cy="830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17:30   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 08:30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16:30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31" name="CustomShape 7"/>
          <p:cNvSpPr/>
          <p:nvPr/>
        </p:nvSpPr>
        <p:spPr>
          <a:xfrm>
            <a:off x="6123240" y="8786520"/>
            <a:ext cx="917280" cy="64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Свердловской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132" name="Group 8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133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>
              <a:noFill/>
            </a:ln>
          </p:spPr>
        </p:pic>
        <p:sp>
          <p:nvSpPr>
            <p:cNvPr id="134" name="CustomShape 9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135" name="Group 10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136" name="CustomShape 11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37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38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139" name="Group 12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140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41" name="CustomShape 13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42" name="Group 14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143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44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145" name="Group 15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146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47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48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49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50" name="CustomShape 1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51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52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153" name="CustomShape 17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4" name="CustomShape 18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55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>
            <a:noFill/>
          </a:ln>
        </p:spPr>
      </p:pic>
      <p:pic>
        <p:nvPicPr>
          <p:cNvPr id="156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>
            <a:noFill/>
          </a:ln>
        </p:spPr>
      </p:pic>
      <p:graphicFrame>
        <p:nvGraphicFramePr>
          <p:cNvPr id="157" name="Table 19"/>
          <p:cNvGraphicFramePr/>
          <p:nvPr/>
        </p:nvGraphicFramePr>
        <p:xfrm>
          <a:off x="425520" y="1901676"/>
          <a:ext cx="6789600" cy="46634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048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45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16.03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09: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4577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Цифровая, пенсионная грамотность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45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17.03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Танцы «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Зумба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60+»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4577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Тренажерный зал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45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18.03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09: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4577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Клуб садоводов-огородников «</a:t>
                      </a:r>
                      <a:r>
                        <a:rPr lang="ru-RU" sz="1800" b="0" strike="noStrike" spc="-1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У-Дача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»</a:t>
                      </a:r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11:00</a:t>
                      </a:r>
                      <a:endParaRPr lang="ru-RU" sz="1800" b="0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45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Фитнес-йога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4577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Федеральный проект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345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20.03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09: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4577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Английский для всех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4577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Настольные игры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>
            <a:noFill/>
          </a:ln>
        </p:spPr>
      </p:pic>
      <p:sp>
        <p:nvSpPr>
          <p:cNvPr id="159" name="CustomShape 1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Group 2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161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>
              <a:noFill/>
            </a:ln>
          </p:spPr>
        </p:pic>
        <p:sp>
          <p:nvSpPr>
            <p:cNvPr id="162" name="CustomShape 3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163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64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65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66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67" name="TextShape 4"/>
          <p:cNvSpPr txBox="1"/>
          <p:nvPr/>
        </p:nvSpPr>
        <p:spPr>
          <a:xfrm>
            <a:off x="4387680" y="316800"/>
            <a:ext cx="2751120" cy="1866960"/>
          </a:xfrm>
          <a:prstGeom prst="rect">
            <a:avLst/>
          </a:prstGeom>
          <a:noFill/>
          <a:ln>
            <a:noFill/>
          </a:ln>
        </p:spPr>
        <p:txBody>
          <a:bodyPr lIns="0" tIns="81360" rIns="0" bIns="0">
            <a:noAutofit/>
          </a:bodyPr>
          <a:lstStyle/>
          <a:p>
            <a:pPr marL="439560" indent="-42696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dirty="0"/>
              <a:t/>
            </a:r>
            <a:br>
              <a:rPr dirty="0"/>
            </a:b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 dirty="0" smtClean="0">
                <a:solidFill>
                  <a:srgbClr val="FFFFFF"/>
                </a:solidFill>
                <a:latin typeface="Calibri"/>
              </a:rPr>
              <a:t>МАРТ</a:t>
            </a:r>
            <a:r>
              <a:rPr dirty="0"/>
              <a:t/>
            </a:r>
            <a:br>
              <a:rPr dirty="0"/>
            </a:b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Calibri"/>
            </a:endParaRPr>
          </a:p>
        </p:txBody>
      </p:sp>
      <p:sp>
        <p:nvSpPr>
          <p:cNvPr id="168" name="CustomShape 5"/>
          <p:cNvSpPr/>
          <p:nvPr/>
        </p:nvSpPr>
        <p:spPr>
          <a:xfrm>
            <a:off x="628920" y="8441640"/>
            <a:ext cx="5113800" cy="2022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ул. Лесников, 7, г. Алапаевск,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</a:rPr>
              <a:t>каб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. 203, 205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8(34346)3-07-06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: Елисеева Алена Юрьевна, Юрьева Ирина Владимировна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169" name="CustomShape 6"/>
          <p:cNvSpPr/>
          <p:nvPr/>
        </p:nvSpPr>
        <p:spPr>
          <a:xfrm>
            <a:off x="3854520" y="7023240"/>
            <a:ext cx="3297240" cy="830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17:30   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 08:30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16:30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70" name="CustomShape 7"/>
          <p:cNvSpPr/>
          <p:nvPr/>
        </p:nvSpPr>
        <p:spPr>
          <a:xfrm>
            <a:off x="6123240" y="8786520"/>
            <a:ext cx="917280" cy="64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Свердловской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3" name="Group 8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172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>
              <a:noFill/>
            </a:ln>
          </p:spPr>
        </p:pic>
        <p:sp>
          <p:nvSpPr>
            <p:cNvPr id="173" name="CustomShape 9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4" name="Group 10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175" name="CustomShape 11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76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77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5" name="Group 12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179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80" name="CustomShape 13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" name="Group 14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182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83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7" name="Group 15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185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86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87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88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89" name="CustomShape 1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90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91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192" name="CustomShape 17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3" name="CustomShape 18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94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>
            <a:noFill/>
          </a:ln>
        </p:spPr>
      </p:pic>
      <p:pic>
        <p:nvPicPr>
          <p:cNvPr id="195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>
            <a:noFill/>
          </a:ln>
        </p:spPr>
      </p:pic>
      <p:graphicFrame>
        <p:nvGraphicFramePr>
          <p:cNvPr id="43" name="Таблица 42"/>
          <p:cNvGraphicFramePr>
            <a:graphicFrameLocks noGrp="1"/>
          </p:cNvGraphicFramePr>
          <p:nvPr/>
        </p:nvGraphicFramePr>
        <p:xfrm>
          <a:off x="393874" y="1602284"/>
          <a:ext cx="6790065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4774704"/>
                <a:gridCol w="115126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Calibri" pitchFamily="34" charset="0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Calibri" pitchFamily="34" charset="0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Calibri" pitchFamily="34" charset="0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Calibri" pitchFamily="34" charset="0"/>
                        </a:rPr>
                        <a:t>начала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23.03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09: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Цифровая, пенсионная грамотность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24.03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Танцы «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Зумба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60+»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Интеллектуальная игра «60 секунд»</a:t>
                      </a:r>
                      <a:endParaRPr lang="ru-RU" sz="1800" b="0" strike="noStrike" spc="-1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Тренажерный зал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25.03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09: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Фестиваль «Ветеранские звезды светят долго и ярко»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26.03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Фитнес-йога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Федеральный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проект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 dirty="0" smtClean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27.03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09: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Английский для всех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>
            <a:noFill/>
          </a:ln>
        </p:spPr>
      </p:pic>
      <p:sp>
        <p:nvSpPr>
          <p:cNvPr id="159" name="CustomShape 1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Group 2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161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>
              <a:noFill/>
            </a:ln>
          </p:spPr>
        </p:pic>
        <p:sp>
          <p:nvSpPr>
            <p:cNvPr id="162" name="CustomShape 3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163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64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65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66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67" name="TextShape 4"/>
          <p:cNvSpPr txBox="1"/>
          <p:nvPr/>
        </p:nvSpPr>
        <p:spPr>
          <a:xfrm>
            <a:off x="4387680" y="316800"/>
            <a:ext cx="2751120" cy="1866960"/>
          </a:xfrm>
          <a:prstGeom prst="rect">
            <a:avLst/>
          </a:prstGeom>
          <a:noFill/>
          <a:ln>
            <a:noFill/>
          </a:ln>
        </p:spPr>
        <p:txBody>
          <a:bodyPr lIns="0" tIns="81360" rIns="0" bIns="0">
            <a:noAutofit/>
          </a:bodyPr>
          <a:lstStyle/>
          <a:p>
            <a:pPr marL="439560" indent="-42696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dirty="0"/>
              <a:t/>
            </a:r>
            <a:br>
              <a:rPr dirty="0"/>
            </a:b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 dirty="0" smtClean="0">
                <a:solidFill>
                  <a:srgbClr val="FFFFFF"/>
                </a:solidFill>
                <a:latin typeface="Calibri"/>
              </a:rPr>
              <a:t>МАРТ</a:t>
            </a:r>
            <a:r>
              <a:rPr dirty="0"/>
              <a:t/>
            </a:r>
            <a:br>
              <a:rPr dirty="0"/>
            </a:b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Calibri"/>
            </a:endParaRPr>
          </a:p>
        </p:txBody>
      </p:sp>
      <p:sp>
        <p:nvSpPr>
          <p:cNvPr id="168" name="CustomShape 5"/>
          <p:cNvSpPr/>
          <p:nvPr/>
        </p:nvSpPr>
        <p:spPr>
          <a:xfrm>
            <a:off x="628920" y="8441640"/>
            <a:ext cx="5113800" cy="2022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ул. Лесников, 7, г. Алапаевск,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</a:rPr>
              <a:t>каб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. 203, 205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8(34346)3-07-06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: Елисеева Алена Юрьевна, Юрьева Ирина Владимировна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169" name="CustomShape 6"/>
          <p:cNvSpPr/>
          <p:nvPr/>
        </p:nvSpPr>
        <p:spPr>
          <a:xfrm>
            <a:off x="3854520" y="7023240"/>
            <a:ext cx="3297240" cy="830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17:30   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 08:30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16:30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70" name="CustomShape 7"/>
          <p:cNvSpPr/>
          <p:nvPr/>
        </p:nvSpPr>
        <p:spPr>
          <a:xfrm>
            <a:off x="6123240" y="8786520"/>
            <a:ext cx="917280" cy="64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Свердловской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3" name="Group 8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172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>
              <a:noFill/>
            </a:ln>
          </p:spPr>
        </p:pic>
        <p:sp>
          <p:nvSpPr>
            <p:cNvPr id="173" name="CustomShape 9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4" name="Group 10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175" name="CustomShape 11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76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77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5" name="Group 12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179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80" name="CustomShape 13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" name="Group 14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182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83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7" name="Group 15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185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86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87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88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89" name="CustomShape 1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90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91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192" name="CustomShape 17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3" name="CustomShape 18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94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>
            <a:noFill/>
          </a:ln>
        </p:spPr>
      </p:pic>
      <p:pic>
        <p:nvPicPr>
          <p:cNvPr id="195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>
            <a:noFill/>
          </a:ln>
        </p:spPr>
      </p:pic>
      <p:graphicFrame>
        <p:nvGraphicFramePr>
          <p:cNvPr id="43" name="Таблица 42"/>
          <p:cNvGraphicFramePr>
            <a:graphicFrameLocks noGrp="1"/>
          </p:cNvGraphicFramePr>
          <p:nvPr/>
        </p:nvGraphicFramePr>
        <p:xfrm>
          <a:off x="393874" y="1602284"/>
          <a:ext cx="6790065" cy="5382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/>
                <a:gridCol w="4796320"/>
                <a:gridCol w="115126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30.03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Лечебно-физкультурная 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09: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Цифровая, пенсионная грамотность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10:00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Тематическая встреча в ЦБ: «Черная быль Чернобыля» (ул. Ленина, 33)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14:00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31.03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Танцы «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Зумба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60+»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Тренажерный зал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</a:tr>
              <a:tr h="394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Words>501</Words>
  <Application>Microsoft Office PowerPoint</Application>
  <PresentationFormat>Произвольный</PresentationFormat>
  <Paragraphs>177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075EliseevaAYU</cp:lastModifiedBy>
  <cp:revision>160</cp:revision>
  <dcterms:created xsi:type="dcterms:W3CDTF">2025-11-06T11:20:25Z</dcterms:created>
  <dcterms:modified xsi:type="dcterms:W3CDTF">2026-02-25T08:45:47Z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4</vt:i4>
  </property>
</Properties>
</file>