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3.png" ContentType="image/png"/>
  <Override PartName="/ppt/media/image4.png" ContentType="image/png"/>
  <Override PartName="/ppt/media/image27.png" ContentType="image/png"/>
  <Override PartName="/ppt/media/image28.png" ContentType="image/png"/>
  <Override PartName="/ppt/media/image5.png" ContentType="image/png"/>
  <Override PartName="/ppt/media/image30.png" ContentType="image/png"/>
  <Override PartName="/ppt/media/image10.png" ContentType="image/png"/>
  <Override PartName="/ppt/media/image29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3.png" ContentType="image/png"/>
  <Override PartName="/ppt/media/image26.png" ContentType="image/png"/>
  <Override PartName="/ppt/media/image2.png" ContentType="image/png"/>
  <Override PartName="/ppt/media/image25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20.png" ContentType="image/png"/>
  <Override PartName="/ppt/media/image19.png" ContentType="image/png"/>
  <Override PartName="/ppt/media/image21.png" ContentType="image/png"/>
  <Override PartName="/ppt/media/image22.png" ContentType="image/pn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19880" y="108000"/>
            <a:ext cx="3731040" cy="144180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272880" y="8318520"/>
            <a:ext cx="1146600" cy="131760"/>
            <a:chOff x="272880" y="8318520"/>
            <a:chExt cx="1146600" cy="131760"/>
          </a:xfrm>
        </p:grpSpPr>
        <p:pic>
          <p:nvPicPr>
            <p:cNvPr id="40" name="object 36" descr=""/>
            <p:cNvPicPr/>
            <p:nvPr/>
          </p:nvPicPr>
          <p:blipFill>
            <a:blip r:embed="rId2"/>
            <a:stretch/>
          </p:blipFill>
          <p:spPr>
            <a:xfrm>
              <a:off x="272880" y="8318880"/>
              <a:ext cx="101880" cy="131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399960" y="8320320"/>
              <a:ext cx="93240" cy="12816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38" descr=""/>
            <p:cNvPicPr/>
            <p:nvPr/>
          </p:nvPicPr>
          <p:blipFill>
            <a:blip r:embed="rId3"/>
            <a:stretch/>
          </p:blipFill>
          <p:spPr>
            <a:xfrm>
              <a:off x="517320" y="8318520"/>
              <a:ext cx="290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 descr=""/>
            <p:cNvPicPr/>
            <p:nvPr/>
          </p:nvPicPr>
          <p:blipFill>
            <a:blip r:embed="rId4"/>
            <a:stretch/>
          </p:blipFill>
          <p:spPr>
            <a:xfrm>
              <a:off x="830160" y="8318520"/>
              <a:ext cx="317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 descr=""/>
            <p:cNvPicPr/>
            <p:nvPr/>
          </p:nvPicPr>
          <p:blipFill>
            <a:blip r:embed="rId5"/>
            <a:stretch/>
          </p:blipFill>
          <p:spPr>
            <a:xfrm>
              <a:off x="1173960" y="8320680"/>
              <a:ext cx="108720" cy="127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 descr=""/>
            <p:cNvPicPr/>
            <p:nvPr/>
          </p:nvPicPr>
          <p:blipFill>
            <a:blip r:embed="rId6"/>
            <a:stretch/>
          </p:blipFill>
          <p:spPr>
            <a:xfrm>
              <a:off x="1307880" y="8320680"/>
              <a:ext cx="111600" cy="1296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824640" y="165240"/>
            <a:ext cx="3429000" cy="186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58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2700" spc="-1" strike="noStrike">
              <a:latin typeface="Arial"/>
            </a:endParaRPr>
          </a:p>
          <a:p>
            <a:pPr marL="439560" indent="-4258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1800" spc="-7" strike="noStrike">
                <a:solidFill>
                  <a:srgbClr val="ffffff"/>
                </a:solidFill>
                <a:latin typeface="Calibri"/>
                <a:ea typeface="DejaVu Sans"/>
              </a:rPr>
              <a:t> МАРТ</a:t>
            </a:r>
            <a:br/>
            <a:r>
              <a:rPr b="1" lang="ru-RU" sz="1800" spc="-21" strike="noStrike">
                <a:solidFill>
                  <a:srgbClr val="ffffff"/>
                </a:solidFill>
                <a:latin typeface="Calibri"/>
                <a:ea typeface="DejaVu Sans"/>
              </a:rPr>
              <a:t>2026 года</a:t>
            </a:r>
            <a:endParaRPr b="0" lang="ru-RU" sz="1800" spc="-1" strike="noStrike">
              <a:latin typeface="Arial"/>
            </a:endParaRPr>
          </a:p>
        </p:txBody>
      </p:sp>
      <p:grpSp>
        <p:nvGrpSpPr>
          <p:cNvPr id="47" name="Group 4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>
              <a:noFill/>
            </a:ln>
          </p:spPr>
        </p:pic>
        <p:sp>
          <p:nvSpPr>
            <p:cNvPr id="49" name="CustomShape 5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0" name="Group 6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1" name="CustomShape 7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4" name="Group 8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6" name="CustomShape 9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7" name="Group 10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0" name="Group 1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5" name="CustomShape 12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8" name="CustomShape 13"/>
          <p:cNvSpPr/>
          <p:nvPr/>
        </p:nvSpPr>
        <p:spPr>
          <a:xfrm>
            <a:off x="6324120" y="9724320"/>
            <a:ext cx="8175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14"/>
          <p:cNvSpPr/>
          <p:nvPr/>
        </p:nvSpPr>
        <p:spPr>
          <a:xfrm>
            <a:off x="6324120" y="801360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/>
        </p:nvGraphicFramePr>
        <p:xfrm>
          <a:off x="322560" y="1569240"/>
          <a:ext cx="7010640" cy="4683240"/>
        </p:xfrm>
        <a:graphic>
          <a:graphicData uri="http://schemas.openxmlformats.org/drawingml/2006/table">
            <a:tbl>
              <a:tblPr/>
              <a:tblGrid>
                <a:gridCol w="965880"/>
                <a:gridCol w="4742640"/>
                <a:gridCol w="1302480"/>
              </a:tblGrid>
              <a:tr h="472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</a:tr>
              <a:tr h="686880">
                <a:tc>
                  <a:txBody>
                    <a:bodyPr lIns="18720" rIns="18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02.03.2026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понедельник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18720" rIns="187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2.Знакомство с Планом, запись на месяц.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3.Настольный теннис с Союзом пенсионеров, настольные игры.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18720" rIns="18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Arial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9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03.03.2026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2.Цифровая грамотность от СКБ-контура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Arial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73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04.03.2026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среда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Интеллектуальная игра: «Тюльпаны знаний»</a:t>
                      </a:r>
                      <a:r>
                        <a:rPr b="0" lang="ru-RU" sz="800" spc="-1" strike="noStrike">
                          <a:solidFill>
                            <a:srgbClr val="c9211e"/>
                          </a:solidFill>
                          <a:latin typeface="PT Sans"/>
                        </a:rPr>
                        <a:t> </a:t>
                      </a: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Arial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14-00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0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05.03.2026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Городской торжественный концерт посвящённый Дню  8 Марта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Arial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Arial"/>
                        </a:rPr>
                        <a:t>17-00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56640">
                <a:tc>
                  <a:txBody>
                    <a:bodyPr lIns="18720" rIns="18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06.03. 2026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18720" rIns="1872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2. Мастер-класс «Кукла Метлушка» (</a:t>
                      </a: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 предварительной записи</a:t>
                      </a: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br/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18720" rIns="18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80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10.03.2026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1.</a:t>
                      </a: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2.Музыкальный концерт «Весна. Пора расправлять крылья».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3. Час поэзии: встреча с поэтессой Людмилой Никора.(в библ.Бажова).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14-00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2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среда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1. Выставка народного  творчества и костюмов народов Каменского района (</a:t>
                      </a: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По предварительной записи</a:t>
                      </a: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, sans-serif"/>
                        </a:rPr>
                        <a:t>2.Оформление фотовыставки РГО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 16"/>
          <p:cNvGraphicFramePr/>
          <p:nvPr/>
        </p:nvGraphicFramePr>
        <p:xfrm>
          <a:off x="322560" y="6588000"/>
          <a:ext cx="6987600" cy="3778560"/>
        </p:xfrm>
        <a:graphic>
          <a:graphicData uri="http://schemas.openxmlformats.org/drawingml/2006/table">
            <a:tbl>
              <a:tblPr/>
              <a:tblGrid>
                <a:gridCol w="977400"/>
                <a:gridCol w="4749480"/>
                <a:gridCol w="1261080"/>
              </a:tblGrid>
              <a:tr h="9885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 «В здоровом уме и твёрдой памяти: практики для активного долголетия»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14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13.03.2026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 (ЗАПИСЬ на 09-00, 11-00, 13-00)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613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16.03.2026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понедельник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Литературная гостиная: Вдохновение и страсть «Женщина в стихах».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Настольный теннис с Союзом пенсионеров, настольные игры.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143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17.03.2026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Цифровая грамотность от СКБ-контура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"/>
          <p:cNvGrpSpPr/>
          <p:nvPr/>
        </p:nvGrpSpPr>
        <p:grpSpPr>
          <a:xfrm>
            <a:off x="358200" y="8166240"/>
            <a:ext cx="1146240" cy="131400"/>
            <a:chOff x="358200" y="8166240"/>
            <a:chExt cx="1146240" cy="131400"/>
          </a:xfrm>
        </p:grpSpPr>
        <p:pic>
          <p:nvPicPr>
            <p:cNvPr id="73" name="object 36" descr=""/>
            <p:cNvPicPr/>
            <p:nvPr/>
          </p:nvPicPr>
          <p:blipFill>
            <a:blip r:embed="rId1"/>
            <a:stretch/>
          </p:blipFill>
          <p:spPr>
            <a:xfrm>
              <a:off x="358200" y="8166240"/>
              <a:ext cx="101880" cy="131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74" name="CustomShape 2"/>
            <p:cNvSpPr/>
            <p:nvPr/>
          </p:nvSpPr>
          <p:spPr>
            <a:xfrm>
              <a:off x="484920" y="8168040"/>
              <a:ext cx="93240" cy="12816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5" name="object 38" descr=""/>
            <p:cNvPicPr/>
            <p:nvPr/>
          </p:nvPicPr>
          <p:blipFill>
            <a:blip r:embed="rId2"/>
            <a:stretch/>
          </p:blipFill>
          <p:spPr>
            <a:xfrm>
              <a:off x="602280" y="8166240"/>
              <a:ext cx="290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object 39" descr=""/>
            <p:cNvPicPr/>
            <p:nvPr/>
          </p:nvPicPr>
          <p:blipFill>
            <a:blip r:embed="rId3"/>
            <a:stretch/>
          </p:blipFill>
          <p:spPr>
            <a:xfrm>
              <a:off x="915480" y="8166240"/>
              <a:ext cx="317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object 40" descr=""/>
            <p:cNvPicPr/>
            <p:nvPr/>
          </p:nvPicPr>
          <p:blipFill>
            <a:blip r:embed="rId4"/>
            <a:stretch/>
          </p:blipFill>
          <p:spPr>
            <a:xfrm>
              <a:off x="1259280" y="8168040"/>
              <a:ext cx="108720" cy="127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object 41" descr=""/>
            <p:cNvPicPr/>
            <p:nvPr/>
          </p:nvPicPr>
          <p:blipFill>
            <a:blip r:embed="rId5"/>
            <a:stretch/>
          </p:blipFill>
          <p:spPr>
            <a:xfrm>
              <a:off x="1392840" y="8168040"/>
              <a:ext cx="111600" cy="1296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79" name="CustomShape 3"/>
          <p:cNvSpPr/>
          <p:nvPr/>
        </p:nvSpPr>
        <p:spPr>
          <a:xfrm>
            <a:off x="6324120" y="9724320"/>
            <a:ext cx="8175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CustomShape 4"/>
          <p:cNvSpPr/>
          <p:nvPr/>
        </p:nvSpPr>
        <p:spPr>
          <a:xfrm>
            <a:off x="6324120" y="801360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81" name="Table 5"/>
          <p:cNvGraphicFramePr/>
          <p:nvPr/>
        </p:nvGraphicFramePr>
        <p:xfrm>
          <a:off x="398880" y="546120"/>
          <a:ext cx="6942960" cy="9972000"/>
        </p:xfrm>
        <a:graphic>
          <a:graphicData uri="http://schemas.openxmlformats.org/drawingml/2006/table">
            <a:tbl>
              <a:tblPr/>
              <a:tblGrid>
                <a:gridCol w="889560"/>
                <a:gridCol w="4749120"/>
                <a:gridCol w="1304640"/>
              </a:tblGrid>
              <a:tr h="790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</a:tr>
              <a:tr h="712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18.03.2026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среда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Экскурсия в музей Военной техники в г. Верхняя Пышма. (ЗАПИСЬ)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08-00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36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19.03.2026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82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20.03.2026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С телефоном на ТЫ!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3.Настольный теннис с Союзом пенсионеров, настольные игры.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8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 «В здоровом уме и твёрдой памяти: практики для активного долголетия»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03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13.03.2026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 (ЗАПИСЬ на 09-00, 11-00, 13-00)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603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16.03.2026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понедельник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Литературная гостиная: Вдохновение и страсть «Женщина в стихах».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Настольный теннис с Союзом пенсионеров, настольные игры.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83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17.03.2026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Цифровая грамотность от СКБ-контура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904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18.03.2026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среда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Экскурсия в музей Военной техники в г. Верхняя Пышма. (ЗАПИСЬ)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08-00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80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19.03.2026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110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20.03.2026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С телефоном на ТЫ!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3.Настольный теннис с Союзом пенсионеров, настольные игры.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</a:tr>
              <a:tr h="790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23.03.2026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понедельник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2. «РОДОВЕД» (учимся составлять родословное древо).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3.«Танцуют все» (разучиваем танец).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12-30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90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24.03.2026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1. «</a:t>
                      </a: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Движения в потоке» (Физкультурно- оздоровительная гимнастика)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Цифровая грамотность от СКБ-контура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90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25.03.2026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среда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2. Городская художественная выставка (По предварительной записи).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111111"/>
                          </a:solidFill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63752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CustomShape 2"/>
          <p:cNvSpPr/>
          <p:nvPr/>
        </p:nvSpPr>
        <p:spPr>
          <a:xfrm>
            <a:off x="4822920" y="316800"/>
            <a:ext cx="2315160" cy="186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58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aphicFrame>
        <p:nvGraphicFramePr>
          <p:cNvPr id="84" name="Table 3"/>
          <p:cNvGraphicFramePr/>
          <p:nvPr/>
        </p:nvGraphicFramePr>
        <p:xfrm>
          <a:off x="383400" y="614160"/>
          <a:ext cx="6921360" cy="3267360"/>
        </p:xfrm>
        <a:graphic>
          <a:graphicData uri="http://schemas.openxmlformats.org/drawingml/2006/table">
            <a:tbl>
              <a:tblPr/>
              <a:tblGrid>
                <a:gridCol w="886320"/>
                <a:gridCol w="4734360"/>
                <a:gridCol w="1301040"/>
              </a:tblGrid>
              <a:tr h="6292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4f81bd"/>
                    </a:solidFill>
                  </a:tcPr>
                </a:tc>
              </a:tr>
              <a:tr h="4849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26.03.2026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четверг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Федеральный проект. Онлайн лекция от Российского Общества "Знание"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12-00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8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27.03.2026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пятница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 (ЗАПИСЬ на 09-00, 11-00, 13-00)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Спектакль «PROтеатр» (Запись)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19-00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8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30.03.2026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понедельник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1.«Территория здоровья» Скандинавская ходьба (встреча у Пешеходного моста).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Защита прав потребителей: «Осторожно, двери закрываются: как не потерять деньги и нервы при покупках в интернете» 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71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31.03.2026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вторник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Цифровая грамотность от СКБ-контура (По предварительной записи)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09-00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latin typeface="PT Sans"/>
                        </a:rPr>
                        <a:t>11-00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5" name="CustomShape 4"/>
          <p:cNvSpPr/>
          <p:nvPr/>
        </p:nvSpPr>
        <p:spPr>
          <a:xfrm>
            <a:off x="97200" y="6566040"/>
            <a:ext cx="7361280" cy="353556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5"/>
          <p:cNvSpPr/>
          <p:nvPr/>
        </p:nvSpPr>
        <p:spPr>
          <a:xfrm>
            <a:off x="2863800" y="6032520"/>
            <a:ext cx="4385160" cy="113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   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четверг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-17:30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пятница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Arial"/>
              </a:rPr>
              <a:t>16:30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latin typeface="Arial"/>
            </a:endParaRPr>
          </a:p>
        </p:txBody>
      </p:sp>
      <p:grpSp>
        <p:nvGrpSpPr>
          <p:cNvPr id="87" name="Group 6"/>
          <p:cNvGrpSpPr/>
          <p:nvPr/>
        </p:nvGrpSpPr>
        <p:grpSpPr>
          <a:xfrm>
            <a:off x="257040" y="7709040"/>
            <a:ext cx="1146600" cy="131400"/>
            <a:chOff x="257040" y="7709040"/>
            <a:chExt cx="1146600" cy="131400"/>
          </a:xfrm>
        </p:grpSpPr>
        <p:pic>
          <p:nvPicPr>
            <p:cNvPr id="88" name="object 36" descr=""/>
            <p:cNvPicPr/>
            <p:nvPr/>
          </p:nvPicPr>
          <p:blipFill>
            <a:blip r:embed="rId1"/>
            <a:stretch/>
          </p:blipFill>
          <p:spPr>
            <a:xfrm>
              <a:off x="257040" y="7709040"/>
              <a:ext cx="101880" cy="131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89" name="CustomShape 7"/>
            <p:cNvSpPr/>
            <p:nvPr/>
          </p:nvSpPr>
          <p:spPr>
            <a:xfrm>
              <a:off x="384120" y="7710840"/>
              <a:ext cx="93240" cy="12816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0" name="object 38" descr=""/>
            <p:cNvPicPr/>
            <p:nvPr/>
          </p:nvPicPr>
          <p:blipFill>
            <a:blip r:embed="rId2"/>
            <a:stretch/>
          </p:blipFill>
          <p:spPr>
            <a:xfrm>
              <a:off x="501480" y="7709040"/>
              <a:ext cx="290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1" name="object 39" descr=""/>
            <p:cNvPicPr/>
            <p:nvPr/>
          </p:nvPicPr>
          <p:blipFill>
            <a:blip r:embed="rId3"/>
            <a:stretch/>
          </p:blipFill>
          <p:spPr>
            <a:xfrm>
              <a:off x="814320" y="7709040"/>
              <a:ext cx="317880" cy="1314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2" name="object 40" descr=""/>
            <p:cNvPicPr/>
            <p:nvPr/>
          </p:nvPicPr>
          <p:blipFill>
            <a:blip r:embed="rId4"/>
            <a:stretch/>
          </p:blipFill>
          <p:spPr>
            <a:xfrm>
              <a:off x="1158120" y="7710840"/>
              <a:ext cx="108720" cy="1278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3" name="object 41" descr=""/>
            <p:cNvPicPr/>
            <p:nvPr/>
          </p:nvPicPr>
          <p:blipFill>
            <a:blip r:embed="rId5"/>
            <a:stretch/>
          </p:blipFill>
          <p:spPr>
            <a:xfrm>
              <a:off x="1292040" y="7710840"/>
              <a:ext cx="111600" cy="1296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94" name="CustomShape 8"/>
          <p:cNvSpPr/>
          <p:nvPr/>
        </p:nvSpPr>
        <p:spPr>
          <a:xfrm>
            <a:off x="196920" y="8072640"/>
            <a:ext cx="4900680" cy="177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300" spc="-1" strike="noStrike">
              <a:latin typeface="Arial"/>
            </a:endParaRPr>
          </a:p>
          <a:p>
            <a:pPr marL="12600">
              <a:lnSpc>
                <a:spcPts val="1429"/>
              </a:lnSpc>
              <a:spcBef>
                <a:spcPts val="104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8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Tahoma"/>
              </a:rPr>
              <a:t>8(3439)32-67-20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Tahoma"/>
              </a:rPr>
              <a:t>г.Каменск- Уральский ул. Попова д.13, кабинет 301.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Минеева Н.В., Усова Т.А.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95" name="CustomShape 9"/>
          <p:cNvSpPr/>
          <p:nvPr/>
        </p:nvSpPr>
        <p:spPr>
          <a:xfrm>
            <a:off x="6435000" y="740412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6" name="Рисунок 7" descr=""/>
          <p:cNvPicPr/>
          <p:nvPr/>
        </p:nvPicPr>
        <p:blipFill>
          <a:blip r:embed="rId6"/>
          <a:stretch/>
        </p:blipFill>
        <p:spPr>
          <a:xfrm>
            <a:off x="6482880" y="9164880"/>
            <a:ext cx="849960" cy="849960"/>
          </a:xfrm>
          <a:prstGeom prst="rect">
            <a:avLst/>
          </a:prstGeom>
          <a:ln>
            <a:noFill/>
          </a:ln>
        </p:spPr>
      </p:pic>
      <p:sp>
        <p:nvSpPr>
          <p:cNvPr id="97" name="CustomShape 10"/>
          <p:cNvSpPr/>
          <p:nvPr/>
        </p:nvSpPr>
        <p:spPr>
          <a:xfrm>
            <a:off x="6496200" y="8231400"/>
            <a:ext cx="916200" cy="70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Отделение Фонда 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и социального 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по Свердловской области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98" name="object 48" descr=""/>
          <p:cNvPicPr/>
          <p:nvPr/>
        </p:nvPicPr>
        <p:blipFill>
          <a:blip r:embed="rId7"/>
          <a:stretch/>
        </p:blipFill>
        <p:spPr>
          <a:xfrm>
            <a:off x="6542280" y="7556400"/>
            <a:ext cx="600120" cy="515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</TotalTime>
  <Application>LibreOffice/6.4.7.2$Linux_X86_64 LibreOffice_project/155c490457025f32143219b3c36f6c1abf1f2442</Application>
  <Words>461</Words>
  <Paragraphs>120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2025-12-23T03:41:08Z</dcterms:created>
  <dc:creator>Пользователь</dc:creator>
  <dc:description/>
  <dc:language>ru-RU</dc:language>
  <cp:lastModifiedBy/>
  <dcterms:modified xsi:type="dcterms:W3CDTF">2026-02-25T13:30:20Z</dcterms:modified>
  <cp:revision>97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2025-11-09T18:00:00Z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ICV">
    <vt:lpwstr/>
  </property>
  <property fmtid="{D5CDD505-2E9C-101B-9397-08002B2CF9AE}" pid="8" name="KSOProductBuildVer">
    <vt:lpwstr>1049-11.1.0.11723</vt:lpwstr>
  </property>
  <property fmtid="{D5CDD505-2E9C-101B-9397-08002B2CF9AE}" pid="9" name="LastSaved">
    <vt:filetime>2025-11-09T18:00:00Z</vt:filetime>
  </property>
  <property fmtid="{D5CDD505-2E9C-101B-9397-08002B2CF9AE}" pid="10" name="LinksUpToDate">
    <vt:bool>0</vt:bool>
  </property>
  <property fmtid="{D5CDD505-2E9C-101B-9397-08002B2CF9AE}" pid="11" name="MMClips">
    <vt:i4>0</vt:i4>
  </property>
  <property fmtid="{D5CDD505-2E9C-101B-9397-08002B2CF9AE}" pid="12" name="Notes">
    <vt:i4>0</vt:i4>
  </property>
  <property fmtid="{D5CDD505-2E9C-101B-9397-08002B2CF9AE}" pid="13" name="PresentationFormat">
    <vt:lpwstr>Произвольный</vt:lpwstr>
  </property>
  <property fmtid="{D5CDD505-2E9C-101B-9397-08002B2CF9AE}" pid="14" name="Producer">
    <vt:lpwstr>Adobe PDF Library 17.0</vt:lpwstr>
  </property>
  <property fmtid="{D5CDD505-2E9C-101B-9397-08002B2CF9AE}" pid="15" name="ScaleCrop">
    <vt:bool>0</vt:bool>
  </property>
  <property fmtid="{D5CDD505-2E9C-101B-9397-08002B2CF9AE}" pid="16" name="ShareDoc">
    <vt:bool>0</vt:bool>
  </property>
  <property fmtid="{D5CDD505-2E9C-101B-9397-08002B2CF9AE}" pid="17" name="Slides">
    <vt:i4>3</vt:i4>
  </property>
</Properties>
</file>