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62" r:id="rId4"/>
    <p:sldId id="264" r:id="rId5"/>
    <p:sldId id="259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3186" y="66"/>
      </p:cViewPr>
      <p:guideLst>
        <p:guide orient="horz" pos="2907"/>
        <p:guide pos="20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image" Target="../media/image9.png"/><Relationship Id="rId8" Type="http://schemas.openxmlformats.org/officeDocument/2006/relationships/image" Target="../media/image8.png"/><Relationship Id="rId7" Type="http://schemas.openxmlformats.org/officeDocument/2006/relationships/image" Target="../media/image7.png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9" Type="http://schemas.openxmlformats.org/officeDocument/2006/relationships/slideLayout" Target="../slideLayouts/slideLayout2.xml"/><Relationship Id="rId18" Type="http://schemas.openxmlformats.org/officeDocument/2006/relationships/image" Target="../media/image18.png"/><Relationship Id="rId17" Type="http://schemas.openxmlformats.org/officeDocument/2006/relationships/image" Target="../media/image17.png"/><Relationship Id="rId16" Type="http://schemas.openxmlformats.org/officeDocument/2006/relationships/image" Target="../media/image16.png"/><Relationship Id="rId15" Type="http://schemas.openxmlformats.org/officeDocument/2006/relationships/image" Target="../media/image15.png"/><Relationship Id="rId14" Type="http://schemas.openxmlformats.org/officeDocument/2006/relationships/image" Target="../media/image14.png"/><Relationship Id="rId13" Type="http://schemas.openxmlformats.org/officeDocument/2006/relationships/image" Target="../media/image13.png"/><Relationship Id="rId12" Type="http://schemas.openxmlformats.org/officeDocument/2006/relationships/image" Target="../media/image12.png"/><Relationship Id="rId11" Type="http://schemas.openxmlformats.org/officeDocument/2006/relationships/image" Target="../media/image11.png"/><Relationship Id="rId10" Type="http://schemas.openxmlformats.org/officeDocument/2006/relationships/image" Target="../media/image10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20.png"/><Relationship Id="rId6" Type="http://schemas.openxmlformats.org/officeDocument/2006/relationships/image" Target="../media/image19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3719830" y="107950"/>
            <a:ext cx="3732530" cy="1443355"/>
          </a:xfrm>
          <a:prstGeom prst="rect">
            <a:avLst/>
          </a:prstGeom>
        </p:spPr>
      </p:pic>
      <p:grpSp>
        <p:nvGrpSpPr>
          <p:cNvPr id="2" name="Группа 1"/>
          <p:cNvGrpSpPr/>
          <p:nvPr/>
        </p:nvGrpSpPr>
        <p:grpSpPr>
          <a:xfrm>
            <a:off x="272989" y="8318690"/>
            <a:ext cx="1147890" cy="132842"/>
            <a:chOff x="644464" y="8176450"/>
            <a:chExt cx="1147890" cy="132842"/>
          </a:xfrm>
        </p:grpSpPr>
        <p:pic>
          <p:nvPicPr>
            <p:cNvPr id="36" name="object 3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8" name="object 3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/>
          <p:cNvSpPr txBox="1">
            <a:spLocks noGrp="1"/>
          </p:cNvSpPr>
          <p:nvPr>
            <p:ph type="title"/>
          </p:nvPr>
        </p:nvSpPr>
        <p:spPr>
          <a:xfrm>
            <a:off x="3824605" y="165100"/>
            <a:ext cx="3430270" cy="1119505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br>
              <a:rPr sz="1400" spc="-10" dirty="0"/>
            </a:br>
            <a:r>
              <a:rPr sz="1800" dirty="0"/>
              <a:t>НА</a:t>
            </a:r>
            <a:r>
              <a:rPr sz="1800" spc="-5" dirty="0"/>
              <a:t> </a:t>
            </a:r>
            <a:r>
              <a:rPr lang="ru-RU" sz="1800" spc="-5" dirty="0"/>
              <a:t>МАРТ</a:t>
            </a:r>
            <a:endParaRPr sz="1800" spc="-10" dirty="0"/>
          </a:p>
          <a:p>
            <a:pPr marR="5080" algn="r">
              <a:lnSpc>
                <a:spcPts val="2700"/>
              </a:lnSpc>
            </a:pPr>
            <a:r>
              <a:rPr sz="1800" spc="-20" dirty="0"/>
              <a:t>202</a:t>
            </a:r>
            <a:r>
              <a:rPr lang="ru-RU" sz="1800" spc="-20" dirty="0"/>
              <a:t>6 года</a:t>
            </a:r>
            <a:endParaRPr sz="1800" spc="-20" dirty="0"/>
          </a:p>
        </p:txBody>
      </p:sp>
      <p:grpSp>
        <p:nvGrpSpPr>
          <p:cNvPr id="104" name="Группа 103"/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/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/>
          </p:txBody>
        </p:sp>
        <p:grpSp>
          <p:nvGrpSpPr>
            <p:cNvPr id="51" name="object 51"/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/>
            </p:txBody>
          </p:sp>
          <p:pic>
            <p:nvPicPr>
              <p:cNvPr id="53" name="object 53"/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/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/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/>
            </p:txBody>
          </p:sp>
        </p:grpSp>
        <p:grpSp>
          <p:nvGrpSpPr>
            <p:cNvPr id="58" name="object 58"/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/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/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/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/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/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/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/>
            </p:txBody>
          </p:sp>
          <p:pic>
            <p:nvPicPr>
              <p:cNvPr id="67" name="object 67"/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/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/>
          <p:cNvSpPr/>
          <p:nvPr/>
        </p:nvSpPr>
        <p:spPr>
          <a:xfrm>
            <a:off x="6323965" y="9724390"/>
            <a:ext cx="819150" cy="858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6323967" y="80137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94665" y="2196465"/>
          <a:ext cx="6933565" cy="67779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8365"/>
                <a:gridCol w="4742815"/>
                <a:gridCol w="1302385"/>
              </a:tblGrid>
              <a:tr h="482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dirty="0">
                          <a:latin typeface="+mn-lt"/>
                        </a:rPr>
                        <a:t>Дата </a:t>
                      </a:r>
                      <a:endParaRPr lang="ru-RU" sz="15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dirty="0">
                          <a:latin typeface="+mn-lt"/>
                        </a:rPr>
                        <a:t>Мероприятие</a:t>
                      </a:r>
                      <a:endParaRPr lang="ru-RU" sz="15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dirty="0">
                          <a:latin typeface="+mn-lt"/>
                        </a:rPr>
                        <a:t>Время</a:t>
                      </a:r>
                      <a:endParaRPr lang="ru-RU" sz="1500" dirty="0"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dirty="0">
                          <a:latin typeface="+mn-lt"/>
                        </a:rPr>
                        <a:t>начала</a:t>
                      </a:r>
                      <a:endParaRPr lang="ru-RU" sz="1500" dirty="0">
                        <a:latin typeface="+mn-lt"/>
                      </a:endParaRPr>
                    </a:p>
                  </a:txBody>
                  <a:tcPr/>
                </a:tc>
              </a:tr>
              <a:tr h="116967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02.03</a:t>
                      </a:r>
                      <a:endParaRPr lang="ru-RU" sz="1400" b="1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 Light"/>
                        </a:rPr>
                        <a:t>Помощь СВО.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 Light"/>
                        </a:rPr>
                        <a:t>Час вокальных занятий «Мелодия души».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Путешествуем по России. Показ документального фильма предоставленного Русским географическим обществом.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400" b="0" spc="-25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400" b="0" spc="-25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"/>
                        </a:rPr>
                        <a:t>12:00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"/>
                        </a:rPr>
                        <a:t>13:00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72390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03.03</a:t>
                      </a:r>
                      <a:endParaRPr lang="ru-RU" sz="1400" b="1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cs typeface="Calibri Light"/>
                          <a:sym typeface="+mn-ea"/>
                        </a:rPr>
                        <a:t>Час танцевальных занятий.</a:t>
                      </a:r>
                      <a:endParaRPr lang="ru-RU" sz="1400" dirty="0">
                        <a:cs typeface="Calibri Light"/>
                        <a:sym typeface="+mn-ea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sym typeface="+mn-ea"/>
                        </a:rPr>
                        <a:t>Клуб  настольных игр «Ваш ход» (шашки, шахматы, лото, домино). </a:t>
                      </a:r>
                      <a:endParaRPr lang="ru-RU" sz="1400" dirty="0">
                        <a:solidFill>
                          <a:schemeClr val="tx1"/>
                        </a:solidFill>
                        <a:sym typeface="+mn-ea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 Light"/>
                        </a:rPr>
                        <a:t>Час вокальных занятий  «Исеть».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 Light"/>
                        </a:rPr>
                        <a:t>Час здоровья. Адаптивная ЛФК 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latin typeface="+mn-lt"/>
                        </a:rPr>
                        <a:t>11:00</a:t>
                      </a:r>
                      <a:endParaRPr lang="ru-RU" sz="1400" b="0" dirty="0">
                        <a:latin typeface="+mn-lt"/>
                      </a:endParaRPr>
                    </a:p>
                    <a:p>
                      <a:pPr algn="ctr"/>
                      <a:r>
                        <a:rPr lang="ru-RU" sz="1400" b="0" dirty="0">
                          <a:latin typeface="+mn-lt"/>
                        </a:rPr>
                        <a:t>12:30</a:t>
                      </a:r>
                      <a:endParaRPr lang="ru-RU" sz="1400" b="0" dirty="0">
                        <a:latin typeface="+mn-lt"/>
                      </a:endParaRPr>
                    </a:p>
                    <a:p>
                      <a:pPr algn="ctr"/>
                      <a:endParaRPr lang="ru-RU" sz="1400" b="0" dirty="0">
                        <a:latin typeface="+mn-lt"/>
                      </a:endParaRPr>
                    </a:p>
                    <a:p>
                      <a:pPr algn="ctr"/>
                      <a:r>
                        <a:rPr lang="ru-RU" sz="1400" b="0" dirty="0">
                          <a:latin typeface="+mn-lt"/>
                        </a:rPr>
                        <a:t>13:30</a:t>
                      </a:r>
                      <a:endParaRPr lang="ru-RU" sz="1400" b="0" dirty="0">
                        <a:latin typeface="+mn-lt"/>
                      </a:endParaRPr>
                    </a:p>
                    <a:p>
                      <a:pPr algn="ctr"/>
                      <a:r>
                        <a:rPr lang="ru-RU" sz="1400" b="0" dirty="0">
                          <a:latin typeface="+mn-lt"/>
                        </a:rPr>
                        <a:t>15:00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</a:tr>
              <a:tr h="1327785">
                <a:tc>
                  <a:txBody>
                    <a:bodyPr/>
                    <a:lstStyle/>
                    <a:p>
                      <a:pPr marL="0" marR="0" lvl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  <a:sym typeface="+mn-ea"/>
                        </a:rPr>
                        <a:t>04.03</a:t>
                      </a:r>
                      <a:endParaRPr lang="ru-RU" sz="1400" b="1" spc="-10" dirty="0">
                        <a:solidFill>
                          <a:srgbClr val="231F20"/>
                        </a:solidFill>
                        <a:cs typeface="Calibri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/>
                        <a:t>Час театральных занятий.</a:t>
                      </a:r>
                      <a:endParaRPr lang="ru-RU" sz="1400" dirty="0"/>
                    </a:p>
                    <a:p>
                      <a:pPr algn="just"/>
                      <a:r>
                        <a:rPr lang="ru-RU" sz="1400" dirty="0">
                          <a:solidFill>
                            <a:schemeClr val="tx1"/>
                          </a:solidFill>
                          <a:sym typeface="+mn-ea"/>
                        </a:rPr>
                        <a:t>Встреча с представителями Центра защиты прав граждан в Свердловской области, на тему: «В аптеке нет лекарств по льготному рецепту. Что делать?».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just"/>
                      <a:r>
                        <a:rPr lang="ru-RU" sz="1400" dirty="0"/>
                        <a:t>Онлайн-курс «Цифровая грамотность на смартфонах» от СКБ Контур (5 группа, 4 урок) 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sym typeface="+mn-ea"/>
                        </a:rPr>
                        <a:t>10:00</a:t>
                      </a:r>
                      <a:endParaRPr lang="ru-RU" sz="1400">
                        <a:sym typeface="+mn-ea"/>
                      </a:endParaRPr>
                    </a:p>
                    <a:p>
                      <a:pPr algn="ctr"/>
                      <a:r>
                        <a:rPr lang="ru-RU" sz="1400">
                          <a:solidFill>
                            <a:schemeClr val="tx1"/>
                          </a:solidFill>
                          <a:sym typeface="+mn-ea"/>
                        </a:rPr>
                        <a:t>12:00</a:t>
                      </a:r>
                      <a:endParaRPr lang="ru-RU" sz="1400">
                        <a:solidFill>
                          <a:schemeClr val="tx1"/>
                        </a:solidFill>
                        <a:sym typeface="+mn-ea"/>
                      </a:endParaRPr>
                    </a:p>
                    <a:p>
                      <a:pPr algn="ctr"/>
                      <a:endParaRPr lang="ru-RU" sz="1400">
                        <a:solidFill>
                          <a:srgbClr val="FF0000"/>
                        </a:solidFill>
                        <a:sym typeface="+mn-ea"/>
                      </a:endParaRPr>
                    </a:p>
                    <a:p>
                      <a:pPr algn="ctr"/>
                      <a:endParaRPr lang="ru-RU" sz="1400">
                        <a:solidFill>
                          <a:srgbClr val="FF0000"/>
                        </a:solidFill>
                        <a:sym typeface="+mn-ea"/>
                      </a:endParaRPr>
                    </a:p>
                    <a:p>
                      <a:pPr algn="ctr"/>
                      <a:endParaRPr lang="ru-RU" sz="1400">
                        <a:sym typeface="+mn-ea"/>
                      </a:endParaRPr>
                    </a:p>
                    <a:p>
                      <a:pPr algn="ctr"/>
                      <a:r>
                        <a:rPr lang="ru-RU" sz="1400">
                          <a:sym typeface="+mn-ea"/>
                        </a:rPr>
                        <a:t>14:00</a:t>
                      </a:r>
                      <a:endParaRPr lang="ru-RU" sz="1400"/>
                    </a:p>
                    <a:p>
                      <a:pPr algn="ctr"/>
                      <a:endParaRPr lang="ru-RU" sz="1400"/>
                    </a:p>
                  </a:txBody>
                  <a:tcPr/>
                </a:tc>
              </a:tr>
              <a:tr h="1257935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05.03</a:t>
                      </a:r>
                      <a:endParaRPr lang="ru-RU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Час когнитивных занятий. </a:t>
                      </a:r>
                      <a:r>
                        <a:rPr lang="ru-RU" sz="1400" dirty="0">
                          <a:cs typeface="Calibri Light"/>
                          <a:sym typeface="+mn-ea"/>
                        </a:rPr>
                        <a:t>Упражнения по развитию памяти.</a:t>
                      </a:r>
                      <a:endParaRPr lang="ru-RU" sz="1400" dirty="0">
                        <a:cs typeface="Calibri Light"/>
                        <a:sym typeface="+mn-ea"/>
                      </a:endParaRPr>
                    </a:p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sym typeface="+mn-ea"/>
                        </a:rPr>
                        <a:t>Федеральный проект.</a:t>
                      </a:r>
                      <a:endParaRPr lang="ru-RU" sz="1400" dirty="0">
                        <a:solidFill>
                          <a:schemeClr val="tx1"/>
                        </a:solidFill>
                        <a:sym typeface="+mn-ea"/>
                      </a:endParaRPr>
                    </a:p>
                    <a:p>
                      <a:r>
                        <a:rPr lang="ru-RU" sz="1400" dirty="0"/>
                        <a:t>Час танцевальных занятий «Визит».</a:t>
                      </a:r>
                      <a:endParaRPr lang="ru-RU" sz="1400" dirty="0"/>
                    </a:p>
                    <a:p>
                      <a:pPr algn="just"/>
                      <a:r>
                        <a:rPr lang="ru-RU" sz="1400" dirty="0">
                          <a:sym typeface="+mn-ea"/>
                        </a:rPr>
                        <a:t>Онлайн-курс «Цифровая грамотность на смартфонах» от СКБ Контур (5 группа, 5 урок) .</a:t>
                      </a:r>
                      <a:endParaRPr lang="ru-RU" sz="1400" dirty="0"/>
                    </a:p>
                    <a:p>
                      <a:r>
                        <a:rPr lang="ru-RU" sz="1400" dirty="0">
                          <a:sym typeface="+mn-ea"/>
                        </a:rPr>
                        <a:t>Час здоровья. Адаптивная ЛФК 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/>
                        <a:t>11:00</a:t>
                      </a:r>
                      <a:endParaRPr lang="ru-RU" sz="1400"/>
                    </a:p>
                    <a:p>
                      <a:pPr algn="ctr"/>
                      <a:endParaRPr lang="ru-RU" sz="1400"/>
                    </a:p>
                    <a:p>
                      <a:pPr algn="ctr"/>
                      <a:r>
                        <a:rPr lang="ru-RU" sz="1400"/>
                        <a:t>12:00</a:t>
                      </a:r>
                      <a:endParaRPr lang="ru-RU" sz="1400"/>
                    </a:p>
                    <a:p>
                      <a:pPr algn="ctr"/>
                      <a:r>
                        <a:rPr lang="ru-RU" sz="1400"/>
                        <a:t>12:00</a:t>
                      </a:r>
                      <a:endParaRPr lang="ru-RU" sz="1400"/>
                    </a:p>
                    <a:p>
                      <a:pPr algn="ctr"/>
                      <a:r>
                        <a:rPr lang="ru-RU" sz="1400"/>
                        <a:t>14:00</a:t>
                      </a:r>
                      <a:endParaRPr lang="ru-RU" sz="1400"/>
                    </a:p>
                    <a:p>
                      <a:pPr algn="ctr"/>
                      <a:endParaRPr lang="ru-RU" sz="1400"/>
                    </a:p>
                    <a:p>
                      <a:pPr algn="ctr"/>
                      <a:r>
                        <a:rPr lang="ru-RU" sz="1400"/>
                        <a:t>15:00</a:t>
                      </a:r>
                      <a:endParaRPr lang="ru-RU" sz="1400"/>
                    </a:p>
                  </a:txBody>
                  <a:tcPr/>
                </a:tc>
              </a:tr>
              <a:tr h="754380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06.03</a:t>
                      </a:r>
                      <a:endParaRPr lang="ru-RU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just"/>
                      <a:r>
                        <a:rPr lang="ru-RU" sz="1400" dirty="0">
                          <a:cs typeface="Calibri Light"/>
                          <a:sym typeface="+mn-ea"/>
                        </a:rPr>
                        <a:t>Праздничный концерт «Мелодии весны: поздравляем с 8 Марта!». </a:t>
                      </a:r>
                      <a:endParaRPr lang="ru-RU" sz="1400" dirty="0">
                        <a:cs typeface="Calibri Light"/>
                        <a:sym typeface="+mn-ea"/>
                      </a:endParaRPr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dirty="0"/>
                        <a:t>12:00</a:t>
                      </a:r>
                      <a:endParaRPr lang="ru-RU" sz="1400" dirty="0"/>
                    </a:p>
                    <a:p>
                      <a:pPr algn="ctr"/>
                      <a:endParaRPr lang="ru-RU" sz="1400" dirty="0"/>
                    </a:p>
                    <a:p>
                      <a:pPr algn="ctr"/>
                      <a:endParaRPr lang="ru-RU" sz="1400" dirty="0"/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358079" y="8166290"/>
            <a:ext cx="1147890" cy="132842"/>
            <a:chOff x="644464" y="8176450"/>
            <a:chExt cx="1147890" cy="132842"/>
          </a:xfrm>
        </p:grpSpPr>
        <p:pic>
          <p:nvPicPr>
            <p:cNvPr id="36" name="object 36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8" name="object 3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3" name="Прямоугольник: скругленные углы 2"/>
          <p:cNvSpPr/>
          <p:nvPr/>
        </p:nvSpPr>
        <p:spPr>
          <a:xfrm>
            <a:off x="6323965" y="9724390"/>
            <a:ext cx="819150" cy="858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6323967" y="80137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58140" y="88900"/>
          <a:ext cx="6943725" cy="8789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9635"/>
                <a:gridCol w="4748530"/>
                <a:gridCol w="1305560"/>
              </a:tblGrid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  <a:endParaRPr lang="ru-RU" dirty="0">
                        <a:latin typeface="+mn-lt"/>
                      </a:endParaRP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</a:tr>
              <a:tr h="751205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10.03</a:t>
                      </a:r>
                      <a:endParaRPr lang="ru-RU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r>
                        <a:rPr lang="ru-RU" sz="1400" dirty="0">
                          <a:cs typeface="Calibri Light"/>
                          <a:sym typeface="+mn-ea"/>
                        </a:rPr>
                        <a:t>Помощь СВО.</a:t>
                      </a:r>
                      <a:endParaRPr lang="ru-RU" sz="1400" dirty="0">
                        <a:cs typeface="Calibri Light"/>
                        <a:sym typeface="+mn-ea"/>
                      </a:endParaRPr>
                    </a:p>
                    <a:p>
                      <a:r>
                        <a:rPr lang="ru-RU" sz="1400" dirty="0"/>
                        <a:t>Час танцевальных занятий.</a:t>
                      </a:r>
                      <a:endParaRPr lang="ru-RU" sz="1400" dirty="0"/>
                    </a:p>
                    <a:p>
                      <a:r>
                        <a:rPr lang="ru-RU" sz="1400" dirty="0">
                          <a:cs typeface="Calibri Light"/>
                          <a:sym typeface="+mn-ea"/>
                        </a:rPr>
                        <a:t>Час вокальных занятий  «Исеть».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  <a:p>
                      <a:r>
                        <a:rPr lang="ru-RU" sz="1400" dirty="0">
                          <a:sym typeface="+mn-ea"/>
                        </a:rPr>
                        <a:t>Час здоровья. Адаптивная ЛФК 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dirty="0"/>
                        <a:t>11:00</a:t>
                      </a:r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11:00</a:t>
                      </a:r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13:30</a:t>
                      </a:r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15:00</a:t>
                      </a:r>
                      <a:endParaRPr lang="ru-RU" sz="1400" dirty="0"/>
                    </a:p>
                  </a:txBody>
                  <a:tcPr/>
                </a:tc>
              </a:tr>
              <a:tr h="1377315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11.03</a:t>
                      </a:r>
                      <a:endParaRPr lang="ru-RU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ym typeface="+mn-ea"/>
                        </a:rPr>
                        <a:t>Час театральных занятий.</a:t>
                      </a:r>
                      <a:endParaRPr lang="ru-RU" sz="1400" dirty="0"/>
                    </a:p>
                    <a:p>
                      <a:pPr algn="just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Экскурсия в Музей архитектуры и дизайна. Тема: «Георгий Голубев - первый, главный!» (ул. Горького,4а, по предварительной записи). 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just"/>
                      <a:r>
                        <a:rPr lang="ru-RU" sz="1400" dirty="0">
                          <a:solidFill>
                            <a:schemeClr val="tx1"/>
                          </a:solidFill>
                          <a:sym typeface="+mn-ea"/>
                        </a:rPr>
                        <a:t>Онлайн-курс «Цифровая грамотность на смартфонах» от СКБ Контур (6 группа, 1 урок) .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10:00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12:00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14:00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928370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12.03</a:t>
                      </a:r>
                      <a:endParaRPr lang="ru-RU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r>
                        <a:rPr lang="ru-RU" sz="1400" dirty="0">
                          <a:sym typeface="+mn-ea"/>
                        </a:rPr>
                        <a:t>Час когнитивных занятий. </a:t>
                      </a:r>
                      <a:r>
                        <a:rPr lang="ru-RU" sz="1400" dirty="0">
                          <a:cs typeface="Calibri Light"/>
                          <a:sym typeface="+mn-ea"/>
                        </a:rPr>
                        <a:t>Упражнения по развитию памяти.</a:t>
                      </a:r>
                      <a:endParaRPr lang="ru-RU" sz="1400" dirty="0">
                        <a:cs typeface="Calibri Light"/>
                        <a:sym typeface="+mn-ea"/>
                      </a:endParaRPr>
                    </a:p>
                    <a:p>
                      <a:r>
                        <a:rPr lang="ru-RU" altLang="en-US" sz="1400" dirty="0">
                          <a:solidFill>
                            <a:schemeClr val="tx1"/>
                          </a:solidFill>
                          <a:cs typeface="Calibri Light"/>
                          <a:sym typeface="+mn-ea"/>
                        </a:rPr>
                        <a:t>Мастер-класс «Макраме» от Постольник Екатерины (по предварительной записи).</a:t>
                      </a:r>
                      <a:endParaRPr lang="ru-RU" altLang="en-US" sz="14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  <a:sym typeface="+mn-ea"/>
                      </a:endParaRPr>
                    </a:p>
                    <a:p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РО «Знание». Тема: «В здоровом уме и твердой памяти: практики для активного долголетия».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sz="1400" dirty="0">
                          <a:sym typeface="+mn-ea"/>
                        </a:rPr>
                        <a:t>Час танцевальных занятий «Визит».</a:t>
                      </a:r>
                      <a:endParaRPr lang="ru-RU" sz="1400" dirty="0"/>
                    </a:p>
                    <a:p>
                      <a:r>
                        <a:rPr lang="ru-RU" sz="1400" dirty="0">
                          <a:sym typeface="+mn-ea"/>
                        </a:rPr>
                        <a:t>Час здоровья. Адаптивная ЛФК 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11:00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12:00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12:00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13:00</a:t>
                      </a:r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14:00</a:t>
                      </a:r>
                      <a:endParaRPr lang="ru-RU" sz="1400" dirty="0"/>
                    </a:p>
                  </a:txBody>
                  <a:tcPr/>
                </a:tc>
              </a:tr>
              <a:tr h="1390650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13.03</a:t>
                      </a:r>
                      <a:endParaRPr lang="ru-RU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l"/>
                      <a:r>
                        <a:rPr lang="ru-RU" sz="1400" dirty="0">
                          <a:solidFill>
                            <a:schemeClr val="tx1"/>
                          </a:solidFill>
                          <a:sym typeface="+mn-ea"/>
                        </a:rPr>
                        <a:t>Час танцевальных занятий.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ru-RU" sz="1400" dirty="0">
                          <a:cs typeface="Calibri Light"/>
                          <a:sym typeface="+mn-ea"/>
                        </a:rPr>
                        <a:t>Путешествуем по России. Показ документального фильма предоставленного Русским географическим обществом.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</a:endParaRPr>
                    </a:p>
                    <a:p>
                      <a:pPr algn="just"/>
                      <a:r>
                        <a:rPr lang="ru-RU" sz="1400" dirty="0">
                          <a:solidFill>
                            <a:schemeClr val="tx1"/>
                          </a:solidFill>
                          <a:sym typeface="+mn-ea"/>
                        </a:rPr>
                        <a:t>Онлайн-курс «Цифровая грамотность на смартфонах» от СКБ Контур (6 группа, 2 урок) .</a:t>
                      </a:r>
                      <a:endParaRPr lang="ru-RU" sz="1400" dirty="0">
                        <a:solidFill>
                          <a:schemeClr val="tx1"/>
                        </a:solidFill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dirty="0"/>
                        <a:t>11:00</a:t>
                      </a:r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13:00</a:t>
                      </a:r>
                      <a:endParaRPr lang="ru-RU" sz="1400" dirty="0"/>
                    </a:p>
                    <a:p>
                      <a:pPr algn="ctr"/>
                      <a:endParaRPr lang="ru-RU" sz="1400" dirty="0"/>
                    </a:p>
                    <a:p>
                      <a:pPr algn="ctr"/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14:00</a:t>
                      </a:r>
                      <a:endParaRPr lang="ru-RU" sz="1400" dirty="0"/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</a:tr>
              <a:tr h="922655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16.03</a:t>
                      </a:r>
                      <a:endParaRPr lang="ru-RU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sym typeface="+mn-ea"/>
                        </a:rPr>
                        <a:t>Помощь СВО.</a:t>
                      </a:r>
                      <a:endParaRPr lang="ru-RU" sz="1400" dirty="0">
                        <a:solidFill>
                          <a:schemeClr val="tx1"/>
                        </a:solidFill>
                        <a:sym typeface="+mn-ea"/>
                      </a:endParaRPr>
                    </a:p>
                    <a:p>
                      <a:r>
                        <a:rPr lang="ru-RU" sz="1400" dirty="0">
                          <a:sym typeface="+mn-ea"/>
                        </a:rPr>
                        <a:t>Игра в Дартс.</a:t>
                      </a:r>
                      <a:endParaRPr lang="ru-RU" sz="1400" dirty="0"/>
                    </a:p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sym typeface="+mn-ea"/>
                        </a:rPr>
                        <a:t>Час танцевальных занятий «Визит».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dirty="0"/>
                        <a:t>11:00</a:t>
                      </a:r>
                      <a:endParaRPr lang="ru-RU" sz="1400" dirty="0"/>
                    </a:p>
                    <a:p>
                      <a:pPr algn="ctr"/>
                      <a:r>
                        <a:rPr lang="ru-RU" sz="1400" dirty="0">
                          <a:sym typeface="+mn-ea"/>
                        </a:rPr>
                        <a:t>13:00</a:t>
                      </a:r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14:00</a:t>
                      </a:r>
                      <a:endParaRPr lang="ru-RU" sz="1400" dirty="0"/>
                    </a:p>
                  </a:txBody>
                  <a:tcPr/>
                </a:tc>
              </a:tr>
              <a:tr h="1122045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17.03</a:t>
                      </a:r>
                      <a:endParaRPr lang="ru-RU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just"/>
                      <a:r>
                        <a:rPr lang="ru-RU" sz="1400" dirty="0">
                          <a:solidFill>
                            <a:schemeClr val="tx1"/>
                          </a:solidFill>
                          <a:sym typeface="+mn-ea"/>
                        </a:rPr>
                        <a:t>Час танцевальных занятий.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just"/>
                      <a:r>
                        <a:rPr lang="ru-RU" sz="1400" dirty="0">
                          <a:solidFill>
                            <a:schemeClr val="tx1"/>
                          </a:solidFill>
                          <a:sym typeface="+mn-ea"/>
                        </a:rPr>
                        <a:t>Литературный салон «Знакомый незнакомец», посвященный творчеству Максима Горького ( Центральная городская библиотека им. А.И. Герцена (ул.Чапаева, д.5)).</a:t>
                      </a:r>
                      <a:endParaRPr lang="ru-RU" sz="1400" dirty="0">
                        <a:solidFill>
                          <a:schemeClr val="tx1"/>
                        </a:solidFill>
                        <a:sym typeface="+mn-ea"/>
                      </a:endParaRPr>
                    </a:p>
                    <a:p>
                      <a:pPr algn="just"/>
                      <a:r>
                        <a:rPr lang="ru-RU" sz="1400" dirty="0">
                          <a:cs typeface="Calibri Light"/>
                          <a:sym typeface="+mn-ea"/>
                        </a:rPr>
                        <a:t>Час вокальных занятий  «Исеть».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  <a:p>
                      <a:pPr algn="just"/>
                      <a:r>
                        <a:rPr lang="ru-RU" sz="1400" dirty="0">
                          <a:solidFill>
                            <a:schemeClr val="tx1"/>
                          </a:solidFill>
                          <a:sym typeface="+mn-ea"/>
                        </a:rPr>
                        <a:t>Ветеранские встречи «Ваше величество женщина...». (Международному женскому Дню 8 Марта посвящается). Концерт творческих коллективов. Большой зал Дома офицеров ЦВО.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just"/>
                      <a:r>
                        <a:rPr lang="ru-RU" sz="1400" dirty="0">
                          <a:solidFill>
                            <a:schemeClr val="tx1"/>
                          </a:solidFill>
                          <a:sym typeface="+mn-ea"/>
                        </a:rPr>
                        <a:t>Час здоровья. Адаптивная ЛФК .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dirty="0"/>
                        <a:t>11:00</a:t>
                      </a:r>
                      <a:endParaRPr lang="ru-RU" sz="1400" dirty="0"/>
                    </a:p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12:00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13:30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14.00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15:00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358079" y="8166290"/>
            <a:ext cx="1147890" cy="132842"/>
            <a:chOff x="644464" y="8176450"/>
            <a:chExt cx="1147890" cy="132842"/>
          </a:xfrm>
        </p:grpSpPr>
        <p:pic>
          <p:nvPicPr>
            <p:cNvPr id="36" name="object 36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8" name="object 3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3" name="Прямоугольник: скругленные углы 2"/>
          <p:cNvSpPr/>
          <p:nvPr/>
        </p:nvSpPr>
        <p:spPr>
          <a:xfrm>
            <a:off x="6323965" y="9724390"/>
            <a:ext cx="819150" cy="858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6323967" y="80137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4960" y="698500"/>
          <a:ext cx="7054215" cy="8060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7575"/>
                <a:gridCol w="4831715"/>
                <a:gridCol w="1304925"/>
              </a:tblGrid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  <a:endParaRPr lang="ru-RU" dirty="0">
                        <a:latin typeface="+mn-lt"/>
                      </a:endParaRP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</a:tr>
              <a:tr h="1790065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18.03</a:t>
                      </a:r>
                      <a:endParaRPr lang="ru-RU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sym typeface="+mn-ea"/>
                        </a:rPr>
                        <a:t>Час театральных занятий.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cs typeface="Calibri Light"/>
                          <a:sym typeface="+mn-ea"/>
                        </a:rPr>
                        <a:t>Музыкальная гостиная «Весна идет, весне дорогу!»от Кузнецовой Натальи Григорьевны.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just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Книжный клуб «Интересные люди». Встреча со священником, преподавателем семинарии - Ильей Алексанровым.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sym typeface="+mn-ea"/>
                        </a:rPr>
                        <a:t>Онлайн-курс «Цифровая грамотность на смартфонах» от СКБ Контур (6 группа, 3 урок) .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10:00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11:30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13:00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14:00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972820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19.03</a:t>
                      </a:r>
                      <a:endParaRPr lang="ru-RU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ym typeface="+mn-ea"/>
                        </a:rPr>
                        <a:t>Час когнитивных занятий. Упражнения по развитию памяти.</a:t>
                      </a:r>
                      <a:endParaRPr lang="ru-RU" sz="1400" dirty="0">
                        <a:sym typeface="+mn-ea"/>
                      </a:endParaRPr>
                    </a:p>
                    <a:p>
                      <a:pPr algn="just"/>
                      <a:r>
                        <a:rPr lang="ru-RU" sz="1400" dirty="0">
                          <a:solidFill>
                            <a:schemeClr val="tx1"/>
                          </a:solidFill>
                          <a:sym typeface="+mn-ea"/>
                        </a:rPr>
                        <a:t>Встреча с представителями Роспотребнадзора. Тема: «Ремонт бытовой техники». «Права потребителей при оказании платных медицинских услуг.</a:t>
                      </a:r>
                      <a:endParaRPr lang="ru-RU" sz="1400" dirty="0">
                        <a:solidFill>
                          <a:schemeClr val="tx1"/>
                        </a:solidFill>
                        <a:sym typeface="+mn-ea"/>
                      </a:endParaRPr>
                    </a:p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sym typeface="+mn-ea"/>
                        </a:rPr>
                        <a:t>Фед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sym typeface="+mn-ea"/>
                        </a:rPr>
                        <a:t>еральный проект.</a:t>
                      </a:r>
                      <a:endParaRPr lang="ru-RU" sz="1400" dirty="0">
                        <a:solidFill>
                          <a:schemeClr val="tx1"/>
                        </a:solidFill>
                        <a:sym typeface="+mn-ea"/>
                      </a:endParaRPr>
                    </a:p>
                    <a:p>
                      <a:r>
                        <a:rPr lang="ru-RU" sz="1400" dirty="0">
                          <a:sym typeface="+mn-ea"/>
                        </a:rPr>
                        <a:t>Час танцевальных занятий «Визит».</a:t>
                      </a:r>
                      <a:endParaRPr lang="ru-RU" sz="1400" dirty="0"/>
                    </a:p>
                    <a:p>
                      <a:r>
                        <a:rPr lang="ru-RU" sz="1400" dirty="0">
                          <a:sym typeface="+mn-ea"/>
                        </a:rPr>
                        <a:t>Час здоровья. Адаптивная ЛФК 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11:00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14:00</a:t>
                      </a:r>
                      <a:endParaRPr lang="ru-RU" sz="1400" dirty="0"/>
                    </a:p>
                    <a:p>
                      <a:pPr algn="ctr"/>
                      <a:endParaRPr lang="ru-RU" sz="1400" dirty="0"/>
                    </a:p>
                    <a:p>
                      <a:pPr algn="ctr"/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12:00</a:t>
                      </a:r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12:00</a:t>
                      </a:r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15:00</a:t>
                      </a:r>
                      <a:endParaRPr lang="ru-RU" sz="1400" dirty="0"/>
                    </a:p>
                  </a:txBody>
                  <a:tcPr/>
                </a:tc>
              </a:tr>
              <a:tr h="807085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20.03</a:t>
                      </a:r>
                      <a:endParaRPr lang="ru-RU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sym typeface="+mn-ea"/>
                        </a:rPr>
                        <a:t>Час танцевальных занятий.</a:t>
                      </a:r>
                      <a:endParaRPr lang="ru-RU" sz="1400" dirty="0">
                        <a:solidFill>
                          <a:schemeClr val="tx1"/>
                        </a:solidFill>
                        <a:sym typeface="+mn-ea"/>
                      </a:endParaRPr>
                    </a:p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sym typeface="+mn-ea"/>
                        </a:rPr>
                        <a:t>Онлайн-курс «Цифровая грамотность на смартфонах» от СКБ Контур (6 группа, 4 урок) .</a:t>
                      </a:r>
                      <a:endParaRPr lang="ru-RU" sz="1400" dirty="0">
                        <a:solidFill>
                          <a:schemeClr val="tx1"/>
                        </a:solidFill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11:00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13.00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dirty="0"/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</a:tr>
              <a:tr h="1391285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23.03</a:t>
                      </a:r>
                      <a:endParaRPr lang="ru-RU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just"/>
                      <a:r>
                        <a:rPr lang="ru-RU" sz="1400" dirty="0">
                          <a:solidFill>
                            <a:schemeClr val="tx1"/>
                          </a:solidFill>
                          <a:cs typeface="Calibri Light"/>
                          <a:sym typeface="+mn-ea"/>
                        </a:rPr>
                        <a:t>Помощь СВО.</a:t>
                      </a:r>
                      <a:endParaRPr lang="ru-RU" sz="1400" dirty="0">
                        <a:solidFill>
                          <a:schemeClr val="tx1"/>
                        </a:solidFill>
                        <a:cs typeface="Calibri Light"/>
                        <a:sym typeface="+mn-ea"/>
                      </a:endParaRPr>
                    </a:p>
                    <a:p>
                      <a:pPr algn="just"/>
                      <a:r>
                        <a:rPr lang="ru-RU" sz="1400" dirty="0">
                          <a:solidFill>
                            <a:schemeClr val="tx1"/>
                          </a:solidFill>
                          <a:cs typeface="Calibri Light"/>
                          <a:sym typeface="+mn-ea"/>
                        </a:rPr>
                        <a:t>Час пенсионной грамотности. Индивидуальное консультирование по пенсионному и социальному обеспечению.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</a:endParaRPr>
                    </a:p>
                    <a:p>
                      <a:pPr algn="just"/>
                      <a:r>
                        <a:rPr lang="ru-RU" sz="1400" dirty="0">
                          <a:solidFill>
                            <a:schemeClr val="tx1"/>
                          </a:solidFill>
                          <a:sym typeface="+mn-ea"/>
                        </a:rPr>
                        <a:t>Встреча с нутрициологом - диетологом Портнягиной Марией, на тему: «Алгоритм долголетия. Контроль глюкозы».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11:00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11:30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dirty="0"/>
                    </a:p>
                    <a:p>
                      <a:pPr algn="ctr"/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12:00</a:t>
                      </a:r>
                      <a:endParaRPr lang="ru-RU" sz="1400" dirty="0"/>
                    </a:p>
                  </a:txBody>
                  <a:tcPr/>
                </a:tc>
              </a:tr>
              <a:tr h="1294130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24.03</a:t>
                      </a:r>
                      <a:endParaRPr lang="ru-RU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just"/>
                      <a:r>
                        <a:rPr lang="ru-RU" sz="1400" dirty="0">
                          <a:cs typeface="Calibri Light"/>
                          <a:sym typeface="+mn-ea"/>
                        </a:rPr>
                        <a:t>Час танцевальных занятий.</a:t>
                      </a:r>
                      <a:endParaRPr lang="ru-RU" sz="1400" dirty="0">
                        <a:cs typeface="Calibri Light"/>
                        <a:sym typeface="+mn-ea"/>
                      </a:endParaRPr>
                    </a:p>
                    <a:p>
                      <a:pPr algn="just"/>
                      <a:r>
                        <a:rPr lang="ru-RU" sz="1400" dirty="0">
                          <a:solidFill>
                            <a:schemeClr val="tx1"/>
                          </a:solidFill>
                          <a:sym typeface="+mn-ea"/>
                        </a:rPr>
                        <a:t>Игра в Дартс.</a:t>
                      </a:r>
                      <a:endParaRPr lang="ru-RU" sz="1400" dirty="0"/>
                    </a:p>
                    <a:p>
                      <a:pPr algn="just"/>
                      <a:r>
                        <a:rPr lang="ru-RU" sz="1400" dirty="0">
                          <a:sym typeface="+mn-ea"/>
                        </a:rPr>
                        <a:t>Час вокальных занятий «Исеть».</a:t>
                      </a:r>
                      <a:endParaRPr lang="ru-RU" sz="1400" dirty="0">
                        <a:sym typeface="+mn-ea"/>
                      </a:endParaRPr>
                    </a:p>
                    <a:p>
                      <a:pPr algn="just"/>
                      <a:r>
                        <a:rPr lang="ru-RU" sz="1400" dirty="0">
                          <a:sym typeface="+mn-ea"/>
                        </a:rPr>
                        <a:t>Час здоровья. Адаптивная ЛФК 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dirty="0">
                          <a:sym typeface="+mn-ea"/>
                        </a:rPr>
                        <a:t>11:00</a:t>
                      </a:r>
                      <a:endParaRPr lang="ru-RU" sz="1400" dirty="0">
                        <a:sym typeface="+mn-ea"/>
                      </a:endParaRPr>
                    </a:p>
                    <a:p>
                      <a:pPr algn="ctr"/>
                      <a:r>
                        <a:rPr lang="ru-RU" sz="1400" dirty="0"/>
                        <a:t>12:00</a:t>
                      </a:r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13:30</a:t>
                      </a:r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15:00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Овал 15"/>
          <p:cNvSpPr/>
          <p:nvPr/>
        </p:nvSpPr>
        <p:spPr>
          <a:xfrm>
            <a:off x="637540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ru-RU"/>
          </a:p>
        </p:txBody>
      </p:sp>
      <p:sp>
        <p:nvSpPr>
          <p:cNvPr id="42" name="object 42"/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78790" y="165100"/>
          <a:ext cx="6922135" cy="66465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6460"/>
                <a:gridCol w="4734560"/>
                <a:gridCol w="1301115"/>
              </a:tblGrid>
              <a:tr h="65278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  <a:endParaRPr lang="ru-RU" dirty="0">
                        <a:latin typeface="+mn-lt"/>
                      </a:endParaRP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</a:tr>
              <a:tr h="1631950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25.03</a:t>
                      </a:r>
                      <a:endParaRPr lang="ru-RU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r>
                        <a:rPr lang="ru-RU" sz="1400" dirty="0">
                          <a:cs typeface="Calibri Light"/>
                          <a:sym typeface="+mn-ea"/>
                        </a:rPr>
                        <a:t>Путешествуем по России. Показ документального фильма предоставленного Русским географическим обществом.</a:t>
                      </a:r>
                      <a:endParaRPr lang="ru-RU" sz="1400" dirty="0">
                        <a:cs typeface="Calibri Light"/>
                        <a:sym typeface="+mn-ea"/>
                      </a:endParaRPr>
                    </a:p>
                    <a:p>
                      <a:r>
                        <a:rPr lang="ru-RU" sz="1400" dirty="0">
                          <a:cs typeface="Calibri Light"/>
                          <a:sym typeface="+mn-ea"/>
                        </a:rPr>
                        <a:t>Выступление театральной студии «Вдохновение» - премьера спектакля «Лошадиная фамилия».</a:t>
                      </a:r>
                      <a:endParaRPr lang="ru-RU" sz="1400" dirty="0">
                        <a:cs typeface="Calibri Light"/>
                        <a:sym typeface="+mn-ea"/>
                      </a:endParaRPr>
                    </a:p>
                    <a:p>
                      <a:r>
                        <a:rPr lang="ru-RU" sz="1400" dirty="0">
                          <a:cs typeface="Calibri Light"/>
                          <a:sym typeface="+mn-ea"/>
                        </a:rPr>
                        <a:t>О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sym typeface="+mn-ea"/>
                        </a:rPr>
                        <a:t>нлайн-курс «Цифровая грамотность на смартфонах» от СКБ Контур (6 группа , 5 урок).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10:00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dirty="0"/>
                        <a:t>12:00</a:t>
                      </a:r>
                      <a:endParaRPr lang="ru-RU" sz="1400" dirty="0"/>
                    </a:p>
                    <a:p>
                      <a:pPr algn="ctr"/>
                      <a:endParaRPr lang="ru-RU" sz="1400" dirty="0"/>
                    </a:p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14:00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233170">
                <a:tc>
                  <a:txBody>
                    <a:bodyPr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26.03</a:t>
                      </a:r>
                      <a:endParaRPr lang="ru-RU" sz="1400" b="1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cs typeface="Calibri Light"/>
                          <a:sym typeface="+mn-ea"/>
                        </a:rPr>
                        <a:t>Час когнитивных занятий. Упражнения по развитию памяти.</a:t>
                      </a:r>
                      <a:endParaRPr lang="ru-RU" sz="1400" dirty="0">
                        <a:cs typeface="Calibri Light"/>
                        <a:sym typeface="+mn-ea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sym typeface="+mn-ea"/>
                        </a:rPr>
                        <a:t>Федеральный проект.</a:t>
                      </a:r>
                      <a:endParaRPr lang="ru-RU" sz="1400" dirty="0">
                        <a:solidFill>
                          <a:schemeClr val="tx1"/>
                        </a:solidFill>
                        <a:sym typeface="+mn-ea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sym typeface="+mn-ea"/>
                        </a:rPr>
                        <a:t>Час танцевальных занятий «Визит».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Час здоровья. Адаптивная ЛФК .</a:t>
                      </a:r>
                      <a:endParaRPr lang="ru-RU" sz="1400" b="0" dirty="0"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10:30</a:t>
                      </a:r>
                      <a:endParaRPr lang="ru-RU" sz="1400" b="0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spc="-1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12:00</a:t>
                      </a:r>
                      <a:endParaRPr lang="ru-RU" sz="1400" b="0" spc="-10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13:00</a:t>
                      </a:r>
                      <a:endParaRPr lang="ru-RU" sz="1400" b="0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15:00</a:t>
                      </a:r>
                      <a:endParaRPr lang="ru-RU" sz="1400" b="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1005840">
                <a:tc>
                  <a:txBody>
                    <a:bodyPr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27.03</a:t>
                      </a:r>
                      <a:endParaRPr lang="ru-RU" sz="1400" b="1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cs typeface="Calibri Light"/>
                          <a:sym typeface="+mn-ea"/>
                        </a:rPr>
                        <a:t>Час танцевальных занятий.</a:t>
                      </a:r>
                      <a:endParaRPr lang="ru-RU" sz="1400" dirty="0">
                        <a:cs typeface="Calibri Light"/>
                        <a:sym typeface="+mn-ea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Интеллектуальная игра «Что? Где? Когда?».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sym typeface="+mn-ea"/>
                        </a:rPr>
                        <a:t>Онлайн-курс «Цифровая грамотность на смартфонах» от СКБ Контур (6 группа, 6 урок) .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+mn-lt"/>
                        </a:rPr>
                        <a:t>10:30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+mn-lt"/>
                        </a:rPr>
                        <a:t>12:00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+mn-lt"/>
                        </a:rPr>
                        <a:t>14:00 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751205">
                <a:tc>
                  <a:txBody>
                    <a:bodyPr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  <a:sym typeface="+mn-ea"/>
                        </a:rPr>
                        <a:t>30.03</a:t>
                      </a:r>
                      <a:endParaRPr lang="ru-RU" altLang="en-US" sz="1400" b="1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cs typeface="Calibri Light"/>
                          <a:sym typeface="+mn-ea"/>
                        </a:rPr>
                        <a:t>Час вокальных занятий «Мелодия души».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sym typeface="+mn-ea"/>
                        </a:rPr>
                        <a:t>Встреча с представителями СберБанка, тема: «Когнитивное здоровье».  </a:t>
                      </a:r>
                      <a:endParaRPr lang="ru-RU" altLang="en-US" sz="1400" b="0" dirty="0">
                        <a:solidFill>
                          <a:srgbClr val="FF0000"/>
                        </a:solidFill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ru-RU" altLang="en-US" sz="1400" b="0" dirty="0">
                          <a:latin typeface="+mn-lt"/>
                        </a:rPr>
                        <a:t>11:00</a:t>
                      </a:r>
                      <a:endParaRPr lang="ru-RU" altLang="en-US" sz="1400" b="0" dirty="0">
                        <a:latin typeface="+mn-lt"/>
                      </a:endParaRPr>
                    </a:p>
                    <a:p>
                      <a:pPr algn="ctr">
                        <a:buNone/>
                      </a:pPr>
                      <a:r>
                        <a:rPr lang="ru-RU" altLang="en-US" sz="1400" b="0" dirty="0">
                          <a:latin typeface="+mn-lt"/>
                        </a:rPr>
                        <a:t>12:00</a:t>
                      </a:r>
                      <a:endParaRPr lang="ru-RU" altLang="en-US" sz="1400" b="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1080135">
                <a:tc>
                  <a:txBody>
                    <a:bodyPr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1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31.03</a:t>
                      </a:r>
                      <a:endParaRPr lang="ru-RU" altLang="en-US" sz="1400" b="1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cs typeface="Calibri Light"/>
                          <a:sym typeface="+mn-ea"/>
                        </a:rPr>
                        <a:t>Час танцевальных занятий.</a:t>
                      </a:r>
                      <a:endParaRPr lang="ru-RU" sz="1400" dirty="0">
                        <a:cs typeface="Calibri Light"/>
                        <a:sym typeface="+mn-ea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cs typeface="Calibri Light"/>
                          <a:sym typeface="+mn-ea"/>
                        </a:rPr>
                        <a:t>Встреча с предствителями ВТБ Банка. Тема: «Новинки в ВТБ».</a:t>
                      </a:r>
                      <a:endParaRPr lang="ru-RU" sz="1400" dirty="0">
                        <a:cs typeface="Calibri Light"/>
                        <a:sym typeface="+mn-ea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Час вокальных занятий «Исеть».</a:t>
                      </a:r>
                      <a:endParaRPr lang="ru-RU" sz="1400" dirty="0">
                        <a:sym typeface="+mn-ea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Час здоровья. Адаптивная ЛФК .</a:t>
                      </a:r>
                      <a:endParaRPr lang="ru-RU" sz="1400" b="0" dirty="0">
                        <a:latin typeface="+mn-lt"/>
                        <a:cs typeface="Calibri Light"/>
                        <a:sym typeface="+mn-ea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altLang="en-US" sz="1400" b="0" dirty="0">
                        <a:solidFill>
                          <a:srgbClr val="FF0000"/>
                        </a:solidFill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ru-RU" altLang="en-US" sz="1400" b="0" dirty="0">
                          <a:latin typeface="+mn-lt"/>
                        </a:rPr>
                        <a:t>10:30</a:t>
                      </a:r>
                      <a:endParaRPr lang="ru-RU" altLang="en-US" sz="1400" b="0" dirty="0">
                        <a:latin typeface="+mn-lt"/>
                      </a:endParaRPr>
                    </a:p>
                    <a:p>
                      <a:pPr algn="ctr">
                        <a:buNone/>
                      </a:pPr>
                      <a:r>
                        <a:rPr lang="ru-RU" altLang="en-US" sz="1400" b="0" dirty="0">
                          <a:latin typeface="+mn-lt"/>
                        </a:rPr>
                        <a:t>12:00</a:t>
                      </a:r>
                      <a:endParaRPr lang="ru-RU" altLang="en-US" sz="1400" b="0" dirty="0">
                        <a:latin typeface="+mn-lt"/>
                      </a:endParaRPr>
                    </a:p>
                    <a:p>
                      <a:pPr algn="ctr">
                        <a:buNone/>
                      </a:pPr>
                      <a:endParaRPr lang="ru-RU" altLang="en-US" sz="1400" b="0" dirty="0">
                        <a:latin typeface="+mn-lt"/>
                      </a:endParaRPr>
                    </a:p>
                    <a:p>
                      <a:pPr algn="ctr">
                        <a:buNone/>
                      </a:pPr>
                      <a:r>
                        <a:rPr lang="ru-RU" altLang="en-US" sz="1400" b="0" dirty="0">
                          <a:latin typeface="+mn-lt"/>
                        </a:rPr>
                        <a:t>13:30</a:t>
                      </a:r>
                      <a:endParaRPr lang="ru-RU" altLang="en-US" sz="1400" b="0" dirty="0">
                        <a:latin typeface="+mn-lt"/>
                      </a:endParaRPr>
                    </a:p>
                    <a:p>
                      <a:pPr algn="ctr">
                        <a:buNone/>
                      </a:pPr>
                      <a:r>
                        <a:rPr lang="ru-RU" altLang="en-US" sz="1400" b="0" dirty="0">
                          <a:latin typeface="+mn-lt"/>
                        </a:rPr>
                        <a:t>15:00</a:t>
                      </a:r>
                      <a:endParaRPr lang="ru-RU" altLang="en-US" sz="1400" b="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object 35"/>
          <p:cNvSpPr/>
          <p:nvPr/>
        </p:nvSpPr>
        <p:spPr>
          <a:xfrm>
            <a:off x="97155" y="6565900"/>
            <a:ext cx="7362825" cy="353695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p/>
        </p:txBody>
      </p:sp>
      <p:sp>
        <p:nvSpPr>
          <p:cNvPr id="44" name="object 44"/>
          <p:cNvSpPr txBox="1"/>
          <p:nvPr/>
        </p:nvSpPr>
        <p:spPr>
          <a:xfrm>
            <a:off x="2109470" y="6870700"/>
            <a:ext cx="4386580" cy="1148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p>
            <a:pPr marL="12700" marR="5080" indent="1948815">
              <a:lnSpc>
                <a:spcPct val="113000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kumimoji="0" sz="1600" b="1" i="0" u="none" strike="noStrike" kern="0" cap="none" spc="-10" normalizeH="0" baseline="0" noProof="1" dirty="0">
                <a:solidFill>
                  <a:srgbClr val="58595B"/>
                </a:solidFill>
                <a:latin typeface="Calibri"/>
                <a:ea typeface="Arial" panose="02080604020202020204" pitchFamily="34" charset="0"/>
                <a:cs typeface="Calibri"/>
              </a:rPr>
              <a:t>четверг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altLang="en-US" sz="1600" b="1" dirty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b="1" spc="-20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R="5080">
              <a:lnSpc>
                <a:spcPct val="113000"/>
              </a:lnSpc>
              <a:spcBef>
                <a:spcPts val="100"/>
              </a:spcBef>
            </a:pPr>
            <a:r>
              <a:rPr kumimoji="0" lang="ru-RU" altLang="en-US" sz="1600" b="1" i="0" u="none" strike="noStrike" kern="0" cap="none" spc="-10" normalizeH="0" baseline="0" noProof="1" dirty="0">
                <a:solidFill>
                  <a:srgbClr val="58595B"/>
                </a:solidFill>
                <a:latin typeface="Calibri"/>
                <a:ea typeface="Arial" panose="02080604020202020204" pitchFamily="34" charset="0"/>
                <a:cs typeface="Calibri"/>
              </a:rPr>
              <a:t>                         </a:t>
            </a:r>
            <a:r>
              <a:rPr kumimoji="0" sz="1600" b="1" i="0" u="none" strike="noStrike" kern="0" cap="none" spc="-10" normalizeH="0" baseline="0" noProof="1" dirty="0">
                <a:solidFill>
                  <a:srgbClr val="58595B"/>
                </a:solidFill>
                <a:latin typeface="Calibri"/>
                <a:ea typeface="Arial" panose="02080604020202020204" pitchFamily="34" charset="0"/>
                <a:cs typeface="Calibri"/>
              </a:rPr>
              <a:t>пятница</a:t>
            </a:r>
            <a:r>
              <a:rPr kumimoji="0" lang="ru-RU" altLang="en-US" sz="1600" b="1" i="0" u="none" strike="noStrike" kern="0" cap="none" spc="-10" normalizeH="0" baseline="0" noProof="1" dirty="0">
                <a:solidFill>
                  <a:srgbClr val="58595B"/>
                </a:solidFill>
                <a:latin typeface="Calibri"/>
                <a:ea typeface="Arial" panose="02080604020202020204" pitchFamily="34" charset="0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0</a:t>
            </a:r>
            <a:r>
              <a:rPr lang="ru-RU" altLang="en-US"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8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1</a:t>
            </a:r>
            <a:r>
              <a:rPr lang="ru-RU" altLang="en-US" sz="1600" b="1" spc="-2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6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:30</a:t>
            </a:r>
            <a:endParaRPr kumimoji="0" sz="1600" b="1" i="0" u="none" strike="noStrike" kern="0" cap="none" spc="-10" normalizeH="0" baseline="0" noProof="1" dirty="0">
              <a:solidFill>
                <a:srgbClr val="58595B"/>
              </a:solidFill>
              <a:latin typeface="Calibri"/>
              <a:ea typeface="Arial" panose="02080604020202020204" pitchFamily="34" charset="0"/>
              <a:cs typeface="Calibri"/>
            </a:endParaRPr>
          </a:p>
          <a:p>
            <a:pPr marL="12700" marR="5080" indent="1948815">
              <a:lnSpc>
                <a:spcPct val="113000"/>
              </a:lnSpc>
              <a:spcBef>
                <a:spcPts val="100"/>
              </a:spcBef>
            </a:pPr>
            <a:endParaRPr kumimoji="0" lang="ru-RU" altLang="en-US" sz="1600" b="1" i="0" u="none" strike="noStrike" kern="0" cap="none" spc="-10" normalizeH="0" baseline="0" noProof="1" dirty="0">
              <a:solidFill>
                <a:srgbClr val="58595B"/>
              </a:solidFill>
              <a:latin typeface="Calibri"/>
              <a:ea typeface="Arial" panose="02080604020202020204" pitchFamily="34" charset="0"/>
              <a:cs typeface="Calibri"/>
            </a:endParaRPr>
          </a:p>
        </p:txBody>
      </p:sp>
      <p:grpSp>
        <p:nvGrpSpPr>
          <p:cNvPr id="17" name="Группа 16"/>
          <p:cNvGrpSpPr/>
          <p:nvPr/>
        </p:nvGrpSpPr>
        <p:grpSpPr>
          <a:xfrm>
            <a:off x="257114" y="7709090"/>
            <a:ext cx="1147890" cy="132842"/>
            <a:chOff x="644464" y="8176450"/>
            <a:chExt cx="1147890" cy="132842"/>
          </a:xfrm>
        </p:grpSpPr>
        <p:pic>
          <p:nvPicPr>
            <p:cNvPr id="18" name="object 36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19" name="object 37"/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p/>
          </p:txBody>
        </p:sp>
        <p:pic>
          <p:nvPicPr>
            <p:cNvPr id="20" name="object 3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21" name="object 3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22" name="object 4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23" name="object 4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24" name="object 43"/>
          <p:cNvSpPr txBox="1"/>
          <p:nvPr/>
        </p:nvSpPr>
        <p:spPr>
          <a:xfrm>
            <a:off x="196850" y="8072755"/>
            <a:ext cx="4902200" cy="1628775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p>
            <a:pPr marL="12700" marR="1196340">
              <a:lnSpc>
                <a:spcPct val="76000"/>
              </a:lnSpc>
              <a:spcBef>
                <a:spcPts val="1375"/>
              </a:spcBef>
            </a:pPr>
            <a:r>
              <a:rPr sz="33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33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33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33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3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1300" dirty="0">
              <a:solidFill>
                <a:srgbClr val="FFFFFF"/>
              </a:solidFill>
              <a:latin typeface="Calibri"/>
              <a:cs typeface="Calibri"/>
              <a:sym typeface="+mn-ea"/>
            </a:endParaRPr>
          </a:p>
          <a:p>
            <a:pPr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контакты:</a:t>
            </a:r>
            <a:r>
              <a:rPr lang="ru-RU" altLang="en-US" sz="1300" spc="-10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 371-02-11</a:t>
            </a:r>
            <a:endParaRPr sz="1300" dirty="0">
              <a:latin typeface="Calibri"/>
              <a:cs typeface="Calibri"/>
            </a:endParaRPr>
          </a:p>
          <a:p>
            <a:pPr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Адрес: г.Екатеринбург, ул.Вайнера д.26, каб. 304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ФИО Мальцева Ирина Серафимовна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6435092" y="74041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ru-RU"/>
          </a:p>
        </p:txBody>
      </p:sp>
      <p:pic>
        <p:nvPicPr>
          <p:cNvPr id="51" name="Рисунок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2715" y="9164955"/>
            <a:ext cx="851535" cy="851535"/>
          </a:xfrm>
          <a:prstGeom prst="rect">
            <a:avLst/>
          </a:prstGeom>
        </p:spPr>
      </p:pic>
      <p:sp>
        <p:nvSpPr>
          <p:cNvPr id="52" name="object 45"/>
          <p:cNvSpPr txBox="1"/>
          <p:nvPr/>
        </p:nvSpPr>
        <p:spPr>
          <a:xfrm>
            <a:off x="6496044" y="8231555"/>
            <a:ext cx="917575" cy="91948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p>
            <a:pPr marL="12700" marR="120650">
              <a:lnSpc>
                <a:spcPts val="800"/>
              </a:lnSpc>
              <a:spcBef>
                <a:spcPts val="260"/>
              </a:spcBef>
            </a:pPr>
            <a:r>
              <a:rPr sz="800" dirty="0">
                <a:solidFill>
                  <a:schemeClr val="tx1"/>
                </a:solidFill>
                <a:latin typeface="Calibri"/>
                <a:cs typeface="Calibri"/>
              </a:rPr>
              <a:t>Отделение Фонда пенсионного</a:t>
            </a:r>
            <a:endParaRPr sz="8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12700" marR="120650">
              <a:lnSpc>
                <a:spcPts val="800"/>
              </a:lnSpc>
              <a:spcBef>
                <a:spcPts val="260"/>
              </a:spcBef>
            </a:pPr>
            <a:r>
              <a:rPr sz="800" dirty="0">
                <a:solidFill>
                  <a:schemeClr val="tx1"/>
                </a:solidFill>
                <a:latin typeface="Calibri"/>
                <a:cs typeface="Calibri"/>
              </a:rPr>
              <a:t>и социального страхования РФ</a:t>
            </a:r>
            <a:endParaRPr sz="8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12700" marR="120650">
              <a:lnSpc>
                <a:spcPts val="800"/>
              </a:lnSpc>
              <a:spcBef>
                <a:spcPts val="260"/>
              </a:spcBef>
            </a:pPr>
            <a:r>
              <a:rPr sz="800" dirty="0">
                <a:solidFill>
                  <a:schemeClr val="tx1"/>
                </a:solidFill>
                <a:latin typeface="Calibri"/>
                <a:cs typeface="Calibri"/>
              </a:rPr>
              <a:t>по Свердловской области</a:t>
            </a:r>
            <a:endParaRPr sz="8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pic>
        <p:nvPicPr>
          <p:cNvPr id="53" name="object 4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542456" y="7556334"/>
            <a:ext cx="601642" cy="51655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4841</Words>
  <Application>WPS Presentation</Application>
  <PresentationFormat>Произвольный</PresentationFormat>
  <Paragraphs>320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5" baseType="lpstr">
      <vt:lpstr>Arial</vt:lpstr>
      <vt:lpstr>SimSun</vt:lpstr>
      <vt:lpstr>Wingdings</vt:lpstr>
      <vt:lpstr>Calibri</vt:lpstr>
      <vt:lpstr>DejaVu Sans</vt:lpstr>
      <vt:lpstr>Calibri Light</vt:lpstr>
      <vt:lpstr>Microsoft YaHei</vt:lpstr>
      <vt:lpstr>Droid Sans Fallback</vt:lpstr>
      <vt:lpstr>Arial Unicode MS</vt:lpstr>
      <vt:lpstr>Calibri</vt:lpstr>
      <vt:lpstr>Office Theme</vt:lpstr>
      <vt:lpstr>2026 года</vt:lpstr>
      <vt:lpstr>PowerPoint 演示文稿</vt:lpstr>
      <vt:lpstr>PowerPoint 演示文稿</vt:lpstr>
      <vt:lpstr>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075maltsevais</cp:lastModifiedBy>
  <cp:revision>245</cp:revision>
  <dcterms:created xsi:type="dcterms:W3CDTF">2026-02-25T05:51:13Z</dcterms:created>
  <dcterms:modified xsi:type="dcterms:W3CDTF">2026-02-25T05:51:13Z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2025-11-13T02:00:00Z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2025-11-13T02:00:00Z</vt:filetime>
  </property>
  <property fmtid="{D5CDD505-2E9C-101B-9397-08002B2CF9AE}" pid="5" name="Producer">
    <vt:lpwstr>Adobe PDF Library 17.0</vt:lpwstr>
  </property>
  <property fmtid="{D5CDD505-2E9C-101B-9397-08002B2CF9AE}" pid="6" name="ICV">
    <vt:lpwstr/>
  </property>
  <property fmtid="{D5CDD505-2E9C-101B-9397-08002B2CF9AE}" pid="7" name="KSOProductBuildVer">
    <vt:lpwstr>1049-11.1.0.11723</vt:lpwstr>
  </property>
</Properties>
</file>