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7556500" cy="106934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  <a:endParaRPr lang="ru-RU" sz="3200" b="0" strike="noStrike" spc="-1"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  <a:endParaRPr lang="ru-RU" sz="2800" b="0" strike="noStrike" spc="-1"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  <a:endParaRPr lang="ru-RU" sz="2400" b="0" strike="noStrike" spc="-1"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  <a:endParaRPr lang="ru-RU" sz="2000" b="0" strike="noStrike" spc="-1"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1"/>
          <a:stretch>
            <a:fillRect/>
          </a:stretch>
        </p:blipFill>
        <p:spPr>
          <a:xfrm>
            <a:off x="3719880" y="108000"/>
            <a:ext cx="3727800" cy="1438560"/>
          </a:xfrm>
          <a:prstGeom prst="rect">
            <a:avLst/>
          </a:prstGeom>
          <a:ln>
            <a:noFill/>
          </a:ln>
        </p:spPr>
      </p:pic>
      <p:grpSp>
        <p:nvGrpSpPr>
          <p:cNvPr id="39" name="Group 1"/>
          <p:cNvGrpSpPr/>
          <p:nvPr/>
        </p:nvGrpSpPr>
        <p:grpSpPr>
          <a:xfrm>
            <a:off x="272880" y="8318520"/>
            <a:ext cx="1143360" cy="128520"/>
            <a:chOff x="272880" y="8318520"/>
            <a:chExt cx="1143360" cy="128520"/>
          </a:xfrm>
        </p:grpSpPr>
        <p:pic>
          <p:nvPicPr>
            <p:cNvPr id="40" name="object 3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72880" y="8318880"/>
              <a:ext cx="98640" cy="128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41" name="CustomShape 2"/>
            <p:cNvSpPr/>
            <p:nvPr/>
          </p:nvSpPr>
          <p:spPr>
            <a:xfrm>
              <a:off x="399960" y="83203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pic>
          <p:nvPicPr>
            <p:cNvPr id="42" name="object 3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17320" y="8318520"/>
              <a:ext cx="287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object 3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30160" y="8318520"/>
              <a:ext cx="314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ject 4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173960" y="8320680"/>
              <a:ext cx="105480" cy="12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object 4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307880" y="8320680"/>
              <a:ext cx="108360" cy="126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6" name="CustomShape 3"/>
          <p:cNvSpPr/>
          <p:nvPr/>
        </p:nvSpPr>
        <p:spPr>
          <a:xfrm>
            <a:off x="3824640" y="165240"/>
            <a:ext cx="3425760" cy="18626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81360" rIns="0" bIns="0">
            <a:noAutofit/>
          </a:bodyPr>
          <a:p>
            <a:pPr marL="439420" indent="-422910" algn="r">
              <a:lnSpc>
                <a:spcPts val="2700"/>
              </a:lnSpc>
              <a:spcBef>
                <a:spcPts val="640"/>
              </a:spcBef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 </a:t>
            </a:r>
            <a:r>
              <a:rPr lang="ru-RU" sz="27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МЕРОПРИЯТИЯ </a:t>
            </a:r>
            <a:endParaRPr lang="ru-RU" sz="2700" b="0" strike="noStrike" spc="-1">
              <a:latin typeface="Arial" panose="020B0604020202020204"/>
            </a:endParaRPr>
          </a:p>
          <a:p>
            <a:pPr marL="439420" indent="-422910" algn="r">
              <a:lnSpc>
                <a:spcPts val="2700"/>
              </a:lnSpc>
              <a:spcBef>
                <a:spcPts val="640"/>
              </a:spcBef>
              <a:tabLst>
                <a:tab pos="0" algn="l"/>
              </a:tabLst>
            </a:pPr>
            <a:r>
              <a:rPr lang="ru-RU" sz="1800" b="1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НА</a:t>
            </a:r>
            <a:r>
              <a:rPr lang="ru-RU" sz="1800" b="1" strike="noStrike" spc="-7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АВГУСТ</a:t>
            </a:r>
            <a:br>
              <a:rPr lang="ru-RU" sz="1800" b="1" strike="noStrike" spc="-7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</a:br>
            <a:r>
              <a:rPr lang="ru-RU" sz="1800" b="1" strike="noStrike" spc="-2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2026 года</a:t>
            </a:r>
            <a:endParaRPr lang="ru-RU" sz="1800" b="0" strike="noStrike" spc="-1">
              <a:latin typeface="Arial" panose="020B0604020202020204"/>
            </a:endParaRPr>
          </a:p>
        </p:txBody>
      </p:sp>
      <p:grpSp>
        <p:nvGrpSpPr>
          <p:cNvPr id="47" name="Group 4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48" name="object 4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49" name="CustomShape 5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grpSp>
          <p:nvGrpSpPr>
            <p:cNvPr id="50" name="Group 6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51" name="CustomShape 7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pic>
            <p:nvPicPr>
              <p:cNvPr id="52" name="object 5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53" name="object 54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4" name="Group 8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55" name="object 5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6" name="CustomShape 9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  <p:grpSp>
          <p:nvGrpSpPr>
            <p:cNvPr id="57" name="Group 10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58" name="object 5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59" name="object 6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0" name="Group 1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61" name="object 6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2" name="object 6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3" name="object 6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4" name="object 6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5" name="CustomShape 12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pic>
            <p:nvPicPr>
              <p:cNvPr id="66" name="object 6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7" name="object 68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68" name="CustomShape 13"/>
          <p:cNvSpPr/>
          <p:nvPr/>
        </p:nvSpPr>
        <p:spPr>
          <a:xfrm>
            <a:off x="6324120" y="9724320"/>
            <a:ext cx="8143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14"/>
          <p:cNvSpPr/>
          <p:nvPr/>
        </p:nvSpPr>
        <p:spPr>
          <a:xfrm>
            <a:off x="6324120" y="801360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70" name="Table 15"/>
          <p:cNvGraphicFramePr/>
          <p:nvPr/>
        </p:nvGraphicFramePr>
        <p:xfrm>
          <a:off x="316080" y="1733760"/>
          <a:ext cx="7010280" cy="6611040"/>
        </p:xfrm>
        <a:graphic>
          <a:graphicData uri="http://schemas.openxmlformats.org/drawingml/2006/table">
            <a:tbl>
              <a:tblPr/>
              <a:tblGrid>
                <a:gridCol w="1013400"/>
                <a:gridCol w="5379840"/>
                <a:gridCol w="617040"/>
              </a:tblGrid>
              <a:tr h="4726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Дата 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Мероприятие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Время</a:t>
                      </a:r>
                      <a:endParaRPr lang="ru-RU" sz="8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начала</a:t>
                      </a:r>
                      <a:endParaRPr lang="ru-RU" sz="8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83484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03.08.2026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понедельник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 Знакомство с Планом, запись на месяц.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3. 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С Союзом пенсионеров играем в настольный теннис, игры.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944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04.08.2026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вторник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«Рисование»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7844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05.08.2026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среда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2.«Основы финансовой безопасности: лекция от Сбербанка».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solidFill>
                      <a:srgbClr val="D0D8E7"/>
                    </a:solidFill>
                  </a:tcPr>
                </a:tc>
              </a:tr>
              <a:tr h="6696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06.08.2026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четверг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«Поем вместе».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3.Федеральный проект. 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T w="12240">
                      <a:solidFill>
                        <a:srgbClr val="FFFFFF"/>
                      </a:solidFill>
                    </a:lnT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solidFill>
                      <a:srgbClr val="E9ECF3"/>
                    </a:solidFill>
                  </a:tcPr>
                </a:tc>
              </a:tr>
              <a:tr h="3942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07.08. 2026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пятница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1..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«Помощь СВО»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 (ЗАПИСЬ на 09-00, 11-00, 13-00).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716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10.08.2026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понедельник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 Консультация по пенсионной грамотности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 С Союзом пенсионеров играем в настольный теннис, игры.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15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11.08.2026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вторник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Экскурсия «По следам истории: памятники Екатеринбурга» (ЗАПИСЬ)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marL="259080">
                        <a:lnSpc>
                          <a:spcPct val="100000"/>
                        </a:lnSpc>
                      </a:pP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921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12.08.2026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среда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Док/фильм от Русского географического общества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633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13.08.2026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четверг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</a:t>
                      </a:r>
                      <a:r>
                        <a:rPr lang="ru-RU" sz="1100" b="0" strike="noStrike" spc="-1">
                          <a:solidFill>
                            <a:srgbClr val="FF0000"/>
                          </a:solidFill>
                          <a:latin typeface="PT Sans" panose="020B0503020203020204"/>
                        </a:rPr>
                        <a:t>.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  «Рисование»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ЗАПИСЬ)</a:t>
                      </a:r>
                      <a:endParaRPr lang="ru-RU" sz="1100" b="0" strike="noStrike" spc="-1"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3.Федеральный проект. 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418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14.08.2026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пятница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Экскурсионная поездка до «Каменных ворот»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 (ЗАПИСЬ)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859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PT Sans" panose="020B0503020203020204"/>
                          <a:ea typeface="Tahoma" panose="020B0604030504040204"/>
                        </a:rPr>
                        <a:t>17.08.2026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PT Sans" panose="020B0503020203020204"/>
                          <a:ea typeface="Tahoma" panose="020B0604030504040204"/>
                        </a:rPr>
                        <a:t>понедельник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Тренинг с психологом «Как говорить, чтобы слышали: навыки спокойного общения»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3.С Союзом пенсионеров играем в настольный теннис, игры, боччу...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13-00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554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18.08.2026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вторник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«Яблочный спас» (в библ.Бажова)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 « Тепло сердец» сбор гуманитарной помощи ко Дню гуманитарной помощи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63752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CustomShape 2"/>
          <p:cNvSpPr/>
          <p:nvPr/>
        </p:nvSpPr>
        <p:spPr>
          <a:xfrm>
            <a:off x="4822920" y="316800"/>
            <a:ext cx="2311920" cy="18626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81360" rIns="0" bIns="0">
            <a:noAutofit/>
          </a:bodyPr>
          <a:p>
            <a:pPr marL="439420" indent="-422910" algn="r">
              <a:lnSpc>
                <a:spcPts val="2700"/>
              </a:lnSpc>
              <a:spcBef>
                <a:spcPts val="640"/>
              </a:spcBef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ЯНВАРЬ</a:t>
            </a:r>
            <a:br>
              <a:rPr lang="ru-RU" sz="27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</a:br>
            <a:r>
              <a:rPr lang="ru-RU" sz="2700" b="1" strike="noStrike" spc="-2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2026</a:t>
            </a:r>
            <a:endParaRPr lang="ru-RU" sz="2700" b="0" strike="noStrike" spc="-1">
              <a:latin typeface="Arial" panose="020B0604020202020204"/>
            </a:endParaRPr>
          </a:p>
        </p:txBody>
      </p:sp>
      <p:graphicFrame>
        <p:nvGraphicFramePr>
          <p:cNvPr id="73" name="Table 3"/>
          <p:cNvGraphicFramePr/>
          <p:nvPr/>
        </p:nvGraphicFramePr>
        <p:xfrm>
          <a:off x="337320" y="677880"/>
          <a:ext cx="6912000" cy="5940720"/>
        </p:xfrm>
        <a:graphic>
          <a:graphicData uri="http://schemas.openxmlformats.org/drawingml/2006/table">
            <a:tbl>
              <a:tblPr/>
              <a:tblGrid>
                <a:gridCol w="876600"/>
                <a:gridCol w="5362560"/>
                <a:gridCol w="672840"/>
              </a:tblGrid>
              <a:tr h="3877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PT Sans" panose="020B0503020203020204"/>
                        </a:rPr>
                        <a:t>Дата 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PT Sans" panose="020B0503020203020204"/>
                        </a:rPr>
                        <a:t>Мероприятие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PT Sans" panose="020B0503020203020204"/>
                        </a:rPr>
                        <a:t>Время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FFFFFF"/>
                          </a:solidFill>
                          <a:latin typeface="PT Sans" panose="020B0503020203020204"/>
                        </a:rPr>
                        <a:t>начала</a:t>
                      </a:r>
                      <a:endParaRPr lang="ru-RU" sz="9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885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19.08.2026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среда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Выездная экскурсия в «Музей военной техники» (г.В.Пышма)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08-00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868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20.08</a:t>
                      </a:r>
                      <a:r>
                        <a:rPr lang="ru-RU" sz="1100" b="1" strike="noStrike" spc="-1">
                          <a:latin typeface="Times New Roman" panose="02020603050405020304"/>
                        </a:rPr>
                        <a:t>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четверг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2.Кинопоказ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3.Федеральный проект. 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868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21.08.2026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пятница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 Прогулка по любимым местам «Под флагом Родины»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88524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24.08.2026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понедельник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Исторический экскурс «Природная жемчужина России: Байкал» (в библ.Бажова)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546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25.08.2026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вторник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2.Мастер-класс в технике макраме «Лист желаний» 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(ЗАПИСЬ)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 «Танцуют все» (продолжаем изучать танец)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12-30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885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26.08.2026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PT Sans" panose="020B0503020203020204"/>
                        </a:rPr>
                        <a:t>среда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Выездная экскурсия в музей изобразительных искусств «Царское село. Шедевры императорской резиденции»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868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27.08.</a:t>
                      </a:r>
                      <a:r>
                        <a:rPr lang="ru-RU" sz="1100" b="1" strike="noStrike" spc="-1">
                          <a:latin typeface="Times New Roman" panose="02020603050405020304"/>
                        </a:rPr>
                        <a:t>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четверг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«Движения в потоке» (Физкультурно- оздоровительная гимнастика).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Всероссийский день кино, интеллектуальная игра «Игра в кино».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3.Федеральный проект. 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12-00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solidFill>
                      <a:srgbClr val="D0D8E7"/>
                    </a:solidFill>
                  </a:tcPr>
                </a:tc>
              </a:tr>
              <a:tr h="48852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28.08.2026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anose="02020603050405020304"/>
                        </a:rPr>
                        <a:t>пятница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1.«Помощь СВО»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 (ЗАПИСЬ на 09-00, 11-00, 13-00).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solidFill>
                      <a:srgbClr val="D0D8E7"/>
                    </a:solidFill>
                  </a:tcPr>
                </a:tc>
              </a:tr>
              <a:tr h="68688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latin typeface="Times New Roman" panose="02020603050405020304"/>
                        </a:rPr>
                        <a:t>31.08.2026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latin typeface="Times New Roman" panose="02020603050405020304"/>
                        </a:rPr>
                        <a:t>понедельник</a:t>
                      </a:r>
                      <a:endParaRPr lang="ru-RU" sz="1100" b="0" strike="noStrike" spc="-1"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1. «Территория здоровья» Скандинавская ходьба (встреча у Пешеходного моста).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2. «В ритме уходящего лета: парад головных уборов» (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ЗАПИСЬ)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spAutoFit/>
                    </a:bodyPr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09-00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PT Sans" panose="020B0503020203020204"/>
                        </a:rPr>
                        <a:t>11-00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  <a:p>
                      <a:pPr algn="ctr"/>
                      <a:endParaRPr lang="ru-RU" sz="1100" b="0" strike="noStrike" spc="-1">
                        <a:solidFill>
                          <a:srgbClr val="000000"/>
                        </a:solidFill>
                        <a:latin typeface="PT Sans" panose="020B0503020203020204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74" name="CustomShape 4"/>
          <p:cNvSpPr/>
          <p:nvPr/>
        </p:nvSpPr>
        <p:spPr>
          <a:xfrm>
            <a:off x="97200" y="6566040"/>
            <a:ext cx="7358040" cy="35323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75" name="CustomShape 5"/>
          <p:cNvSpPr/>
          <p:nvPr/>
        </p:nvSpPr>
        <p:spPr>
          <a:xfrm>
            <a:off x="2581560" y="6912000"/>
            <a:ext cx="3958920" cy="11361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12600" rIns="0" bIns="0">
            <a:spAutoFit/>
          </a:bodyPr>
          <a:p>
            <a:pPr marL="12700" indent="1948815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DejaVu Sans" panose="020B0603030804020204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 panose="020F0502020204030204"/>
                <a:ea typeface="DejaVu Sans" panose="020B0603030804020204"/>
              </a:rPr>
              <a:t>работы:         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DejaVu Sans" panose="020B0603030804020204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08:30</a:t>
            </a:r>
            <a:r>
              <a:rPr lang="ru-RU" sz="1600" b="1" strike="noStrike" spc="-7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- 17:30</a:t>
            </a:r>
            <a:endParaRPr lang="ru-RU" sz="1600" b="0" strike="noStrike" spc="-1">
              <a:latin typeface="Arial" panose="020B0604020202020204"/>
            </a:endParaRPr>
          </a:p>
          <a:p>
            <a:pPr marL="12700" indent="1948815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600" b="1" strike="noStrike" spc="-12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пятница </a:t>
            </a: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08:30</a:t>
            </a:r>
            <a:r>
              <a:rPr lang="ru-RU" sz="1600" b="1" strike="noStrike" spc="-7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 panose="020F0502020204030204"/>
                <a:ea typeface="Arial" panose="020B0604020202020204"/>
              </a:rPr>
              <a:t>16:30</a:t>
            </a:r>
            <a:endParaRPr lang="ru-RU" sz="1600" b="0" strike="noStrike" spc="-1">
              <a:latin typeface="Arial" panose="020B0604020202020204"/>
            </a:endParaRPr>
          </a:p>
          <a:p>
            <a:pPr marL="12700" indent="1948815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endParaRPr lang="ru-RU" sz="1600" b="0" strike="noStrike" spc="-1">
              <a:latin typeface="Arial" panose="020B0604020202020204"/>
            </a:endParaRPr>
          </a:p>
        </p:txBody>
      </p:sp>
      <p:grpSp>
        <p:nvGrpSpPr>
          <p:cNvPr id="76" name="Group 6"/>
          <p:cNvGrpSpPr/>
          <p:nvPr/>
        </p:nvGrpSpPr>
        <p:grpSpPr>
          <a:xfrm>
            <a:off x="257040" y="7709040"/>
            <a:ext cx="1143360" cy="128160"/>
            <a:chOff x="257040" y="7709040"/>
            <a:chExt cx="1143360" cy="128160"/>
          </a:xfrm>
        </p:grpSpPr>
        <p:pic>
          <p:nvPicPr>
            <p:cNvPr id="77" name="object 36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57040" y="7709040"/>
              <a:ext cx="98640" cy="128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78" name="CustomShape 7"/>
            <p:cNvSpPr/>
            <p:nvPr/>
          </p:nvSpPr>
          <p:spPr>
            <a:xfrm>
              <a:off x="384120" y="771084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pic>
          <p:nvPicPr>
            <p:cNvPr id="79" name="object 3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1480" y="7709040"/>
              <a:ext cx="287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object 3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14320" y="7709040"/>
              <a:ext cx="314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object 4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158120" y="7710840"/>
              <a:ext cx="105480" cy="12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object 4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92040" y="7710840"/>
              <a:ext cx="108360" cy="126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3" name="CustomShape 8"/>
          <p:cNvSpPr/>
          <p:nvPr/>
        </p:nvSpPr>
        <p:spPr>
          <a:xfrm>
            <a:off x="196920" y="8072640"/>
            <a:ext cx="4897440" cy="17798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174600" rIns="0" bIns="0">
            <a:spAutoFit/>
          </a:bodyPr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33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ПРИХОДИТЕ, </a:t>
            </a:r>
            <a:r>
              <a:rPr lang="ru-RU" sz="3300" b="1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МЫ</a:t>
            </a:r>
            <a:r>
              <a:rPr lang="ru-RU" sz="3300" b="1" strike="noStrike" spc="-137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3300" b="1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ВАС</a:t>
            </a:r>
            <a:r>
              <a:rPr lang="ru-RU" sz="3300" b="1" strike="noStrike" spc="-137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3300" b="1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ЖДЕМ!</a:t>
            </a:r>
            <a:endParaRPr lang="ru-RU" sz="3300" b="0" strike="noStrike" spc="-1">
              <a:latin typeface="Arial" panose="020B0604020202020204"/>
            </a:endParaRPr>
          </a:p>
          <a:p>
            <a:pPr marL="12700">
              <a:lnSpc>
                <a:spcPts val="1430"/>
              </a:lnSpc>
              <a:spcBef>
                <a:spcPts val="1040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Наши</a:t>
            </a:r>
            <a:r>
              <a:rPr lang="ru-RU" sz="1800" b="0" strike="noStrike" spc="-35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 </a:t>
            </a:r>
            <a:r>
              <a:rPr lang="ru-RU" sz="1800" b="0" strike="noStrike" spc="-12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контакты: </a:t>
            </a:r>
            <a:r>
              <a:rPr lang="ru-RU" sz="1800" b="0" strike="noStrike" spc="-12">
                <a:solidFill>
                  <a:srgbClr val="FFFFFF"/>
                </a:solidFill>
                <a:latin typeface="Calibri" panose="020F0502020204030204"/>
                <a:ea typeface="Tahoma" panose="020B0604030504040204"/>
              </a:rPr>
              <a:t>8(3439)32-67-20</a:t>
            </a:r>
            <a:endParaRPr lang="ru-RU" sz="1800" b="0" strike="noStrike" spc="-1">
              <a:latin typeface="Arial" panose="020B0604020202020204"/>
            </a:endParaRPr>
          </a:p>
          <a:p>
            <a:pPr marL="12700">
              <a:lnSpc>
                <a:spcPts val="1300"/>
              </a:lnSpc>
              <a:spcBef>
                <a:spcPts val="130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Адрес: </a:t>
            </a:r>
            <a:r>
              <a:rPr lang="ru-RU" sz="1800" b="0" strike="noStrike" spc="-1">
                <a:solidFill>
                  <a:srgbClr val="FFFFFF"/>
                </a:solidFill>
                <a:latin typeface="Calibri" panose="020F0502020204030204"/>
                <a:ea typeface="Tahoma" panose="020B0604030504040204"/>
              </a:rPr>
              <a:t>г.Каменск- Уральский ул. Попова д.13, кабинет 301.</a:t>
            </a:r>
            <a:endParaRPr lang="ru-RU" sz="1800" b="0" strike="noStrike" spc="-1">
              <a:latin typeface="Arial" panose="020B0604020202020204"/>
            </a:endParaRPr>
          </a:p>
          <a:p>
            <a:pPr marL="12700">
              <a:lnSpc>
                <a:spcPts val="130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 panose="020F0502020204030204"/>
                <a:ea typeface="DejaVu Sans" panose="020B0603030804020204"/>
              </a:rPr>
              <a:t>Минеева Н.В., Усова Т.А.</a:t>
            </a:r>
            <a:endParaRPr lang="ru-RU" sz="1300" b="0" strike="noStrike" spc="-1">
              <a:latin typeface="Arial" panose="020B0604020202020204"/>
            </a:endParaRPr>
          </a:p>
        </p:txBody>
      </p:sp>
      <p:sp>
        <p:nvSpPr>
          <p:cNvPr id="84" name="CustomShape 9"/>
          <p:cNvSpPr/>
          <p:nvPr/>
        </p:nvSpPr>
        <p:spPr>
          <a:xfrm>
            <a:off x="6435000" y="740412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5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6482880" y="9164880"/>
            <a:ext cx="846720" cy="846720"/>
          </a:xfrm>
          <a:prstGeom prst="rect">
            <a:avLst/>
          </a:prstGeom>
          <a:ln>
            <a:noFill/>
          </a:ln>
        </p:spPr>
      </p:pic>
      <p:sp>
        <p:nvSpPr>
          <p:cNvPr id="86" name="CustomShape 10"/>
          <p:cNvSpPr/>
          <p:nvPr/>
        </p:nvSpPr>
        <p:spPr>
          <a:xfrm>
            <a:off x="6496200" y="8231400"/>
            <a:ext cx="912960" cy="70812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33120" rIns="0" bIns="0">
            <a:spAutoFit/>
          </a:bodyPr>
          <a:p>
            <a:pPr marL="12700">
              <a:lnSpc>
                <a:spcPts val="800"/>
              </a:lnSpc>
              <a:spcBef>
                <a:spcPts val="260"/>
              </a:spcBef>
            </a:pPr>
            <a:r>
              <a:rPr lang="ru-RU" sz="800" b="0" strike="noStrike" spc="-1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Отделение Фонда пенсионного</a:t>
            </a:r>
            <a:endParaRPr lang="ru-RU" sz="800" b="0" strike="noStrike" spc="-1">
              <a:latin typeface="Arial" panose="020B0604020202020204"/>
            </a:endParaRPr>
          </a:p>
          <a:p>
            <a:pPr marL="12700">
              <a:lnSpc>
                <a:spcPts val="800"/>
              </a:lnSpc>
              <a:spcBef>
                <a:spcPts val="260"/>
              </a:spcBef>
            </a:pPr>
            <a:r>
              <a:rPr lang="ru-RU" sz="800" b="0" strike="noStrike" spc="-1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и социального страхования РФ</a:t>
            </a:r>
            <a:endParaRPr lang="ru-RU" sz="800" b="0" strike="noStrike" spc="-1">
              <a:latin typeface="Arial" panose="020B0604020202020204"/>
            </a:endParaRPr>
          </a:p>
          <a:p>
            <a:pPr marL="12700">
              <a:lnSpc>
                <a:spcPts val="800"/>
              </a:lnSpc>
              <a:spcBef>
                <a:spcPts val="260"/>
              </a:spcBef>
            </a:pPr>
            <a:r>
              <a:rPr lang="ru-RU" sz="800" b="0" strike="noStrike" spc="-1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по Свердловской области</a:t>
            </a:r>
            <a:endParaRPr lang="ru-RU" sz="800" b="0" strike="noStrike" spc="-1">
              <a:latin typeface="Arial" panose="020B0604020202020204"/>
            </a:endParaRPr>
          </a:p>
        </p:txBody>
      </p:sp>
      <p:pic>
        <p:nvPicPr>
          <p:cNvPr id="87" name="object 48"/>
          <p:cNvPicPr/>
          <p:nvPr/>
        </p:nvPicPr>
        <p:blipFill>
          <a:blip r:embed="rId7"/>
          <a:stretch>
            <a:fillRect/>
          </a:stretch>
        </p:blipFill>
        <p:spPr>
          <a:xfrm>
            <a:off x="6542280" y="7556400"/>
            <a:ext cx="596880" cy="511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3663</Words>
  <Application>WPS Presentation</Application>
  <PresentationFormat/>
  <Paragraphs>239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5" baseType="lpstr">
      <vt:lpstr>Arial</vt:lpstr>
      <vt:lpstr>SimSun</vt:lpstr>
      <vt:lpstr>Wingdings</vt:lpstr>
      <vt:lpstr>Arial</vt:lpstr>
      <vt:lpstr>Symbol</vt:lpstr>
      <vt:lpstr>Calibri</vt:lpstr>
      <vt:lpstr>DejaVu Sans</vt:lpstr>
      <vt:lpstr>PT Sans</vt:lpstr>
      <vt:lpstr>Times New Roman</vt:lpstr>
      <vt:lpstr>Tahoma</vt:lpstr>
      <vt:lpstr>微软雅黑</vt:lpstr>
      <vt:lpstr>Arial Unicode MS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075vorobievama</cp:lastModifiedBy>
  <cp:revision>118</cp:revision>
  <dcterms:created xsi:type="dcterms:W3CDTF">2026-07-30T08:35:26Z</dcterms:created>
  <dcterms:modified xsi:type="dcterms:W3CDTF">2026-07-30T08:35:26Z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2025-11-10T14:00:00Z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ICV">
    <vt:lpwstr/>
  </property>
  <property fmtid="{D5CDD505-2E9C-101B-9397-08002B2CF9AE}" pid="8" name="KSOProductBuildVer">
    <vt:lpwstr>1049-11.1.0.11723</vt:lpwstr>
  </property>
  <property fmtid="{D5CDD505-2E9C-101B-9397-08002B2CF9AE}" pid="9" name="LastSaved">
    <vt:filetime>2025-11-10T14:00:00Z</vt:filetime>
  </property>
  <property fmtid="{D5CDD505-2E9C-101B-9397-08002B2CF9AE}" pid="10" name="LinksUpToDate">
    <vt:bool>false</vt:bool>
  </property>
  <property fmtid="{D5CDD505-2E9C-101B-9397-08002B2CF9AE}" pid="11" name="MMClips">
    <vt:i4>0</vt:i4>
  </property>
  <property fmtid="{D5CDD505-2E9C-101B-9397-08002B2CF9AE}" pid="12" name="Notes">
    <vt:i4>0</vt:i4>
  </property>
  <property fmtid="{D5CDD505-2E9C-101B-9397-08002B2CF9AE}" pid="13" name="PresentationFormat">
    <vt:lpwstr>Произвольный</vt:lpwstr>
  </property>
  <property fmtid="{D5CDD505-2E9C-101B-9397-08002B2CF9AE}" pid="14" name="Producer">
    <vt:lpwstr>Adobe PDF Library 17.0</vt:lpwstr>
  </property>
  <property fmtid="{D5CDD505-2E9C-101B-9397-08002B2CF9AE}" pid="15" name="ScaleCrop">
    <vt:bool>false</vt:bool>
  </property>
  <property fmtid="{D5CDD505-2E9C-101B-9397-08002B2CF9AE}" pid="16" name="ShareDoc">
    <vt:bool>false</vt:bool>
  </property>
  <property fmtid="{D5CDD505-2E9C-101B-9397-08002B2CF9AE}" pid="17" name="Slides">
    <vt:i4>2</vt:i4>
  </property>
</Properties>
</file>